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57"/>
  </p:notesMasterIdLst>
  <p:handoutMasterIdLst>
    <p:handoutMasterId r:id="rId58"/>
  </p:handoutMasterIdLst>
  <p:sldIdLst>
    <p:sldId id="256" r:id="rId2"/>
    <p:sldId id="318" r:id="rId3"/>
    <p:sldId id="264" r:id="rId4"/>
    <p:sldId id="334" r:id="rId5"/>
    <p:sldId id="319" r:id="rId6"/>
    <p:sldId id="268" r:id="rId7"/>
    <p:sldId id="363" r:id="rId8"/>
    <p:sldId id="364" r:id="rId9"/>
    <p:sldId id="365" r:id="rId10"/>
    <p:sldId id="366" r:id="rId11"/>
    <p:sldId id="367" r:id="rId12"/>
    <p:sldId id="269" r:id="rId13"/>
    <p:sldId id="270" r:id="rId14"/>
    <p:sldId id="323" r:id="rId15"/>
    <p:sldId id="272" r:id="rId16"/>
    <p:sldId id="330" r:id="rId17"/>
    <p:sldId id="325" r:id="rId18"/>
    <p:sldId id="361" r:id="rId19"/>
    <p:sldId id="371" r:id="rId20"/>
    <p:sldId id="372" r:id="rId21"/>
    <p:sldId id="373" r:id="rId22"/>
    <p:sldId id="276" r:id="rId23"/>
    <p:sldId id="359" r:id="rId24"/>
    <p:sldId id="386" r:id="rId25"/>
    <p:sldId id="278" r:id="rId26"/>
    <p:sldId id="280" r:id="rId27"/>
    <p:sldId id="281" r:id="rId28"/>
    <p:sldId id="374" r:id="rId29"/>
    <p:sldId id="375" r:id="rId30"/>
    <p:sldId id="376" r:id="rId31"/>
    <p:sldId id="385" r:id="rId32"/>
    <p:sldId id="283" r:id="rId33"/>
    <p:sldId id="340" r:id="rId34"/>
    <p:sldId id="377" r:id="rId35"/>
    <p:sldId id="338" r:id="rId36"/>
    <p:sldId id="287" r:id="rId37"/>
    <p:sldId id="381" r:id="rId38"/>
    <p:sldId id="378" r:id="rId39"/>
    <p:sldId id="379" r:id="rId40"/>
    <p:sldId id="380" r:id="rId41"/>
    <p:sldId id="289" r:id="rId42"/>
    <p:sldId id="349" r:id="rId43"/>
    <p:sldId id="347" r:id="rId44"/>
    <p:sldId id="343" r:id="rId45"/>
    <p:sldId id="292" r:id="rId46"/>
    <p:sldId id="293" r:id="rId47"/>
    <p:sldId id="382" r:id="rId48"/>
    <p:sldId id="383" r:id="rId49"/>
    <p:sldId id="295" r:id="rId50"/>
    <p:sldId id="384" r:id="rId51"/>
    <p:sldId id="297" r:id="rId52"/>
    <p:sldId id="327" r:id="rId53"/>
    <p:sldId id="322" r:id="rId54"/>
    <p:sldId id="368" r:id="rId55"/>
    <p:sldId id="320" r:id="rId5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ヒラギノ角ゴ Pro W3" charset="-128"/>
        <a:cs typeface="+mn-cs"/>
      </a:defRPr>
    </a:lvl1pPr>
    <a:lvl2pPr marL="457200" algn="l" defTabSz="457200" rtl="0" fontAlgn="base">
      <a:spcBef>
        <a:spcPct val="0"/>
      </a:spcBef>
      <a:spcAft>
        <a:spcPct val="0"/>
      </a:spcAft>
      <a:defRPr kern="1200">
        <a:solidFill>
          <a:schemeClr val="tx1"/>
        </a:solidFill>
        <a:latin typeface="Calibri" pitchFamily="34" charset="0"/>
        <a:ea typeface="ヒラギノ角ゴ Pro W3" charset="-128"/>
        <a:cs typeface="+mn-cs"/>
      </a:defRPr>
    </a:lvl2pPr>
    <a:lvl3pPr marL="914400" algn="l" defTabSz="457200" rtl="0" fontAlgn="base">
      <a:spcBef>
        <a:spcPct val="0"/>
      </a:spcBef>
      <a:spcAft>
        <a:spcPct val="0"/>
      </a:spcAft>
      <a:defRPr kern="1200">
        <a:solidFill>
          <a:schemeClr val="tx1"/>
        </a:solidFill>
        <a:latin typeface="Calibri" pitchFamily="34" charset="0"/>
        <a:ea typeface="ヒラギノ角ゴ Pro W3" charset="-128"/>
        <a:cs typeface="+mn-cs"/>
      </a:defRPr>
    </a:lvl3pPr>
    <a:lvl4pPr marL="1371600" algn="l" defTabSz="457200" rtl="0" fontAlgn="base">
      <a:spcBef>
        <a:spcPct val="0"/>
      </a:spcBef>
      <a:spcAft>
        <a:spcPct val="0"/>
      </a:spcAft>
      <a:defRPr kern="1200">
        <a:solidFill>
          <a:schemeClr val="tx1"/>
        </a:solidFill>
        <a:latin typeface="Calibri" pitchFamily="34" charset="0"/>
        <a:ea typeface="ヒラギノ角ゴ Pro W3" charset="-128"/>
        <a:cs typeface="+mn-cs"/>
      </a:defRPr>
    </a:lvl4pPr>
    <a:lvl5pPr marL="1828800" algn="l" defTabSz="457200" rtl="0" fontAlgn="base">
      <a:spcBef>
        <a:spcPct val="0"/>
      </a:spcBef>
      <a:spcAft>
        <a:spcPct val="0"/>
      </a:spcAft>
      <a:defRPr kern="1200">
        <a:solidFill>
          <a:schemeClr val="tx1"/>
        </a:solidFill>
        <a:latin typeface="Calibri" pitchFamily="34" charset="0"/>
        <a:ea typeface="ヒラギノ角ゴ Pro W3" charset="-128"/>
        <a:cs typeface="+mn-cs"/>
      </a:defRPr>
    </a:lvl5pPr>
    <a:lvl6pPr marL="2286000" algn="l" defTabSz="914400" rtl="0" eaLnBrk="1" latinLnBrk="0" hangingPunct="1">
      <a:defRPr kern="1200">
        <a:solidFill>
          <a:schemeClr val="tx1"/>
        </a:solidFill>
        <a:latin typeface="Calibri" pitchFamily="34" charset="0"/>
        <a:ea typeface="ヒラギノ角ゴ Pro W3" charset="-128"/>
        <a:cs typeface="+mn-cs"/>
      </a:defRPr>
    </a:lvl6pPr>
    <a:lvl7pPr marL="2743200" algn="l" defTabSz="914400" rtl="0" eaLnBrk="1" latinLnBrk="0" hangingPunct="1">
      <a:defRPr kern="1200">
        <a:solidFill>
          <a:schemeClr val="tx1"/>
        </a:solidFill>
        <a:latin typeface="Calibri" pitchFamily="34" charset="0"/>
        <a:ea typeface="ヒラギノ角ゴ Pro W3" charset="-128"/>
        <a:cs typeface="+mn-cs"/>
      </a:defRPr>
    </a:lvl7pPr>
    <a:lvl8pPr marL="3200400" algn="l" defTabSz="914400" rtl="0" eaLnBrk="1" latinLnBrk="0" hangingPunct="1">
      <a:defRPr kern="1200">
        <a:solidFill>
          <a:schemeClr val="tx1"/>
        </a:solidFill>
        <a:latin typeface="Calibri" pitchFamily="34" charset="0"/>
        <a:ea typeface="ヒラギノ角ゴ Pro W3" charset="-128"/>
        <a:cs typeface="+mn-cs"/>
      </a:defRPr>
    </a:lvl8pPr>
    <a:lvl9pPr marL="3657600" algn="l" defTabSz="914400" rtl="0" eaLnBrk="1" latinLnBrk="0" hangingPunct="1">
      <a:defRPr kern="1200">
        <a:solidFill>
          <a:schemeClr val="tx1"/>
        </a:solidFill>
        <a:latin typeface="Calibri" pitchFamily="34" charset="0"/>
        <a:ea typeface="ヒラギノ角ゴ Pro W3"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dson Odell" initials="" lastIdx="9" clrIdx="0"/>
  <p:cmAuthor id="1" name="Neemesha Brown" initials="" lastIdx="3" clrIdx="1"/>
  <p:cmAuthor id="2" name="Susan Pimentel" initials="" lastIdx="30" clrIdx="2"/>
  <p:cmAuthor id="3" name="eclimer" initials="e" lastIdx="7" clrIdx="3"/>
  <p:cmAuthor id="4" name="Jennifer Taylor" initials="JT" lastIdx="2"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5E5D"/>
    <a:srgbClr val="004C8B"/>
    <a:srgbClr val="00A3E2"/>
    <a:srgbClr val="007FC5"/>
    <a:srgbClr val="004C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9" autoAdjust="0"/>
    <p:restoredTop sz="93428" autoAdjust="0"/>
  </p:normalViewPr>
  <p:slideViewPr>
    <p:cSldViewPr snapToGrid="0" snapToObjects="1">
      <p:cViewPr>
        <p:scale>
          <a:sx n="100" d="100"/>
          <a:sy n="100" d="100"/>
        </p:scale>
        <p:origin x="-270" y="-29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24"/>
    </p:cViewPr>
  </p:sorterViewPr>
  <p:notesViewPr>
    <p:cSldViewPr snapToGrid="0" snapToObjects="1">
      <p:cViewPr>
        <p:scale>
          <a:sx n="80" d="100"/>
          <a:sy n="80" d="100"/>
        </p:scale>
        <p:origin x="-606" y="15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4" dt="2013-09-17T15:58:34.553" idx="2">
    <p:pos x="5562" y="3126"/>
    <p:text>This does not appear in the ELA slide deck. Should it? Or should it be removed from here?</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7E92EE4-8439-2744-B9AB-F192345E04E8}" type="datetimeFigureOut">
              <a:rPr lang="en-US" smtClean="0"/>
              <a:t>10/16/2013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B5D5A80-4AD0-C44F-90F3-23963850526C}" type="slidenum">
              <a:rPr lang="en-US" smtClean="0"/>
              <a:t>‹#›</a:t>
            </a:fld>
            <a:endParaRPr lang="en-US"/>
          </a:p>
        </p:txBody>
      </p:sp>
    </p:spTree>
    <p:extLst>
      <p:ext uri="{BB962C8B-B14F-4D97-AF65-F5344CB8AC3E}">
        <p14:creationId xmlns:p14="http://schemas.microsoft.com/office/powerpoint/2010/main" val="8437473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6434A9-946C-4204-9930-8E613AF9D613}" type="datetimeFigureOut">
              <a:rPr lang="en-US" smtClean="0"/>
              <a:pPr/>
              <a:t>10/16/2013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577F53-1D7B-4482-9166-FAF001272106}" type="slidenum">
              <a:rPr lang="en-US" smtClean="0"/>
              <a:pPr/>
              <a:t>‹#›</a:t>
            </a:fld>
            <a:endParaRPr lang="en-US"/>
          </a:p>
        </p:txBody>
      </p:sp>
    </p:spTree>
    <p:extLst>
      <p:ext uri="{BB962C8B-B14F-4D97-AF65-F5344CB8AC3E}">
        <p14:creationId xmlns:p14="http://schemas.microsoft.com/office/powerpoint/2010/main" val="253972881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577F53-1D7B-4482-9166-FAF001272106}" type="slidenum">
              <a:rPr lang="en-US" smtClean="0"/>
              <a:pPr/>
              <a:t>1</a:t>
            </a:fld>
            <a:endParaRPr lang="en-US"/>
          </a:p>
        </p:txBody>
      </p:sp>
    </p:spTree>
    <p:extLst>
      <p:ext uri="{BB962C8B-B14F-4D97-AF65-F5344CB8AC3E}">
        <p14:creationId xmlns:p14="http://schemas.microsoft.com/office/powerpoint/2010/main" val="39441631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577F53-1D7B-4482-9166-FAF001272106}" type="slidenum">
              <a:rPr lang="en-US" smtClean="0"/>
              <a:pPr/>
              <a:t>15</a:t>
            </a:fld>
            <a:endParaRPr lang="en-US"/>
          </a:p>
        </p:txBody>
      </p:sp>
    </p:spTree>
    <p:extLst>
      <p:ext uri="{BB962C8B-B14F-4D97-AF65-F5344CB8AC3E}">
        <p14:creationId xmlns:p14="http://schemas.microsoft.com/office/powerpoint/2010/main" val="4189872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you want more of the texts listed on </a:t>
            </a:r>
            <a:r>
              <a:rPr lang="en-US" dirty="0" err="1" smtClean="0"/>
              <a:t>pg</a:t>
            </a:r>
            <a:r>
              <a:rPr lang="en-US" dirty="0" smtClean="0"/>
              <a:t> 64-65? We only listed anchor text as that seemed most appropriate. </a:t>
            </a:r>
          </a:p>
          <a:p>
            <a:endParaRPr lang="en-US" dirty="0" smtClean="0"/>
          </a:p>
          <a:p>
            <a:r>
              <a:rPr lang="en-US" dirty="0" smtClean="0"/>
              <a:t>EC: Changed</a:t>
            </a:r>
            <a:r>
              <a:rPr lang="en-US" baseline="0" dirty="0" smtClean="0"/>
              <a:t> text at bottom of page.</a:t>
            </a:r>
            <a:endParaRPr lang="en-US" dirty="0"/>
          </a:p>
        </p:txBody>
      </p:sp>
      <p:sp>
        <p:nvSpPr>
          <p:cNvPr id="4" name="Slide Number Placeholder 3"/>
          <p:cNvSpPr>
            <a:spLocks noGrp="1"/>
          </p:cNvSpPr>
          <p:nvPr>
            <p:ph type="sldNum" sz="quarter" idx="10"/>
          </p:nvPr>
        </p:nvSpPr>
        <p:spPr/>
        <p:txBody>
          <a:bodyPr/>
          <a:lstStyle/>
          <a:p>
            <a:fld id="{85577F53-1D7B-4482-9166-FAF001272106}" type="slidenum">
              <a:rPr lang="en-US" smtClean="0"/>
              <a:pPr/>
              <a:t>16</a:t>
            </a:fld>
            <a:endParaRPr lang="en-US"/>
          </a:p>
        </p:txBody>
      </p:sp>
    </p:spTree>
    <p:extLst>
      <p:ext uri="{BB962C8B-B14F-4D97-AF65-F5344CB8AC3E}">
        <p14:creationId xmlns:p14="http://schemas.microsoft.com/office/powerpoint/2010/main" val="1510077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Revised language in #3 to be more consistent with K-2</a:t>
            </a:r>
          </a:p>
          <a:p>
            <a:endParaRPr lang="en-US" dirty="0"/>
          </a:p>
          <a:p>
            <a:r>
              <a:rPr lang="en-US" dirty="0"/>
              <a:t>#</a:t>
            </a:r>
            <a:r>
              <a:rPr lang="en-US" dirty="0" smtClean="0"/>
              <a:t>5 modified for K-2</a:t>
            </a:r>
          </a:p>
          <a:p>
            <a:endParaRPr lang="en-US" dirty="0" smtClean="0"/>
          </a:p>
          <a:p>
            <a:r>
              <a:rPr lang="en-US" dirty="0" smtClean="0"/>
              <a:t>EC: Added 6-7 to align</a:t>
            </a:r>
            <a:r>
              <a:rPr lang="en-US" baseline="0" dirty="0" smtClean="0"/>
              <a:t> with K-2 rubric.</a:t>
            </a:r>
            <a:endParaRPr lang="en-US" dirty="0"/>
          </a:p>
        </p:txBody>
      </p:sp>
      <p:sp>
        <p:nvSpPr>
          <p:cNvPr id="4" name="Slide Number Placeholder 3"/>
          <p:cNvSpPr>
            <a:spLocks noGrp="1"/>
          </p:cNvSpPr>
          <p:nvPr>
            <p:ph type="sldNum" sz="quarter" idx="10"/>
          </p:nvPr>
        </p:nvSpPr>
        <p:spPr/>
        <p:txBody>
          <a:bodyPr/>
          <a:lstStyle/>
          <a:p>
            <a:fld id="{0AFE35D7-8FB1-4645-9E57-3EF848A07329}"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848970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FE35D7-8FB1-4645-9E57-3EF848A07329}"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9461363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Revised language in #3 to be more consistent with K-2</a:t>
            </a:r>
          </a:p>
          <a:p>
            <a:endParaRPr lang="en-US" dirty="0"/>
          </a:p>
          <a:p>
            <a:r>
              <a:rPr lang="en-US" dirty="0"/>
              <a:t>#</a:t>
            </a:r>
            <a:r>
              <a:rPr lang="en-US" dirty="0" smtClean="0"/>
              <a:t>5 modified for K-2</a:t>
            </a:r>
          </a:p>
          <a:p>
            <a:endParaRPr lang="en-US" dirty="0" smtClean="0"/>
          </a:p>
          <a:p>
            <a:r>
              <a:rPr lang="en-US" dirty="0" smtClean="0"/>
              <a:t>EC: Added 6-7 to align</a:t>
            </a:r>
            <a:r>
              <a:rPr lang="en-US" baseline="0" dirty="0" smtClean="0"/>
              <a:t> with K-2 rubric.</a:t>
            </a:r>
            <a:endParaRPr lang="en-US" dirty="0"/>
          </a:p>
        </p:txBody>
      </p:sp>
      <p:sp>
        <p:nvSpPr>
          <p:cNvPr id="4" name="Slide Number Placeholder 3"/>
          <p:cNvSpPr>
            <a:spLocks noGrp="1"/>
          </p:cNvSpPr>
          <p:nvPr>
            <p:ph type="sldNum" sz="quarter" idx="10"/>
          </p:nvPr>
        </p:nvSpPr>
        <p:spPr/>
        <p:txBody>
          <a:bodyPr/>
          <a:lstStyle/>
          <a:p>
            <a:fld id="{0AFE35D7-8FB1-4645-9E57-3EF848A07329}"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8489705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FE35D7-8FB1-4645-9E57-3EF848A07329}" type="slidenum">
              <a:rPr lang="en-US" smtClean="0"/>
              <a:pPr/>
              <a:t>22</a:t>
            </a:fld>
            <a:endParaRPr lang="en-US"/>
          </a:p>
        </p:txBody>
      </p:sp>
    </p:spTree>
    <p:extLst>
      <p:ext uri="{BB962C8B-B14F-4D97-AF65-F5344CB8AC3E}">
        <p14:creationId xmlns:p14="http://schemas.microsoft.com/office/powerpoint/2010/main" val="1092503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Changed narrative on this slide to reflect Frogs lesson and remarks documented by review team. </a:t>
            </a:r>
            <a:endParaRPr lang="en-US" dirty="0"/>
          </a:p>
        </p:txBody>
      </p:sp>
      <p:sp>
        <p:nvSpPr>
          <p:cNvPr id="4" name="Slide Number Placeholder 3"/>
          <p:cNvSpPr>
            <a:spLocks noGrp="1"/>
          </p:cNvSpPr>
          <p:nvPr>
            <p:ph type="sldNum" sz="quarter" idx="10"/>
          </p:nvPr>
        </p:nvSpPr>
        <p:spPr/>
        <p:txBody>
          <a:bodyPr/>
          <a:lstStyle/>
          <a:p>
            <a:fld id="{0AFE35D7-8FB1-4645-9E57-3EF848A07329}" type="slidenum">
              <a:rPr lang="en-US" smtClean="0"/>
              <a:pPr/>
              <a:t>23</a:t>
            </a:fld>
            <a:endParaRPr lang="en-US"/>
          </a:p>
        </p:txBody>
      </p:sp>
    </p:spTree>
    <p:extLst>
      <p:ext uri="{BB962C8B-B14F-4D97-AF65-F5344CB8AC3E}">
        <p14:creationId xmlns:p14="http://schemas.microsoft.com/office/powerpoint/2010/main" val="1092503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a:p>
        </p:txBody>
      </p:sp>
      <p:sp>
        <p:nvSpPr>
          <p:cNvPr id="4" name="Slide Number Placeholder 3"/>
          <p:cNvSpPr>
            <a:spLocks noGrp="1"/>
          </p:cNvSpPr>
          <p:nvPr>
            <p:ph type="sldNum" sz="quarter" idx="10"/>
          </p:nvPr>
        </p:nvSpPr>
        <p:spPr/>
        <p:txBody>
          <a:bodyPr/>
          <a:lstStyle/>
          <a:p>
            <a:fld id="{0AFE35D7-8FB1-4645-9E57-3EF848A07329}" type="slidenum">
              <a:rPr lang="en-US" smtClean="0"/>
              <a:pPr/>
              <a:t>25</a:t>
            </a:fld>
            <a:endParaRPr lang="en-US"/>
          </a:p>
        </p:txBody>
      </p:sp>
    </p:spTree>
    <p:extLst>
      <p:ext uri="{BB962C8B-B14F-4D97-AF65-F5344CB8AC3E}">
        <p14:creationId xmlns:p14="http://schemas.microsoft.com/office/powerpoint/2010/main" val="40120695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0AFE35D7-8FB1-4645-9E57-3EF848A07329}" type="slidenum">
              <a:rPr lang="en-US" smtClean="0"/>
              <a:pPr/>
              <a:t>26</a:t>
            </a:fld>
            <a:endParaRPr lang="en-US"/>
          </a:p>
        </p:txBody>
      </p:sp>
    </p:spTree>
    <p:extLst>
      <p:ext uri="{BB962C8B-B14F-4D97-AF65-F5344CB8AC3E}">
        <p14:creationId xmlns:p14="http://schemas.microsoft.com/office/powerpoint/2010/main" val="37627353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FE35D7-8FB1-4645-9E57-3EF848A07329}" type="slidenum">
              <a:rPr lang="en-US" smtClean="0"/>
              <a:pPr/>
              <a:t>27</a:t>
            </a:fld>
            <a:endParaRPr lang="en-US"/>
          </a:p>
        </p:txBody>
      </p:sp>
    </p:spTree>
    <p:extLst>
      <p:ext uri="{BB962C8B-B14F-4D97-AF65-F5344CB8AC3E}">
        <p14:creationId xmlns:p14="http://schemas.microsoft.com/office/powerpoint/2010/main" val="1867198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577F53-1D7B-4482-9166-FAF001272106}" type="slidenum">
              <a:rPr lang="en-US" smtClean="0"/>
              <a:pPr/>
              <a:t>2</a:t>
            </a:fld>
            <a:endParaRPr lang="en-US"/>
          </a:p>
        </p:txBody>
      </p:sp>
    </p:spTree>
    <p:extLst>
      <p:ext uri="{BB962C8B-B14F-4D97-AF65-F5344CB8AC3E}">
        <p14:creationId xmlns:p14="http://schemas.microsoft.com/office/powerpoint/2010/main" val="26359819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FE35D7-8FB1-4645-9E57-3EF848A07329}"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39461363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0AFE35D7-8FB1-4645-9E57-3EF848A07329}" type="slidenum">
              <a:rPr lang="en-US" smtClean="0"/>
              <a:pPr/>
              <a:t>29</a:t>
            </a:fld>
            <a:endParaRPr lang="en-US"/>
          </a:p>
        </p:txBody>
      </p:sp>
    </p:spTree>
    <p:extLst>
      <p:ext uri="{BB962C8B-B14F-4D97-AF65-F5344CB8AC3E}">
        <p14:creationId xmlns:p14="http://schemas.microsoft.com/office/powerpoint/2010/main" val="37627353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FE35D7-8FB1-4645-9E57-3EF848A07329}" type="slidenum">
              <a:rPr lang="en-US" smtClean="0"/>
              <a:pPr/>
              <a:t>30</a:t>
            </a:fld>
            <a:endParaRPr lang="en-US"/>
          </a:p>
        </p:txBody>
      </p:sp>
    </p:spTree>
    <p:extLst>
      <p:ext uri="{BB962C8B-B14F-4D97-AF65-F5344CB8AC3E}">
        <p14:creationId xmlns:p14="http://schemas.microsoft.com/office/powerpoint/2010/main" val="18671984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FE35D7-8FB1-4645-9E57-3EF848A07329}" type="slidenum">
              <a:rPr lang="en-US" smtClean="0"/>
              <a:pPr/>
              <a:t>31</a:t>
            </a:fld>
            <a:endParaRPr lang="en-US"/>
          </a:p>
        </p:txBody>
      </p:sp>
    </p:spTree>
    <p:extLst>
      <p:ext uri="{BB962C8B-B14F-4D97-AF65-F5344CB8AC3E}">
        <p14:creationId xmlns:p14="http://schemas.microsoft.com/office/powerpoint/2010/main" val="1092503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FE35D7-8FB1-4645-9E57-3EF848A07329}" type="slidenum">
              <a:rPr lang="en-US" smtClean="0"/>
              <a:pPr/>
              <a:t>32</a:t>
            </a:fld>
            <a:endParaRPr lang="en-US"/>
          </a:p>
        </p:txBody>
      </p:sp>
    </p:spTree>
    <p:extLst>
      <p:ext uri="{BB962C8B-B14F-4D97-AF65-F5344CB8AC3E}">
        <p14:creationId xmlns:p14="http://schemas.microsoft.com/office/powerpoint/2010/main" val="1092503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FE35D7-8FB1-4645-9E57-3EF848A07329}" type="slidenum">
              <a:rPr lang="en-US" smtClean="0"/>
              <a:pPr/>
              <a:t>33</a:t>
            </a:fld>
            <a:endParaRPr lang="en-US"/>
          </a:p>
        </p:txBody>
      </p:sp>
    </p:spTree>
    <p:extLst>
      <p:ext uri="{BB962C8B-B14F-4D97-AF65-F5344CB8AC3E}">
        <p14:creationId xmlns:p14="http://schemas.microsoft.com/office/powerpoint/2010/main" val="1092503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FE35D7-8FB1-4645-9E57-3EF848A07329}" type="slidenum">
              <a:rPr lang="en-US" smtClean="0"/>
              <a:pPr/>
              <a:t>34</a:t>
            </a:fld>
            <a:endParaRPr lang="en-US"/>
          </a:p>
        </p:txBody>
      </p:sp>
    </p:spTree>
    <p:extLst>
      <p:ext uri="{BB962C8B-B14F-4D97-AF65-F5344CB8AC3E}">
        <p14:creationId xmlns:p14="http://schemas.microsoft.com/office/powerpoint/2010/main" val="30610397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FE35D7-8FB1-4645-9E57-3EF848A07329}" type="slidenum">
              <a:rPr lang="en-US" smtClean="0"/>
              <a:pPr/>
              <a:t>35</a:t>
            </a:fld>
            <a:endParaRPr lang="en-US"/>
          </a:p>
        </p:txBody>
      </p:sp>
    </p:spTree>
    <p:extLst>
      <p:ext uri="{BB962C8B-B14F-4D97-AF65-F5344CB8AC3E}">
        <p14:creationId xmlns:p14="http://schemas.microsoft.com/office/powerpoint/2010/main" val="30610397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FE35D7-8FB1-4645-9E57-3EF848A07329}" type="slidenum">
              <a:rPr lang="en-US" smtClean="0"/>
              <a:pPr/>
              <a:t>36</a:t>
            </a:fld>
            <a:endParaRPr lang="en-US"/>
          </a:p>
        </p:txBody>
      </p:sp>
    </p:spTree>
    <p:extLst>
      <p:ext uri="{BB962C8B-B14F-4D97-AF65-F5344CB8AC3E}">
        <p14:creationId xmlns:p14="http://schemas.microsoft.com/office/powerpoint/2010/main" val="22998388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FE35D7-8FB1-4645-9E57-3EF848A07329}"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3946136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85577F53-1D7B-4482-9166-FAF001272106}" type="slidenum">
              <a:rPr lang="en-US" smtClean="0"/>
              <a:pPr/>
              <a:t>3</a:t>
            </a:fld>
            <a:endParaRPr lang="en-US"/>
          </a:p>
        </p:txBody>
      </p:sp>
    </p:spTree>
    <p:extLst>
      <p:ext uri="{BB962C8B-B14F-4D97-AF65-F5344CB8AC3E}">
        <p14:creationId xmlns:p14="http://schemas.microsoft.com/office/powerpoint/2010/main" val="15517009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FE35D7-8FB1-4645-9E57-3EF848A07329}" type="slidenum">
              <a:rPr lang="en-US" smtClean="0"/>
              <a:pPr/>
              <a:t>38</a:t>
            </a:fld>
            <a:endParaRPr lang="en-US"/>
          </a:p>
        </p:txBody>
      </p:sp>
    </p:spTree>
    <p:extLst>
      <p:ext uri="{BB962C8B-B14F-4D97-AF65-F5344CB8AC3E}">
        <p14:creationId xmlns:p14="http://schemas.microsoft.com/office/powerpoint/2010/main" val="30610397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FE35D7-8FB1-4645-9E57-3EF848A07329}" type="slidenum">
              <a:rPr lang="en-US" smtClean="0"/>
              <a:pPr/>
              <a:t>39</a:t>
            </a:fld>
            <a:endParaRPr lang="en-US"/>
          </a:p>
        </p:txBody>
      </p:sp>
    </p:spTree>
    <p:extLst>
      <p:ext uri="{BB962C8B-B14F-4D97-AF65-F5344CB8AC3E}">
        <p14:creationId xmlns:p14="http://schemas.microsoft.com/office/powerpoint/2010/main" val="30610397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FE35D7-8FB1-4645-9E57-3EF848A07329}" type="slidenum">
              <a:rPr lang="en-US" smtClean="0"/>
              <a:pPr/>
              <a:t>40</a:t>
            </a:fld>
            <a:endParaRPr lang="en-US"/>
          </a:p>
        </p:txBody>
      </p:sp>
    </p:spTree>
    <p:extLst>
      <p:ext uri="{BB962C8B-B14F-4D97-AF65-F5344CB8AC3E}">
        <p14:creationId xmlns:p14="http://schemas.microsoft.com/office/powerpoint/2010/main" val="22998388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FE35D7-8FB1-4645-9E57-3EF848A07329}" type="slidenum">
              <a:rPr lang="en-US" smtClean="0"/>
              <a:pPr/>
              <a:t>41</a:t>
            </a:fld>
            <a:endParaRPr lang="en-US"/>
          </a:p>
        </p:txBody>
      </p:sp>
    </p:spTree>
    <p:extLst>
      <p:ext uri="{BB962C8B-B14F-4D97-AF65-F5344CB8AC3E}">
        <p14:creationId xmlns:p14="http://schemas.microsoft.com/office/powerpoint/2010/main" val="18635034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FE35D7-8FB1-4645-9E57-3EF848A07329}" type="slidenum">
              <a:rPr lang="en-US" smtClean="0"/>
              <a:pPr/>
              <a:t>42</a:t>
            </a:fld>
            <a:endParaRPr lang="en-US"/>
          </a:p>
        </p:txBody>
      </p:sp>
    </p:spTree>
    <p:extLst>
      <p:ext uri="{BB962C8B-B14F-4D97-AF65-F5344CB8AC3E}">
        <p14:creationId xmlns:p14="http://schemas.microsoft.com/office/powerpoint/2010/main" val="18635034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FE35D7-8FB1-4645-9E57-3EF848A07329}" type="slidenum">
              <a:rPr lang="en-US" smtClean="0"/>
              <a:pPr/>
              <a:t>43</a:t>
            </a:fld>
            <a:endParaRPr lang="en-US"/>
          </a:p>
        </p:txBody>
      </p:sp>
    </p:spTree>
    <p:extLst>
      <p:ext uri="{BB962C8B-B14F-4D97-AF65-F5344CB8AC3E}">
        <p14:creationId xmlns:p14="http://schemas.microsoft.com/office/powerpoint/2010/main" val="18635034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FE35D7-8FB1-4645-9E57-3EF848A07329}" type="slidenum">
              <a:rPr lang="en-US" smtClean="0"/>
              <a:pPr/>
              <a:t>44</a:t>
            </a:fld>
            <a:endParaRPr lang="en-US"/>
          </a:p>
        </p:txBody>
      </p:sp>
    </p:spTree>
    <p:extLst>
      <p:ext uri="{BB962C8B-B14F-4D97-AF65-F5344CB8AC3E}">
        <p14:creationId xmlns:p14="http://schemas.microsoft.com/office/powerpoint/2010/main" val="18635034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dirty="0" smtClean="0">
                <a:solidFill>
                  <a:schemeClr val="tx1"/>
                </a:solidFill>
                <a:effectLst/>
                <a:latin typeface="+mn-lt"/>
                <a:ea typeface="ＭＳ Ｐゴシック" charset="-128"/>
                <a:cs typeface="ＭＳ Ｐゴシック" charset="-128"/>
              </a:rPr>
              <a:t>COMPARE</a:t>
            </a:r>
            <a:r>
              <a:rPr lang="en-US" sz="1200" u="none" kern="1200" baseline="0" dirty="0" smtClean="0">
                <a:solidFill>
                  <a:schemeClr val="tx1"/>
                </a:solidFill>
                <a:effectLst/>
                <a:latin typeface="+mn-lt"/>
                <a:ea typeface="ＭＳ Ｐゴシック" charset="-128"/>
                <a:cs typeface="ＭＳ Ｐゴシック" charset="-128"/>
              </a:rPr>
              <a:t> </a:t>
            </a:r>
            <a:r>
              <a:rPr lang="en-US" sz="1200" u="none" kern="1200" dirty="0" smtClean="0">
                <a:solidFill>
                  <a:schemeClr val="tx1"/>
                </a:solidFill>
                <a:effectLst/>
                <a:latin typeface="+mn-lt"/>
                <a:ea typeface="ＭＳ Ｐゴシック" charset="-128"/>
                <a:cs typeface="ＭＳ Ｐゴシック" charset="-128"/>
              </a:rPr>
              <a:t>AT</a:t>
            </a:r>
            <a:r>
              <a:rPr lang="en-US" sz="1200" u="none" kern="1200" baseline="0" dirty="0" smtClean="0">
                <a:solidFill>
                  <a:schemeClr val="tx1"/>
                </a:solidFill>
                <a:effectLst/>
                <a:latin typeface="+mn-lt"/>
                <a:ea typeface="ＭＳ Ｐゴシック" charset="-128"/>
                <a:cs typeface="ＭＳ Ｐゴシック" charset="-128"/>
              </a:rPr>
              <a:t> TABLES</a:t>
            </a:r>
            <a:endParaRPr lang="en-US" u="none" dirty="0"/>
          </a:p>
        </p:txBody>
      </p:sp>
      <p:sp>
        <p:nvSpPr>
          <p:cNvPr id="4" name="Slide Number Placeholder 3"/>
          <p:cNvSpPr>
            <a:spLocks noGrp="1"/>
          </p:cNvSpPr>
          <p:nvPr>
            <p:ph type="sldNum" sz="quarter" idx="10"/>
          </p:nvPr>
        </p:nvSpPr>
        <p:spPr/>
        <p:txBody>
          <a:bodyPr/>
          <a:lstStyle/>
          <a:p>
            <a:fld id="{0AFE35D7-8FB1-4645-9E57-3EF848A07329}" type="slidenum">
              <a:rPr lang="en-US" smtClean="0"/>
              <a:pPr/>
              <a:t>45</a:t>
            </a:fld>
            <a:endParaRPr lang="en-US"/>
          </a:p>
        </p:txBody>
      </p:sp>
    </p:spTree>
    <p:extLst>
      <p:ext uri="{BB962C8B-B14F-4D97-AF65-F5344CB8AC3E}">
        <p14:creationId xmlns:p14="http://schemas.microsoft.com/office/powerpoint/2010/main" val="40120695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FE35D7-8FB1-4645-9E57-3EF848A07329}" type="slidenum">
              <a:rPr lang="en-US" smtClean="0"/>
              <a:pPr/>
              <a:t>46</a:t>
            </a:fld>
            <a:endParaRPr lang="en-US"/>
          </a:p>
        </p:txBody>
      </p:sp>
    </p:spTree>
    <p:extLst>
      <p:ext uri="{BB962C8B-B14F-4D97-AF65-F5344CB8AC3E}">
        <p14:creationId xmlns:p14="http://schemas.microsoft.com/office/powerpoint/2010/main" val="405487008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FE35D7-8FB1-4645-9E57-3EF848A07329}" type="slidenum">
              <a:rPr lang="en-US" smtClean="0">
                <a:solidFill>
                  <a:prstClr val="black"/>
                </a:solidFill>
              </a:rPr>
              <a:pPr/>
              <a:t>47</a:t>
            </a:fld>
            <a:endParaRPr lang="en-US">
              <a:solidFill>
                <a:prstClr val="black"/>
              </a:solidFill>
            </a:endParaRPr>
          </a:p>
        </p:txBody>
      </p:sp>
    </p:spTree>
    <p:extLst>
      <p:ext uri="{BB962C8B-B14F-4D97-AF65-F5344CB8AC3E}">
        <p14:creationId xmlns:p14="http://schemas.microsoft.com/office/powerpoint/2010/main" val="3946136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577F53-1D7B-4482-9166-FAF001272106}" type="slidenum">
              <a:rPr lang="en-US" smtClean="0"/>
              <a:pPr/>
              <a:t>4</a:t>
            </a:fld>
            <a:endParaRPr lang="en-US"/>
          </a:p>
        </p:txBody>
      </p:sp>
    </p:spTree>
    <p:extLst>
      <p:ext uri="{BB962C8B-B14F-4D97-AF65-F5344CB8AC3E}">
        <p14:creationId xmlns:p14="http://schemas.microsoft.com/office/powerpoint/2010/main" val="24205407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FE35D7-8FB1-4645-9E57-3EF848A07329}" type="slidenum">
              <a:rPr lang="en-US" smtClean="0"/>
              <a:pPr/>
              <a:t>48</a:t>
            </a:fld>
            <a:endParaRPr lang="en-US"/>
          </a:p>
        </p:txBody>
      </p:sp>
    </p:spTree>
    <p:extLst>
      <p:ext uri="{BB962C8B-B14F-4D97-AF65-F5344CB8AC3E}">
        <p14:creationId xmlns:p14="http://schemas.microsoft.com/office/powerpoint/2010/main" val="405487008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FE35D7-8FB1-4645-9E57-3EF848A07329}" type="slidenum">
              <a:rPr lang="en-US" smtClean="0"/>
              <a:pPr/>
              <a:t>49</a:t>
            </a:fld>
            <a:endParaRPr lang="en-US"/>
          </a:p>
        </p:txBody>
      </p:sp>
    </p:spTree>
    <p:extLst>
      <p:ext uri="{BB962C8B-B14F-4D97-AF65-F5344CB8AC3E}">
        <p14:creationId xmlns:p14="http://schemas.microsoft.com/office/powerpoint/2010/main" val="186350347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FE35D7-8FB1-4645-9E57-3EF848A07329}" type="slidenum">
              <a:rPr lang="en-US" smtClean="0"/>
              <a:pPr/>
              <a:t>50</a:t>
            </a:fld>
            <a:endParaRPr lang="en-US"/>
          </a:p>
        </p:txBody>
      </p:sp>
    </p:spTree>
    <p:extLst>
      <p:ext uri="{BB962C8B-B14F-4D97-AF65-F5344CB8AC3E}">
        <p14:creationId xmlns:p14="http://schemas.microsoft.com/office/powerpoint/2010/main" val="186350347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dirty="0" smtClean="0">
                <a:solidFill>
                  <a:schemeClr val="tx1"/>
                </a:solidFill>
                <a:effectLst/>
                <a:latin typeface="+mn-lt"/>
                <a:ea typeface="ＭＳ Ｐゴシック" charset="-128"/>
                <a:cs typeface="ＭＳ Ｐゴシック" charset="-128"/>
              </a:rPr>
              <a:t>COMPARE</a:t>
            </a:r>
            <a:r>
              <a:rPr lang="en-US" sz="1200" u="none" kern="1200" baseline="0" dirty="0" smtClean="0">
                <a:solidFill>
                  <a:schemeClr val="tx1"/>
                </a:solidFill>
                <a:effectLst/>
                <a:latin typeface="+mn-lt"/>
                <a:ea typeface="ＭＳ Ｐゴシック" charset="-128"/>
                <a:cs typeface="ＭＳ Ｐゴシック" charset="-128"/>
              </a:rPr>
              <a:t> </a:t>
            </a:r>
            <a:r>
              <a:rPr lang="en-US" sz="1200" u="none" kern="1200" dirty="0" smtClean="0">
                <a:solidFill>
                  <a:schemeClr val="tx1"/>
                </a:solidFill>
                <a:effectLst/>
                <a:latin typeface="+mn-lt"/>
                <a:ea typeface="ＭＳ Ｐゴシック" charset="-128"/>
                <a:cs typeface="ＭＳ Ｐゴシック" charset="-128"/>
              </a:rPr>
              <a:t>AT</a:t>
            </a:r>
            <a:r>
              <a:rPr lang="en-US" sz="1200" u="none" kern="1200" baseline="0" dirty="0" smtClean="0">
                <a:solidFill>
                  <a:schemeClr val="tx1"/>
                </a:solidFill>
                <a:effectLst/>
                <a:latin typeface="+mn-lt"/>
                <a:ea typeface="ＭＳ Ｐゴシック" charset="-128"/>
                <a:cs typeface="ＭＳ Ｐゴシック" charset="-128"/>
              </a:rPr>
              <a:t> TABLES</a:t>
            </a:r>
            <a:endParaRPr lang="en-US" u="none" dirty="0"/>
          </a:p>
        </p:txBody>
      </p:sp>
      <p:sp>
        <p:nvSpPr>
          <p:cNvPr id="4" name="Slide Number Placeholder 3"/>
          <p:cNvSpPr>
            <a:spLocks noGrp="1"/>
          </p:cNvSpPr>
          <p:nvPr>
            <p:ph type="sldNum" sz="quarter" idx="10"/>
          </p:nvPr>
        </p:nvSpPr>
        <p:spPr/>
        <p:txBody>
          <a:bodyPr/>
          <a:lstStyle/>
          <a:p>
            <a:fld id="{0AFE35D7-8FB1-4645-9E57-3EF848A07329}" type="slidenum">
              <a:rPr lang="en-US" smtClean="0"/>
              <a:pPr/>
              <a:t>51</a:t>
            </a:fld>
            <a:endParaRPr lang="en-US"/>
          </a:p>
        </p:txBody>
      </p:sp>
    </p:spTree>
    <p:extLst>
      <p:ext uri="{BB962C8B-B14F-4D97-AF65-F5344CB8AC3E}">
        <p14:creationId xmlns:p14="http://schemas.microsoft.com/office/powerpoint/2010/main" val="401206950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FE35D7-8FB1-4645-9E57-3EF848A07329}" type="slidenum">
              <a:rPr lang="en-US" smtClean="0">
                <a:solidFill>
                  <a:prstClr val="black"/>
                </a:solidFill>
              </a:rPr>
              <a:pPr/>
              <a:t>52</a:t>
            </a:fld>
            <a:endParaRPr lang="en-US">
              <a:solidFill>
                <a:prstClr val="black"/>
              </a:solidFill>
            </a:endParaRPr>
          </a:p>
        </p:txBody>
      </p:sp>
    </p:spTree>
    <p:extLst>
      <p:ext uri="{BB962C8B-B14F-4D97-AF65-F5344CB8AC3E}">
        <p14:creationId xmlns:p14="http://schemas.microsoft.com/office/powerpoint/2010/main" val="348669965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FE35D7-8FB1-4645-9E57-3EF848A07329}" type="slidenum">
              <a:rPr lang="en-US" smtClean="0">
                <a:solidFill>
                  <a:prstClr val="black"/>
                </a:solidFill>
              </a:rPr>
              <a:pPr/>
              <a:t>53</a:t>
            </a:fld>
            <a:endParaRPr lang="en-US">
              <a:solidFill>
                <a:prstClr val="black"/>
              </a:solidFill>
            </a:endParaRPr>
          </a:p>
        </p:txBody>
      </p:sp>
    </p:spTree>
    <p:extLst>
      <p:ext uri="{BB962C8B-B14F-4D97-AF65-F5344CB8AC3E}">
        <p14:creationId xmlns:p14="http://schemas.microsoft.com/office/powerpoint/2010/main" val="413358682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FE35D7-8FB1-4645-9E57-3EF848A07329}" type="slidenum">
              <a:rPr lang="en-US" smtClean="0"/>
              <a:pPr/>
              <a:t>54</a:t>
            </a:fld>
            <a:endParaRPr lang="en-US"/>
          </a:p>
        </p:txBody>
      </p:sp>
    </p:spTree>
    <p:extLst>
      <p:ext uri="{BB962C8B-B14F-4D97-AF65-F5344CB8AC3E}">
        <p14:creationId xmlns:p14="http://schemas.microsoft.com/office/powerpoint/2010/main" val="276531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577F53-1D7B-4482-9166-FAF001272106}" type="slidenum">
              <a:rPr lang="en-US" smtClean="0"/>
              <a:pPr/>
              <a:t>5</a:t>
            </a:fld>
            <a:endParaRPr lang="en-US"/>
          </a:p>
        </p:txBody>
      </p:sp>
    </p:spTree>
    <p:extLst>
      <p:ext uri="{BB962C8B-B14F-4D97-AF65-F5344CB8AC3E}">
        <p14:creationId xmlns:p14="http://schemas.microsoft.com/office/powerpoint/2010/main" val="2817400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577F53-1D7B-4482-9166-FAF001272106}" type="slidenum">
              <a:rPr lang="en-US" smtClean="0"/>
              <a:pPr/>
              <a:t>6</a:t>
            </a:fld>
            <a:endParaRPr lang="en-US"/>
          </a:p>
        </p:txBody>
      </p:sp>
    </p:spTree>
    <p:extLst>
      <p:ext uri="{BB962C8B-B14F-4D97-AF65-F5344CB8AC3E}">
        <p14:creationId xmlns:p14="http://schemas.microsoft.com/office/powerpoint/2010/main" val="2283335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577F53-1D7B-4482-9166-FAF001272106}" type="slidenum">
              <a:rPr lang="en-US" smtClean="0"/>
              <a:pPr/>
              <a:t>12</a:t>
            </a:fld>
            <a:endParaRPr lang="en-US"/>
          </a:p>
        </p:txBody>
      </p:sp>
    </p:spTree>
    <p:extLst>
      <p:ext uri="{BB962C8B-B14F-4D97-AF65-F5344CB8AC3E}">
        <p14:creationId xmlns:p14="http://schemas.microsoft.com/office/powerpoint/2010/main" val="2701527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577F53-1D7B-4482-9166-FAF001272106}" type="slidenum">
              <a:rPr lang="en-US" smtClean="0"/>
              <a:pPr/>
              <a:t>13</a:t>
            </a:fld>
            <a:endParaRPr lang="en-US"/>
          </a:p>
        </p:txBody>
      </p:sp>
    </p:spTree>
    <p:extLst>
      <p:ext uri="{BB962C8B-B14F-4D97-AF65-F5344CB8AC3E}">
        <p14:creationId xmlns:p14="http://schemas.microsoft.com/office/powerpoint/2010/main" val="3985418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577F53-1D7B-4482-9166-FAF001272106}" type="slidenum">
              <a:rPr lang="en-US" smtClean="0"/>
              <a:pPr/>
              <a:t>14</a:t>
            </a:fld>
            <a:endParaRPr lang="en-US"/>
          </a:p>
        </p:txBody>
      </p:sp>
    </p:spTree>
    <p:extLst>
      <p:ext uri="{BB962C8B-B14F-4D97-AF65-F5344CB8AC3E}">
        <p14:creationId xmlns:p14="http://schemas.microsoft.com/office/powerpoint/2010/main" val="38481204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vl1pPr>
          </a:lstStyle>
          <a:p>
            <a:fld id="{602BAFD4-FC26-0A41-9235-C60E4132ECDE}" type="datetime1">
              <a:rPr lang="en-US" smtClean="0"/>
              <a:t>10/16/2013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4072768-FD1D-4DFF-86D1-48AC91CC264B}" type="slidenum">
              <a:rPr lang="en-US"/>
              <a:pPr/>
              <a:t>‹#›</a:t>
            </a:fld>
            <a:endParaRPr lang="en-US"/>
          </a:p>
        </p:txBody>
      </p:sp>
      <p:pic>
        <p:nvPicPr>
          <p:cNvPr id="5122" name="Picture 2" descr="J:\Communications &amp; Outreach\Logos &amp; Signatures\2012 Achieve &amp; ADP Logos\ACHIEVE Cap.png"/>
          <p:cNvPicPr>
            <a:picLocks noChangeAspect="1" noChangeArrowheads="1"/>
          </p:cNvPicPr>
          <p:nvPr userDrawn="1"/>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721470" y="127590"/>
            <a:ext cx="323291" cy="320085"/>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title"/>
          </p:nvPr>
        </p:nvSpPr>
        <p:spPr>
          <a:xfrm>
            <a:off x="0" y="9462"/>
            <a:ext cx="8229600" cy="1143000"/>
          </a:xfrm>
          <a:prstGeom prst="rect">
            <a:avLst/>
          </a:prstGeom>
        </p:spPr>
        <p:txBody>
          <a:bodyPr>
            <a:normAutofit/>
          </a:bodyPr>
          <a:lstStyle>
            <a:lvl1pPr marL="169863" indent="0" algn="l">
              <a:defRPr sz="3200">
                <a:solidFill>
                  <a:schemeClr val="bg1"/>
                </a:solidFill>
              </a:defRPr>
            </a:lvl1pPr>
          </a:lstStyle>
          <a:p>
            <a:r>
              <a:rPr lang="en-US" dirty="0" smtClean="0"/>
              <a:t>Click to edit Master title style</a:t>
            </a:r>
            <a:endParaRPr lang="en-US" dirty="0"/>
          </a:p>
        </p:txBody>
      </p:sp>
      <p:sp>
        <p:nvSpPr>
          <p:cNvPr id="10" name="Text Placeholder 2"/>
          <p:cNvSpPr>
            <a:spLocks noGrp="1"/>
          </p:cNvSpPr>
          <p:nvPr>
            <p:ph idx="1"/>
          </p:nvPr>
        </p:nvSpPr>
        <p:spPr bwMode="auto">
          <a:xfrm>
            <a:off x="297712" y="1275908"/>
            <a:ext cx="8846288" cy="4669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2pPr>
              <a:defRPr sz="2400"/>
            </a:lvl2pPr>
            <a:lvl3pPr>
              <a:defRPr b="0"/>
            </a:lvl3pPr>
            <a:lvl4pPr>
              <a:defRPr b="0"/>
            </a:lvl4pPr>
            <a:lvl5pPr marL="2057400" indent="-228600">
              <a:buFont typeface="Wingdings" pitchFamily="2" charset="2"/>
              <a:buChar char="§"/>
              <a:defRPr b="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1030213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EC2736A-6649-B949-BAB7-E02A2D102989}" type="datetime1">
              <a:rPr lang="en-US" smtClean="0"/>
              <a:t>10/16/2013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E4CC66FD-12A6-435F-A1E1-0ED637789521}" type="slidenum">
              <a:rPr lang="en-US" smtClean="0"/>
              <a:pPr/>
              <a:t>‹#›</a:t>
            </a:fld>
            <a:endParaRPr lang="en-US" dirty="0"/>
          </a:p>
        </p:txBody>
      </p:sp>
      <p:sp>
        <p:nvSpPr>
          <p:cNvPr id="7" name="Text Placeholder 6"/>
          <p:cNvSpPr>
            <a:spLocks noGrp="1"/>
          </p:cNvSpPr>
          <p:nvPr>
            <p:ph type="body" sz="quarter" idx="13"/>
          </p:nvPr>
        </p:nvSpPr>
        <p:spPr>
          <a:xfrm>
            <a:off x="457200" y="1371600"/>
            <a:ext cx="8048847" cy="4433777"/>
          </a:xfrm>
        </p:spPr>
        <p:txBody>
          <a:bodyPr/>
          <a:lstStyle>
            <a:lvl2pPr>
              <a:defRPr sz="24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0" y="9462"/>
            <a:ext cx="8229600" cy="1143000"/>
          </a:xfrm>
          <a:prstGeom prst="rect">
            <a:avLst/>
          </a:prstGeom>
        </p:spPr>
        <p:txBody>
          <a:bodyPr/>
          <a:lstStyle>
            <a:lvl1pPr marL="169863" indent="0" algn="l">
              <a:defRPr sz="3200">
                <a:solidFill>
                  <a:schemeClr val="bg1"/>
                </a:solidFill>
              </a:defRPr>
            </a:lvl1pPr>
          </a:lstStyle>
          <a:p>
            <a:r>
              <a:rPr lang="en-US" dirty="0" smtClean="0"/>
              <a:t>Click to edit Master title style</a:t>
            </a:r>
            <a:endParaRPr lang="en-US" dirty="0"/>
          </a:p>
        </p:txBody>
      </p:sp>
      <p:pic>
        <p:nvPicPr>
          <p:cNvPr id="9" name="Picture 2" descr="J:\Communications &amp; Outreach\Logos &amp; Signatures\2012 Achieve &amp; ADP Logos\ACHIEVE Cap.png"/>
          <p:cNvPicPr>
            <a:picLocks noChangeAspect="1" noChangeArrowheads="1"/>
          </p:cNvPicPr>
          <p:nvPr userDrawn="1"/>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721470" y="127590"/>
            <a:ext cx="323291" cy="320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8884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vl1pPr>
          </a:lstStyle>
          <a:p>
            <a:fld id="{E7D11DC5-216B-5448-8550-7941EEA7079E}" type="datetime1">
              <a:rPr lang="en-US" smtClean="0"/>
              <a:t>10/16/2013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4072768-FD1D-4DFF-86D1-48AC91CC264B}" type="slidenum">
              <a:rPr lang="en-US"/>
              <a:pPr/>
              <a:t>‹#›</a:t>
            </a:fld>
            <a:endParaRPr lang="en-US"/>
          </a:p>
        </p:txBody>
      </p:sp>
      <p:pic>
        <p:nvPicPr>
          <p:cNvPr id="5122" name="Picture 2" descr="J:\Communications &amp; Outreach\Logos &amp; Signatures\2012 Achieve &amp; ADP Logos\ACHIEVE Cap.png"/>
          <p:cNvPicPr>
            <a:picLocks noChangeAspect="1" noChangeArrowheads="1"/>
          </p:cNvPicPr>
          <p:nvPr userDrawn="1"/>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721470" y="127590"/>
            <a:ext cx="323291" cy="320085"/>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title"/>
          </p:nvPr>
        </p:nvSpPr>
        <p:spPr>
          <a:xfrm>
            <a:off x="0" y="9462"/>
            <a:ext cx="8229600" cy="1143000"/>
          </a:xfrm>
          <a:prstGeom prst="rect">
            <a:avLst/>
          </a:prstGeom>
        </p:spPr>
        <p:txBody>
          <a:bodyPr/>
          <a:lstStyle>
            <a:lvl1pPr marL="169863" indent="0" algn="l">
              <a:defRPr sz="3200">
                <a:solidFill>
                  <a:schemeClr val="bg1"/>
                </a:solidFill>
              </a:defRPr>
            </a:lvl1pPr>
          </a:lstStyle>
          <a:p>
            <a:r>
              <a:rPr lang="en-US" dirty="0" smtClean="0"/>
              <a:t>Click to edit Master title style</a:t>
            </a:r>
            <a:endParaRPr lang="en-US" dirty="0"/>
          </a:p>
        </p:txBody>
      </p:sp>
      <p:sp>
        <p:nvSpPr>
          <p:cNvPr id="8" name="Text Placeholder 2"/>
          <p:cNvSpPr>
            <a:spLocks noGrp="1"/>
          </p:cNvSpPr>
          <p:nvPr>
            <p:ph idx="1" hasCustomPrompt="1"/>
          </p:nvPr>
        </p:nvSpPr>
        <p:spPr bwMode="auto">
          <a:xfrm>
            <a:off x="297712" y="1275908"/>
            <a:ext cx="8846288" cy="4669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spcBef>
                <a:spcPts val="600"/>
              </a:spcBef>
              <a:buFont typeface="Arial" pitchFamily="34" charset="0"/>
              <a:buChar char="•"/>
              <a:defRPr sz="2400" b="1">
                <a:solidFill>
                  <a:srgbClr val="00A3E2"/>
                </a:solidFill>
              </a:defRPr>
            </a:lvl1pPr>
            <a:lvl2pPr marL="800100" indent="-342900">
              <a:spcBef>
                <a:spcPts val="600"/>
              </a:spcBef>
              <a:buFont typeface="Calibri" pitchFamily="34" charset="0"/>
              <a:buChar char="—"/>
              <a:defRPr sz="2400"/>
            </a:lvl2pPr>
            <a:lvl3pPr marL="1200150" indent="-285750">
              <a:spcBef>
                <a:spcPts val="600"/>
              </a:spcBef>
              <a:buFont typeface="Arial" pitchFamily="34" charset="0"/>
              <a:buChar char="•"/>
              <a:defRPr sz="2000"/>
            </a:lvl3pPr>
            <a:lvl4pPr marL="1714500" indent="-342900">
              <a:spcBef>
                <a:spcPts val="600"/>
              </a:spcBef>
              <a:buFont typeface="Calibri" pitchFamily="34" charset="0"/>
              <a:buChar char="—"/>
              <a:defRPr/>
            </a:lvl4pPr>
            <a:lvl5pPr marL="2114550" indent="-285750">
              <a:spcBef>
                <a:spcPts val="600"/>
              </a:spcBef>
              <a:buFont typeface="Wingdings"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1237139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FEFDA716-D83D-F44C-A528-5DCDACB32CF1}" type="datetime1">
              <a:rPr lang="en-US" smtClean="0"/>
              <a:t>10/16/2013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8B0B862-FE51-4030-AD66-ACD149E0FCB2}" type="slidenum">
              <a:rPr lang="en-US"/>
              <a:pPr/>
              <a:t>‹#›</a:t>
            </a:fld>
            <a:endParaRPr lang="en-US"/>
          </a:p>
        </p:txBody>
      </p:sp>
      <p:sp>
        <p:nvSpPr>
          <p:cNvPr id="9" name="Title 1"/>
          <p:cNvSpPr txBox="1">
            <a:spLocks/>
          </p:cNvSpPr>
          <p:nvPr userDrawn="1"/>
        </p:nvSpPr>
        <p:spPr>
          <a:xfrm>
            <a:off x="0" y="9462"/>
            <a:ext cx="8229600" cy="1143000"/>
          </a:xfrm>
          <a:prstGeom prst="rect">
            <a:avLst/>
          </a:prstGeom>
        </p:spPr>
        <p:txBody>
          <a:bodyPr/>
          <a:lstStyle>
            <a:lvl1pPr marL="169863" indent="0" algn="l" defTabSz="457200" rtl="0" fontAlgn="base">
              <a:spcBef>
                <a:spcPct val="0"/>
              </a:spcBef>
              <a:spcAft>
                <a:spcPct val="0"/>
              </a:spcAft>
              <a:defRPr sz="3200" kern="1200">
                <a:solidFill>
                  <a:schemeClr val="bg1"/>
                </a:solidFill>
                <a:latin typeface="+mj-lt"/>
                <a:ea typeface="ヒラギノ角ゴ Pro W3" charset="-128"/>
                <a:cs typeface="+mj-cs"/>
              </a:defRPr>
            </a:lvl1pPr>
            <a:lvl2pPr algn="ctr" defTabSz="457200" rtl="0" fontAlgn="base">
              <a:spcBef>
                <a:spcPct val="0"/>
              </a:spcBef>
              <a:spcAft>
                <a:spcPct val="0"/>
              </a:spcAft>
              <a:defRPr sz="4400">
                <a:solidFill>
                  <a:schemeClr val="tx1"/>
                </a:solidFill>
                <a:latin typeface="Calibri" pitchFamily="34" charset="0"/>
                <a:ea typeface="ヒラギノ角ゴ Pro W3" charset="-128"/>
              </a:defRPr>
            </a:lvl2pPr>
            <a:lvl3pPr algn="ctr" defTabSz="457200" rtl="0" fontAlgn="base">
              <a:spcBef>
                <a:spcPct val="0"/>
              </a:spcBef>
              <a:spcAft>
                <a:spcPct val="0"/>
              </a:spcAft>
              <a:defRPr sz="4400">
                <a:solidFill>
                  <a:schemeClr val="tx1"/>
                </a:solidFill>
                <a:latin typeface="Calibri" pitchFamily="34" charset="0"/>
                <a:ea typeface="ヒラギノ角ゴ Pro W3" charset="-128"/>
              </a:defRPr>
            </a:lvl3pPr>
            <a:lvl4pPr algn="ctr" defTabSz="457200" rtl="0" fontAlgn="base">
              <a:spcBef>
                <a:spcPct val="0"/>
              </a:spcBef>
              <a:spcAft>
                <a:spcPct val="0"/>
              </a:spcAft>
              <a:defRPr sz="4400">
                <a:solidFill>
                  <a:schemeClr val="tx1"/>
                </a:solidFill>
                <a:latin typeface="Calibri" pitchFamily="34" charset="0"/>
                <a:ea typeface="ヒラギノ角ゴ Pro W3" charset="-128"/>
              </a:defRPr>
            </a:lvl4pPr>
            <a:lvl5pPr algn="ctr" defTabSz="457200" rtl="0" fontAlgn="base">
              <a:spcBef>
                <a:spcPct val="0"/>
              </a:spcBef>
              <a:spcAft>
                <a:spcPct val="0"/>
              </a:spcAft>
              <a:defRPr sz="4400">
                <a:solidFill>
                  <a:schemeClr val="tx1"/>
                </a:solidFill>
                <a:latin typeface="Calibri" pitchFamily="34" charset="0"/>
                <a:ea typeface="ヒラギノ角ゴ Pro W3" charset="-128"/>
              </a:defRPr>
            </a:lvl5pPr>
            <a:lvl6pPr marL="457200" algn="ctr" defTabSz="457200" rtl="0" fontAlgn="base">
              <a:spcBef>
                <a:spcPct val="0"/>
              </a:spcBef>
              <a:spcAft>
                <a:spcPct val="0"/>
              </a:spcAft>
              <a:defRPr sz="4400">
                <a:solidFill>
                  <a:schemeClr val="tx1"/>
                </a:solidFill>
                <a:latin typeface="Calibri" pitchFamily="34" charset="0"/>
                <a:ea typeface="ヒラギノ角ゴ Pro W3" charset="-128"/>
              </a:defRPr>
            </a:lvl6pPr>
            <a:lvl7pPr marL="914400" algn="ctr" defTabSz="457200" rtl="0" fontAlgn="base">
              <a:spcBef>
                <a:spcPct val="0"/>
              </a:spcBef>
              <a:spcAft>
                <a:spcPct val="0"/>
              </a:spcAft>
              <a:defRPr sz="4400">
                <a:solidFill>
                  <a:schemeClr val="tx1"/>
                </a:solidFill>
                <a:latin typeface="Calibri" pitchFamily="34" charset="0"/>
                <a:ea typeface="ヒラギノ角ゴ Pro W3" charset="-128"/>
              </a:defRPr>
            </a:lvl7pPr>
            <a:lvl8pPr marL="1371600" algn="ctr" defTabSz="457200" rtl="0" fontAlgn="base">
              <a:spcBef>
                <a:spcPct val="0"/>
              </a:spcBef>
              <a:spcAft>
                <a:spcPct val="0"/>
              </a:spcAft>
              <a:defRPr sz="4400">
                <a:solidFill>
                  <a:schemeClr val="tx1"/>
                </a:solidFill>
                <a:latin typeface="Calibri" pitchFamily="34" charset="0"/>
                <a:ea typeface="ヒラギノ角ゴ Pro W3" charset="-128"/>
              </a:defRPr>
            </a:lvl8pPr>
            <a:lvl9pPr marL="1828800" algn="ctr" defTabSz="457200" rtl="0" fontAlgn="base">
              <a:spcBef>
                <a:spcPct val="0"/>
              </a:spcBef>
              <a:spcAft>
                <a:spcPct val="0"/>
              </a:spcAft>
              <a:defRPr sz="4400">
                <a:solidFill>
                  <a:schemeClr val="tx1"/>
                </a:solidFill>
                <a:latin typeface="Calibri" pitchFamily="34" charset="0"/>
                <a:ea typeface="ヒラギノ角ゴ Pro W3" charset="-128"/>
              </a:defRPr>
            </a:lvl9pPr>
          </a:lstStyle>
          <a:p>
            <a:r>
              <a:rPr lang="en-US" smtClean="0"/>
              <a:t>Click to edit Master title style</a:t>
            </a:r>
            <a:endParaRPr lang="en-US" dirty="0"/>
          </a:p>
        </p:txBody>
      </p:sp>
    </p:spTree>
    <p:extLst>
      <p:ext uri="{BB962C8B-B14F-4D97-AF65-F5344CB8AC3E}">
        <p14:creationId xmlns:p14="http://schemas.microsoft.com/office/powerpoint/2010/main" val="1459135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vl1pPr>
          </a:lstStyle>
          <a:p>
            <a:fld id="{D1718CDE-C540-F842-B143-415C42781629}" type="datetime1">
              <a:rPr lang="en-US" smtClean="0"/>
              <a:t>10/16/2013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4072768-FD1D-4DFF-86D1-48AC91CC264B}" type="slidenum">
              <a:rPr lang="en-US"/>
              <a:pPr/>
              <a:t>‹#›</a:t>
            </a:fld>
            <a:endParaRPr lang="en-US"/>
          </a:p>
        </p:txBody>
      </p:sp>
      <p:sp>
        <p:nvSpPr>
          <p:cNvPr id="9" name="Title 1"/>
          <p:cNvSpPr>
            <a:spLocks noGrp="1"/>
          </p:cNvSpPr>
          <p:nvPr>
            <p:ph type="title"/>
          </p:nvPr>
        </p:nvSpPr>
        <p:spPr>
          <a:xfrm>
            <a:off x="0" y="9462"/>
            <a:ext cx="8229600" cy="1143000"/>
          </a:xfrm>
          <a:prstGeom prst="rect">
            <a:avLst/>
          </a:prstGeom>
        </p:spPr>
        <p:txBody>
          <a:bodyPr/>
          <a:lstStyle>
            <a:lvl1pPr marL="169863" indent="0" algn="l">
              <a:defRPr sz="3200">
                <a:solidFill>
                  <a:schemeClr val="bg1"/>
                </a:solidFill>
              </a:defRPr>
            </a:lvl1pPr>
          </a:lstStyle>
          <a:p>
            <a:r>
              <a:rPr lang="en-US" dirty="0" smtClean="0"/>
              <a:t>Click to edit Master title style</a:t>
            </a:r>
            <a:endParaRPr lang="en-US" dirty="0"/>
          </a:p>
        </p:txBody>
      </p:sp>
      <p:sp>
        <p:nvSpPr>
          <p:cNvPr id="3" name="Picture Placeholder 2"/>
          <p:cNvSpPr>
            <a:spLocks noGrp="1"/>
          </p:cNvSpPr>
          <p:nvPr>
            <p:ph type="pic" sz="quarter" idx="13"/>
          </p:nvPr>
        </p:nvSpPr>
        <p:spPr>
          <a:xfrm>
            <a:off x="0" y="1152525"/>
            <a:ext cx="9144000" cy="5203825"/>
          </a:xfrm>
        </p:spPr>
        <p:txBody>
          <a:bodyPr/>
          <a:lstStyle/>
          <a:p>
            <a:endParaRPr lang="en-US"/>
          </a:p>
        </p:txBody>
      </p:sp>
      <p:pic>
        <p:nvPicPr>
          <p:cNvPr id="7" name="Picture 2" descr="J:\Communications &amp; Outreach\Logos &amp; Signatures\2012 Achieve &amp; ADP Logos\ACHIEVE Cap.png"/>
          <p:cNvPicPr>
            <a:picLocks noChangeAspect="1" noChangeArrowheads="1"/>
          </p:cNvPicPr>
          <p:nvPr userDrawn="1"/>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721470" y="127590"/>
            <a:ext cx="323291" cy="320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174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F3F4FDF9-7527-8048-8B80-35ABE38DAB2A}" type="datetime1">
              <a:rPr lang="en-US" smtClean="0">
                <a:latin typeface="Calibri"/>
              </a:rPr>
              <a:t>10/16/2013</a:t>
            </a:fld>
            <a:endParaRPr lang="en-US">
              <a:latin typeface="Calibri"/>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24072768-FD1D-4DFF-86D1-48AC91CC264B}" type="slidenum">
              <a:rPr lang="en-US">
                <a:latin typeface="Calibri"/>
              </a:rPr>
              <a:pPr/>
              <a:t>‹#›</a:t>
            </a:fld>
            <a:endParaRPr lang="en-US">
              <a:latin typeface="Calibri"/>
            </a:endParaRPr>
          </a:p>
        </p:txBody>
      </p:sp>
      <p:pic>
        <p:nvPicPr>
          <p:cNvPr id="5122" name="Picture 2" descr="J:\Communications &amp; Outreach\Logos &amp; Signatures\2012 Achieve &amp; ADP Logos\ACHIEVE Cap.png"/>
          <p:cNvPicPr>
            <a:picLocks noChangeAspect="1" noChangeArrowheads="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721470" y="127590"/>
            <a:ext cx="323291" cy="320085"/>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title"/>
          </p:nvPr>
        </p:nvSpPr>
        <p:spPr>
          <a:xfrm>
            <a:off x="0" y="9462"/>
            <a:ext cx="8229600" cy="1143000"/>
          </a:xfrm>
          <a:prstGeom prst="rect">
            <a:avLst/>
          </a:prstGeom>
        </p:spPr>
        <p:txBody>
          <a:bodyPr/>
          <a:lstStyle>
            <a:lvl1pPr marL="169863" indent="0" algn="l">
              <a:defRPr sz="3200">
                <a:solidFill>
                  <a:schemeClr val="bg1"/>
                </a:solidFill>
              </a:defRPr>
            </a:lvl1pPr>
          </a:lstStyle>
          <a:p>
            <a:r>
              <a:rPr lang="en-US" dirty="0" smtClean="0"/>
              <a:t>Click to edit Master title style</a:t>
            </a:r>
            <a:endParaRPr lang="en-US" dirty="0"/>
          </a:p>
        </p:txBody>
      </p:sp>
      <p:sp>
        <p:nvSpPr>
          <p:cNvPr id="8" name="Text Placeholder 2"/>
          <p:cNvSpPr>
            <a:spLocks noGrp="1"/>
          </p:cNvSpPr>
          <p:nvPr>
            <p:ph idx="1" hasCustomPrompt="1"/>
          </p:nvPr>
        </p:nvSpPr>
        <p:spPr bwMode="auto">
          <a:xfrm>
            <a:off x="297712" y="1275908"/>
            <a:ext cx="8846288" cy="4669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spcBef>
                <a:spcPts val="600"/>
              </a:spcBef>
              <a:buFont typeface="Arial" pitchFamily="34" charset="0"/>
              <a:buChar char="•"/>
              <a:defRPr sz="2400" b="1">
                <a:solidFill>
                  <a:srgbClr val="00A3E2"/>
                </a:solidFill>
              </a:defRPr>
            </a:lvl1pPr>
            <a:lvl2pPr marL="800100" indent="-342900">
              <a:spcBef>
                <a:spcPts val="600"/>
              </a:spcBef>
              <a:buFont typeface="Calibri" pitchFamily="34" charset="0"/>
              <a:buChar char="—"/>
              <a:defRPr sz="2400"/>
            </a:lvl2pPr>
            <a:lvl3pPr marL="1200150" indent="-285750">
              <a:spcBef>
                <a:spcPts val="600"/>
              </a:spcBef>
              <a:buFont typeface="Arial" pitchFamily="34" charset="0"/>
              <a:buChar char="•"/>
              <a:defRPr sz="2000"/>
            </a:lvl3pPr>
            <a:lvl4pPr marL="1714500" indent="-342900">
              <a:spcBef>
                <a:spcPts val="600"/>
              </a:spcBef>
              <a:buFont typeface="Calibri" pitchFamily="34" charset="0"/>
              <a:buChar char="—"/>
              <a:defRPr/>
            </a:lvl4pPr>
            <a:lvl5pPr marL="2114550" indent="-285750">
              <a:spcBef>
                <a:spcPts val="600"/>
              </a:spcBef>
              <a:buFont typeface="Wingdings"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355342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202019" y="1190848"/>
            <a:ext cx="8846288" cy="4669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7C16180D-ADFD-3148-AB66-2ACA41C05CD6}" type="datetime1">
              <a:rPr lang="en-US" smtClean="0"/>
              <a:t>10/16/2013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E4CC66FD-12A6-435F-A1E1-0ED637789521}" type="slidenum">
              <a:rPr lang="en-US"/>
              <a:pPr/>
              <a:t>‹#›</a:t>
            </a:fld>
            <a:endParaRPr lang="en-US" dirty="0"/>
          </a:p>
        </p:txBody>
      </p:sp>
      <p:pic>
        <p:nvPicPr>
          <p:cNvPr id="7" name="Picture 2" descr="J:\Communications &amp; Outreach\Logos &amp; Signatures\2012 Achieve &amp; ADP Logos\ACHIEVE Cap.png"/>
          <p:cNvPicPr>
            <a:picLocks noChangeAspect="1" noChangeArrowheads="1"/>
          </p:cNvPicPr>
          <p:nvPr userDrawn="1"/>
        </p:nvPicPr>
        <p:blipFill>
          <a:blip r:embed="rId9">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721470" y="127590"/>
            <a:ext cx="323291" cy="320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6843352"/>
      </p:ext>
    </p:extLst>
  </p:cSld>
  <p:clrMap bg1="lt1" tx1="dk1" bg2="lt2" tx2="dk2" accent1="accent1" accent2="accent2" accent3="accent3" accent4="accent4" accent5="accent5" accent6="accent6" hlink="hlink" folHlink="folHlink"/>
  <p:sldLayoutIdLst>
    <p:sldLayoutId id="2147483656" r:id="rId1"/>
    <p:sldLayoutId id="2147483668" r:id="rId2"/>
    <p:sldLayoutId id="2147483667" r:id="rId3"/>
    <p:sldLayoutId id="2147483658" r:id="rId4"/>
    <p:sldLayoutId id="2147483657" r:id="rId5"/>
    <p:sldLayoutId id="2147483707" r:id="rId6"/>
  </p:sldLayoutIdLst>
  <p:hf hdr="0" ftr="0" dt="0"/>
  <p:txStyles>
    <p:titleStyle>
      <a:lvl1pPr algn="ctr" defTabSz="457200" rtl="0" fontAlgn="base">
        <a:spcBef>
          <a:spcPct val="0"/>
        </a:spcBef>
        <a:spcAft>
          <a:spcPct val="0"/>
        </a:spcAft>
        <a:defRPr sz="4400" kern="1200">
          <a:solidFill>
            <a:schemeClr val="tx1"/>
          </a:solidFill>
          <a:latin typeface="+mj-lt"/>
          <a:ea typeface="ヒラギノ角ゴ Pro W3" charset="-128"/>
          <a:cs typeface="+mj-cs"/>
        </a:defRPr>
      </a:lvl1pPr>
      <a:lvl2pPr algn="ctr" defTabSz="457200" rtl="0" fontAlgn="base">
        <a:spcBef>
          <a:spcPct val="0"/>
        </a:spcBef>
        <a:spcAft>
          <a:spcPct val="0"/>
        </a:spcAft>
        <a:defRPr sz="4400">
          <a:solidFill>
            <a:schemeClr val="tx1"/>
          </a:solidFill>
          <a:latin typeface="Calibri" pitchFamily="34" charset="0"/>
          <a:ea typeface="ヒラギノ角ゴ Pro W3" charset="-128"/>
        </a:defRPr>
      </a:lvl2pPr>
      <a:lvl3pPr algn="ctr" defTabSz="457200" rtl="0" fontAlgn="base">
        <a:spcBef>
          <a:spcPct val="0"/>
        </a:spcBef>
        <a:spcAft>
          <a:spcPct val="0"/>
        </a:spcAft>
        <a:defRPr sz="4400">
          <a:solidFill>
            <a:schemeClr val="tx1"/>
          </a:solidFill>
          <a:latin typeface="Calibri" pitchFamily="34" charset="0"/>
          <a:ea typeface="ヒラギノ角ゴ Pro W3" charset="-128"/>
        </a:defRPr>
      </a:lvl3pPr>
      <a:lvl4pPr algn="ctr" defTabSz="457200" rtl="0" fontAlgn="base">
        <a:spcBef>
          <a:spcPct val="0"/>
        </a:spcBef>
        <a:spcAft>
          <a:spcPct val="0"/>
        </a:spcAft>
        <a:defRPr sz="4400">
          <a:solidFill>
            <a:schemeClr val="tx1"/>
          </a:solidFill>
          <a:latin typeface="Calibri" pitchFamily="34" charset="0"/>
          <a:ea typeface="ヒラギノ角ゴ Pro W3" charset="-128"/>
        </a:defRPr>
      </a:lvl4pPr>
      <a:lvl5pPr algn="ctr" defTabSz="457200" rtl="0" fontAlgn="base">
        <a:spcBef>
          <a:spcPct val="0"/>
        </a:spcBef>
        <a:spcAft>
          <a:spcPct val="0"/>
        </a:spcAft>
        <a:defRPr sz="4400">
          <a:solidFill>
            <a:schemeClr val="tx1"/>
          </a:solidFill>
          <a:latin typeface="Calibri" pitchFamily="34" charset="0"/>
          <a:ea typeface="ヒラギノ角ゴ Pro W3" charset="-128"/>
        </a:defRPr>
      </a:lvl5pPr>
      <a:lvl6pPr marL="457200" algn="ctr" defTabSz="457200" rtl="0" fontAlgn="base">
        <a:spcBef>
          <a:spcPct val="0"/>
        </a:spcBef>
        <a:spcAft>
          <a:spcPct val="0"/>
        </a:spcAft>
        <a:defRPr sz="4400">
          <a:solidFill>
            <a:schemeClr val="tx1"/>
          </a:solidFill>
          <a:latin typeface="Calibri" pitchFamily="34" charset="0"/>
          <a:ea typeface="ヒラギノ角ゴ Pro W3" charset="-128"/>
        </a:defRPr>
      </a:lvl6pPr>
      <a:lvl7pPr marL="914400" algn="ctr" defTabSz="457200" rtl="0" fontAlgn="base">
        <a:spcBef>
          <a:spcPct val="0"/>
        </a:spcBef>
        <a:spcAft>
          <a:spcPct val="0"/>
        </a:spcAft>
        <a:defRPr sz="4400">
          <a:solidFill>
            <a:schemeClr val="tx1"/>
          </a:solidFill>
          <a:latin typeface="Calibri" pitchFamily="34" charset="0"/>
          <a:ea typeface="ヒラギノ角ゴ Pro W3" charset="-128"/>
        </a:defRPr>
      </a:lvl7pPr>
      <a:lvl8pPr marL="1371600" algn="ctr" defTabSz="457200" rtl="0" fontAlgn="base">
        <a:spcBef>
          <a:spcPct val="0"/>
        </a:spcBef>
        <a:spcAft>
          <a:spcPct val="0"/>
        </a:spcAft>
        <a:defRPr sz="4400">
          <a:solidFill>
            <a:schemeClr val="tx1"/>
          </a:solidFill>
          <a:latin typeface="Calibri" pitchFamily="34" charset="0"/>
          <a:ea typeface="ヒラギノ角ゴ Pro W3" charset="-128"/>
        </a:defRPr>
      </a:lvl8pPr>
      <a:lvl9pPr marL="1828800" algn="ctr" defTabSz="457200" rtl="0" fontAlgn="base">
        <a:spcBef>
          <a:spcPct val="0"/>
        </a:spcBef>
        <a:spcAft>
          <a:spcPct val="0"/>
        </a:spcAft>
        <a:defRPr sz="4400">
          <a:solidFill>
            <a:schemeClr val="tx1"/>
          </a:solidFill>
          <a:latin typeface="Calibri" pitchFamily="34" charset="0"/>
          <a:ea typeface="ヒラギノ角ゴ Pro W3" charset="-128"/>
        </a:defRPr>
      </a:lvl9pPr>
    </p:titleStyle>
    <p:bodyStyle>
      <a:lvl1pPr marL="342900" indent="-342900" algn="l" defTabSz="457200" rtl="0" fontAlgn="base">
        <a:spcBef>
          <a:spcPct val="20000"/>
        </a:spcBef>
        <a:spcAft>
          <a:spcPct val="0"/>
        </a:spcAft>
        <a:buFont typeface="Arial" pitchFamily="34" charset="0"/>
        <a:buChar char="•"/>
        <a:defRPr sz="2600" b="1" kern="1200">
          <a:solidFill>
            <a:srgbClr val="00A3E2"/>
          </a:solidFill>
          <a:latin typeface="+mn-lt"/>
          <a:ea typeface="ヒラギノ角ゴ Pro W3" charset="-128"/>
          <a:cs typeface="+mn-cs"/>
        </a:defRPr>
      </a:lvl1pPr>
      <a:lvl2pPr marL="742950" indent="-285750" algn="l" defTabSz="457200" rtl="0" fontAlgn="base">
        <a:spcBef>
          <a:spcPct val="20000"/>
        </a:spcBef>
        <a:spcAft>
          <a:spcPct val="0"/>
        </a:spcAft>
        <a:buFont typeface="Arial" pitchFamily="34" charset="0"/>
        <a:buChar char="–"/>
        <a:tabLst>
          <a:tab pos="744538" algn="l"/>
        </a:tabLst>
        <a:defRPr sz="2400" kern="1200">
          <a:solidFill>
            <a:schemeClr val="tx1"/>
          </a:solidFill>
          <a:latin typeface="+mn-lt"/>
          <a:ea typeface="ヒラギノ角ゴ Pro W3" charset="-128"/>
          <a:cs typeface="+mn-cs"/>
        </a:defRPr>
      </a:lvl2pPr>
      <a:lvl3pPr marL="1143000" indent="-228600" algn="l" defTabSz="457200" rtl="0" fontAlgn="base">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3pPr>
      <a:lvl4pPr marL="1600200" indent="-228600" algn="l" defTabSz="457200" rtl="0" fontAlgn="base">
        <a:spcBef>
          <a:spcPct val="20000"/>
        </a:spcBef>
        <a:spcAft>
          <a:spcPct val="0"/>
        </a:spcAft>
        <a:buFont typeface="Arial" pitchFamily="34" charset="0"/>
        <a:buChar char="–"/>
        <a:defRPr sz="1800" kern="1200">
          <a:solidFill>
            <a:schemeClr val="tx1"/>
          </a:solidFill>
          <a:latin typeface="+mn-lt"/>
          <a:ea typeface="ヒラギノ角ゴ Pro W3" charset="-128"/>
          <a:cs typeface="+mn-cs"/>
        </a:defRPr>
      </a:lvl4pPr>
      <a:lvl5pPr marL="2057400" indent="-228600" algn="l" defTabSz="457200" rtl="0" fontAlgn="base">
        <a:spcBef>
          <a:spcPct val="20000"/>
        </a:spcBef>
        <a:spcAft>
          <a:spcPct val="0"/>
        </a:spcAft>
        <a:buFont typeface="Wingdings" pitchFamily="2" charset="2"/>
        <a:buChar char="§"/>
        <a:defRPr sz="18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engageny.org/resource/kindergarten-ela-domain-8-seasons-and-weather"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8.emf"/><Relationship Id="rId5" Type="http://schemas.openxmlformats.org/officeDocument/2006/relationships/package" Target="../embeddings/Microsoft_Word_Document1.docx"/><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image" Target="../media/image8.emf"/><Relationship Id="rId5" Type="http://schemas.openxmlformats.org/officeDocument/2006/relationships/package" Target="../embeddings/Microsoft_Word_Document2.docx"/><Relationship Id="rId4" Type="http://schemas.openxmlformats.org/officeDocument/2006/relationships/oleObject" Target="../embeddings/oleObject2.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image" Target="../media/image8.emf"/><Relationship Id="rId5" Type="http://schemas.openxmlformats.org/officeDocument/2006/relationships/package" Target="../embeddings/Microsoft_Word_Document3.docx"/><Relationship Id="rId4" Type="http://schemas.openxmlformats.org/officeDocument/2006/relationships/oleObject" Target="../embeddings/oleObject3.bin"/></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3.xml"/><Relationship Id="rId1" Type="http://schemas.openxmlformats.org/officeDocument/2006/relationships/vmlDrawing" Target="../drawings/vmlDrawing4.vml"/><Relationship Id="rId6" Type="http://schemas.openxmlformats.org/officeDocument/2006/relationships/image" Target="../media/image8.emf"/><Relationship Id="rId5" Type="http://schemas.openxmlformats.org/officeDocument/2006/relationships/package" Target="../embeddings/Microsoft_Word_Document4.docx"/><Relationship Id="rId4" Type="http://schemas.openxmlformats.org/officeDocument/2006/relationships/oleObject" Target="../embeddings/oleObject4.bin"/></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 name="Subtitle 11"/>
          <p:cNvSpPr>
            <a:spLocks noGrp="1"/>
          </p:cNvSpPr>
          <p:nvPr>
            <p:ph idx="1"/>
          </p:nvPr>
        </p:nvSpPr>
        <p:spPr>
          <a:xfrm>
            <a:off x="1924762" y="3971041"/>
            <a:ext cx="6400800" cy="1752600"/>
          </a:xfrm>
          <a:prstGeom prst="rect">
            <a:avLst/>
          </a:prstGeom>
        </p:spPr>
        <p:txBody>
          <a:bodyPr/>
          <a:lstStyle/>
          <a:p>
            <a:pPr marL="0" indent="0" algn="ctr">
              <a:buNone/>
            </a:pPr>
            <a:r>
              <a:rPr lang="en-US" sz="3200" dirty="0" smtClean="0">
                <a:solidFill>
                  <a:srgbClr val="5E5E5D"/>
                </a:solidFill>
                <a:cs typeface="Arial" charset="0"/>
              </a:rPr>
              <a:t>ELA/Literacy K-2</a:t>
            </a:r>
            <a:br>
              <a:rPr lang="en-US" sz="3200" dirty="0" smtClean="0">
                <a:solidFill>
                  <a:srgbClr val="5E5E5D"/>
                </a:solidFill>
                <a:cs typeface="Arial" charset="0"/>
              </a:rPr>
            </a:br>
            <a:r>
              <a:rPr lang="en-US" sz="3200" dirty="0" smtClean="0">
                <a:solidFill>
                  <a:srgbClr val="5E5E5D"/>
                </a:solidFill>
                <a:cs typeface="Arial" charset="0"/>
              </a:rPr>
              <a:t>Session </a:t>
            </a:r>
            <a:r>
              <a:rPr lang="en-US" sz="3200" dirty="0">
                <a:solidFill>
                  <a:srgbClr val="5E5E5D"/>
                </a:solidFill>
                <a:cs typeface="Arial" charset="0"/>
              </a:rPr>
              <a:t>1: Developing</a:t>
            </a:r>
            <a:br>
              <a:rPr lang="en-US" sz="3200" dirty="0">
                <a:solidFill>
                  <a:srgbClr val="5E5E5D"/>
                </a:solidFill>
                <a:cs typeface="Arial" charset="0"/>
              </a:rPr>
            </a:br>
            <a:r>
              <a:rPr lang="en-US" sz="3200" dirty="0">
                <a:solidFill>
                  <a:srgbClr val="5E5E5D"/>
                </a:solidFill>
                <a:cs typeface="Arial" charset="0"/>
              </a:rPr>
              <a:t>Criterion-Based Feedback </a:t>
            </a:r>
            <a:br>
              <a:rPr lang="en-US" sz="3200" dirty="0">
                <a:solidFill>
                  <a:srgbClr val="5E5E5D"/>
                </a:solidFill>
                <a:cs typeface="Arial" charset="0"/>
              </a:rPr>
            </a:br>
            <a:endParaRPr lang="en-US" dirty="0"/>
          </a:p>
        </p:txBody>
      </p:sp>
      <p:pic>
        <p:nvPicPr>
          <p:cNvPr id="3" name="Picture 2" descr="J:\Communications &amp; Outreach\Logos &amp; Signatures\2012 Achieve &amp; ADP Logos\ADP_Network-1C.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583" y="236169"/>
            <a:ext cx="2398454" cy="613456"/>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24072768-FD1D-4DFF-86D1-48AC91CC264B}" type="slidenum">
              <a:rPr lang="en-US" smtClean="0">
                <a:latin typeface="Calibri"/>
              </a:rPr>
              <a:pPr/>
              <a:t>1</a:t>
            </a:fld>
            <a:endParaRPr lang="en-US">
              <a:latin typeface="Calibri"/>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t>
            </a:r>
            <a:r>
              <a:rPr lang="en-US" dirty="0" smtClean="0"/>
              <a:t>2: </a:t>
            </a:r>
            <a:r>
              <a:rPr lang="en-US" dirty="0"/>
              <a:t>ELA/Literacy</a:t>
            </a:r>
          </a:p>
        </p:txBody>
      </p:sp>
      <p:sp>
        <p:nvSpPr>
          <p:cNvPr id="3" name="Content Placeholder 2"/>
          <p:cNvSpPr>
            <a:spLocks noGrp="1"/>
          </p:cNvSpPr>
          <p:nvPr>
            <p:ph idx="1"/>
          </p:nvPr>
        </p:nvSpPr>
        <p:spPr/>
        <p:txBody>
          <a:bodyPr/>
          <a:lstStyle/>
          <a:p>
            <a:pPr marL="0" indent="0">
              <a:buNone/>
            </a:pPr>
            <a:r>
              <a:rPr lang="en-US" sz="1800" b="0" i="1" dirty="0">
                <a:solidFill>
                  <a:srgbClr val="5E5E5D"/>
                </a:solidFill>
                <a:latin typeface="Calibri" pitchFamily="34" charset="0"/>
              </a:rPr>
              <a:t>The lesson </a:t>
            </a:r>
            <a:r>
              <a:rPr lang="en-US" sz="1800" b="0" i="1" dirty="0" smtClean="0">
                <a:solidFill>
                  <a:srgbClr val="5E5E5D"/>
                </a:solidFill>
                <a:latin typeface="Calibri" pitchFamily="34" charset="0"/>
              </a:rPr>
              <a:t>targets </a:t>
            </a:r>
            <a:r>
              <a:rPr lang="en-US" sz="1800" b="0" i="1" dirty="0">
                <a:solidFill>
                  <a:srgbClr val="5E5E5D"/>
                </a:solidFill>
                <a:latin typeface="Calibri" pitchFamily="34" charset="0"/>
              </a:rPr>
              <a:t>three standards, which are highlighted in the lesson cover page. The first activity targets the first standard listed. The second activity to compare and contrast character traits, although an instructive exercise, is not aligned to the standards listed and, in this context, the instructional purpose of the compare and contrast activity is unclear. The texts are very engaging and could be fun to do as a read-aloud as well</a:t>
            </a:r>
            <a:r>
              <a:rPr lang="en-US" sz="1800" b="0" i="1" dirty="0" smtClean="0">
                <a:solidFill>
                  <a:srgbClr val="5E5E5D"/>
                </a:solidFill>
                <a:latin typeface="Calibri" pitchFamily="34" charset="0"/>
              </a:rPr>
              <a:t>.</a:t>
            </a:r>
          </a:p>
          <a:p>
            <a:pPr marL="0" indent="0">
              <a:buNone/>
            </a:pPr>
            <a:endParaRPr lang="en-US" sz="2000" b="0" i="1" dirty="0">
              <a:solidFill>
                <a:srgbClr val="5E5E5D"/>
              </a:solidFill>
              <a:latin typeface="Calibri" pitchFamily="34" charset="0"/>
            </a:endParaRPr>
          </a:p>
          <a:p>
            <a:pPr marL="0" indent="0">
              <a:buNone/>
            </a:pPr>
            <a:r>
              <a:rPr lang="en-US" sz="1800" kern="0" dirty="0">
                <a:solidFill>
                  <a:srgbClr val="004C8B"/>
                </a:solidFill>
                <a:ea typeface="ＭＳ Ｐゴシック" charset="0"/>
              </a:rPr>
              <a:t>Is this feedback </a:t>
            </a:r>
            <a:r>
              <a:rPr lang="en-US" sz="1800" u="sng" kern="0" dirty="0">
                <a:solidFill>
                  <a:srgbClr val="004C8B"/>
                </a:solidFill>
                <a:ea typeface="ＭＳ Ｐゴシック" charset="0"/>
              </a:rPr>
              <a:t>c</a:t>
            </a:r>
            <a:r>
              <a:rPr lang="en-US" sz="1800" u="sng" kern="0" dirty="0">
                <a:solidFill>
                  <a:srgbClr val="004C8B"/>
                </a:solidFill>
                <a:latin typeface="Calibri" pitchFamily="34" charset="0"/>
                <a:ea typeface="ＭＳ Ｐゴシック" charset="0"/>
              </a:rPr>
              <a:t>riteria-based</a:t>
            </a:r>
            <a:r>
              <a:rPr lang="en-US" sz="1800" kern="0" dirty="0">
                <a:solidFill>
                  <a:srgbClr val="004C8B"/>
                </a:solidFill>
                <a:latin typeface="Calibri" pitchFamily="34" charset="0"/>
                <a:ea typeface="ＭＳ Ｐゴシック" charset="0"/>
              </a:rPr>
              <a:t>?</a:t>
            </a:r>
          </a:p>
          <a:p>
            <a:pPr marL="0" indent="0">
              <a:buNone/>
            </a:pPr>
            <a:r>
              <a:rPr lang="en-US" sz="1800" kern="0" dirty="0">
                <a:solidFill>
                  <a:srgbClr val="004C8B"/>
                </a:solidFill>
                <a:latin typeface="Calibri" pitchFamily="34" charset="0"/>
                <a:ea typeface="ＭＳ Ｐゴシック" charset="0"/>
              </a:rPr>
              <a:t>Was </a:t>
            </a:r>
            <a:r>
              <a:rPr lang="en-US" sz="1800" u="sng" kern="0" dirty="0">
                <a:solidFill>
                  <a:srgbClr val="004C8B"/>
                </a:solidFill>
                <a:latin typeface="Calibri" pitchFamily="34" charset="0"/>
                <a:ea typeface="ＭＳ Ｐゴシック" charset="0"/>
              </a:rPr>
              <a:t>evidence cited</a:t>
            </a:r>
            <a:r>
              <a:rPr lang="en-US" sz="1800" kern="0" dirty="0">
                <a:solidFill>
                  <a:srgbClr val="004C8B"/>
                </a:solidFill>
                <a:latin typeface="Calibri" pitchFamily="34" charset="0"/>
                <a:ea typeface="ＭＳ Ｐゴシック" charset="0"/>
              </a:rPr>
              <a:t>?</a:t>
            </a:r>
          </a:p>
          <a:p>
            <a:pPr marL="0" indent="0">
              <a:buNone/>
            </a:pPr>
            <a:r>
              <a:rPr lang="en-US" sz="1800" kern="0" dirty="0">
                <a:solidFill>
                  <a:srgbClr val="004C8B"/>
                </a:solidFill>
                <a:latin typeface="Calibri" pitchFamily="34" charset="0"/>
                <a:ea typeface="ＭＳ Ｐゴシック" charset="0"/>
              </a:rPr>
              <a:t>Was there an </a:t>
            </a:r>
            <a:r>
              <a:rPr lang="en-US" sz="1800" u="sng" kern="0" dirty="0">
                <a:solidFill>
                  <a:srgbClr val="004C8B"/>
                </a:solidFill>
                <a:latin typeface="Calibri" pitchFamily="34" charset="0"/>
                <a:ea typeface="ＭＳ Ｐゴシック" charset="0"/>
              </a:rPr>
              <a:t>improvement suggested</a:t>
            </a:r>
            <a:r>
              <a:rPr lang="en-US" sz="1800" kern="0" dirty="0">
                <a:solidFill>
                  <a:srgbClr val="004C8B"/>
                </a:solidFill>
                <a:latin typeface="Calibri" pitchFamily="34" charset="0"/>
                <a:ea typeface="ＭＳ Ｐゴシック" charset="0"/>
              </a:rPr>
              <a:t>?</a:t>
            </a:r>
          </a:p>
          <a:p>
            <a:pPr marL="0" indent="0">
              <a:buNone/>
            </a:pPr>
            <a:r>
              <a:rPr lang="en-US" sz="1800" kern="0" dirty="0">
                <a:solidFill>
                  <a:srgbClr val="004C8B"/>
                </a:solidFill>
                <a:latin typeface="Calibri" pitchFamily="34" charset="0"/>
                <a:ea typeface="ＭＳ Ｐゴシック" charset="0"/>
              </a:rPr>
              <a:t>Is </a:t>
            </a:r>
            <a:r>
              <a:rPr lang="en-US" sz="1800" u="sng" kern="0" dirty="0">
                <a:solidFill>
                  <a:srgbClr val="004C8B"/>
                </a:solidFill>
                <a:latin typeface="Calibri" pitchFamily="34" charset="0"/>
                <a:ea typeface="ＭＳ Ｐゴシック" charset="0"/>
              </a:rPr>
              <a:t>clarity provided</a:t>
            </a:r>
            <a:r>
              <a:rPr lang="en-US" sz="1800" kern="0" dirty="0">
                <a:solidFill>
                  <a:srgbClr val="004C8B"/>
                </a:solidFill>
                <a:latin typeface="Calibri" pitchFamily="34" charset="0"/>
                <a:ea typeface="ＭＳ Ｐゴシック" charset="0"/>
              </a:rPr>
              <a:t>?</a:t>
            </a:r>
          </a:p>
          <a:p>
            <a:pPr marL="0" indent="0">
              <a:buNone/>
            </a:pPr>
            <a:endParaRPr lang="en-US" sz="2000" b="0" i="1" dirty="0">
              <a:solidFill>
                <a:srgbClr val="5E5E5D"/>
              </a:solidFill>
              <a:latin typeface="Calibri" pitchFamily="34" charset="0"/>
            </a:endParaRPr>
          </a:p>
          <a:p>
            <a:pPr marL="0" indent="0">
              <a:buNone/>
            </a:pPr>
            <a:endParaRPr lang="en-US" sz="2000" b="0" i="1" dirty="0">
              <a:solidFill>
                <a:srgbClr val="5E5E5D"/>
              </a:solidFill>
              <a:latin typeface="Calibri" pitchFamily="34" charset="0"/>
            </a:endParaRPr>
          </a:p>
        </p:txBody>
      </p:sp>
    </p:spTree>
    <p:extLst>
      <p:ext uri="{BB962C8B-B14F-4D97-AF65-F5344CB8AC3E}">
        <p14:creationId xmlns:p14="http://schemas.microsoft.com/office/powerpoint/2010/main" val="17878836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Feedback</a:t>
            </a:r>
            <a:endParaRPr lang="en-US" dirty="0"/>
          </a:p>
        </p:txBody>
      </p:sp>
      <p:sp>
        <p:nvSpPr>
          <p:cNvPr id="3" name="Content Placeholder 2"/>
          <p:cNvSpPr>
            <a:spLocks noGrp="1"/>
          </p:cNvSpPr>
          <p:nvPr>
            <p:ph idx="1"/>
          </p:nvPr>
        </p:nvSpPr>
        <p:spPr/>
        <p:txBody>
          <a:bodyPr/>
          <a:lstStyle/>
          <a:p>
            <a:pPr marL="0" indent="0">
              <a:buNone/>
            </a:pPr>
            <a:r>
              <a:rPr lang="en-US" sz="1800" b="0" kern="0" dirty="0">
                <a:solidFill>
                  <a:srgbClr val="004C8B"/>
                </a:solidFill>
                <a:ea typeface="ＭＳ Ｐゴシック" charset="0"/>
              </a:rPr>
              <a:t>Criteria-based: </a:t>
            </a:r>
            <a:r>
              <a:rPr lang="en-US" sz="1800" kern="0" dirty="0">
                <a:solidFill>
                  <a:srgbClr val="004C8B"/>
                </a:solidFill>
                <a:ea typeface="ＭＳ Ｐゴシック" charset="0"/>
              </a:rPr>
              <a:t>Partial</a:t>
            </a:r>
          </a:p>
          <a:p>
            <a:pPr marL="0" indent="0">
              <a:buNone/>
            </a:pPr>
            <a:r>
              <a:rPr lang="en-US" sz="1800" b="0" kern="0" dirty="0">
                <a:solidFill>
                  <a:srgbClr val="004C8B"/>
                </a:solidFill>
                <a:ea typeface="ＭＳ Ｐゴシック" charset="0"/>
              </a:rPr>
              <a:t>Evidence Cited: </a:t>
            </a:r>
            <a:r>
              <a:rPr lang="en-US" sz="1800" kern="0" dirty="0" smtClean="0">
                <a:solidFill>
                  <a:srgbClr val="004C8B"/>
                </a:solidFill>
                <a:ea typeface="ＭＳ Ｐゴシック" charset="0"/>
              </a:rPr>
              <a:t>Partial </a:t>
            </a:r>
          </a:p>
          <a:p>
            <a:pPr marL="0" indent="0">
              <a:buNone/>
            </a:pPr>
            <a:r>
              <a:rPr lang="en-US" sz="1800" b="0" kern="0" dirty="0" smtClean="0">
                <a:solidFill>
                  <a:srgbClr val="004C8B"/>
                </a:solidFill>
                <a:ea typeface="ＭＳ Ｐゴシック" charset="0"/>
              </a:rPr>
              <a:t>Improvement </a:t>
            </a:r>
            <a:r>
              <a:rPr lang="en-US" sz="1800" b="0" kern="0" dirty="0">
                <a:solidFill>
                  <a:srgbClr val="004C8B"/>
                </a:solidFill>
                <a:ea typeface="ＭＳ Ｐゴシック" charset="0"/>
              </a:rPr>
              <a:t>suggested</a:t>
            </a:r>
            <a:r>
              <a:rPr lang="en-US" sz="1800" b="0" kern="0" dirty="0" smtClean="0">
                <a:solidFill>
                  <a:srgbClr val="004C8B"/>
                </a:solidFill>
                <a:ea typeface="ＭＳ Ｐゴシック" charset="0"/>
              </a:rPr>
              <a:t>: </a:t>
            </a:r>
            <a:r>
              <a:rPr lang="en-US" sz="1800" kern="0" dirty="0" smtClean="0">
                <a:solidFill>
                  <a:srgbClr val="004C8B"/>
                </a:solidFill>
                <a:ea typeface="ＭＳ Ｐゴシック" charset="0"/>
              </a:rPr>
              <a:t>No</a:t>
            </a:r>
            <a:endParaRPr lang="en-US" sz="1800" kern="0" dirty="0">
              <a:solidFill>
                <a:srgbClr val="004C8B"/>
              </a:solidFill>
              <a:ea typeface="ＭＳ Ｐゴシック" charset="0"/>
            </a:endParaRPr>
          </a:p>
          <a:p>
            <a:pPr marL="0" indent="0">
              <a:buNone/>
            </a:pPr>
            <a:r>
              <a:rPr lang="en-US" sz="1800" b="0" kern="0" dirty="0">
                <a:solidFill>
                  <a:srgbClr val="004C8B"/>
                </a:solidFill>
                <a:ea typeface="ＭＳ Ｐゴシック" charset="0"/>
              </a:rPr>
              <a:t>Clarity Provided: </a:t>
            </a:r>
            <a:r>
              <a:rPr lang="en-US" sz="1800" kern="0" dirty="0" smtClean="0">
                <a:solidFill>
                  <a:srgbClr val="004C8B"/>
                </a:solidFill>
                <a:ea typeface="ＭＳ Ｐゴシック" charset="0"/>
              </a:rPr>
              <a:t>Yes</a:t>
            </a:r>
          </a:p>
          <a:p>
            <a:r>
              <a:rPr lang="en-US" sz="1800" b="0" dirty="0">
                <a:solidFill>
                  <a:srgbClr val="5E5E5D"/>
                </a:solidFill>
                <a:cs typeface="Calibri"/>
              </a:rPr>
              <a:t>This could be more effective feedback. The reviewer mentions two standards and cites their evidence. It would be more effective if the reviewer named the standards specifically</a:t>
            </a:r>
            <a:r>
              <a:rPr lang="en-US" sz="1800" b="0" dirty="0" smtClean="0">
                <a:solidFill>
                  <a:srgbClr val="5E5E5D"/>
                </a:solidFill>
                <a:cs typeface="Calibri"/>
              </a:rPr>
              <a:t>. The reviewer also make comments unrelated to the criteria.</a:t>
            </a:r>
            <a:endParaRPr lang="en-US" sz="1800" b="0" dirty="0">
              <a:solidFill>
                <a:srgbClr val="5E5E5D"/>
              </a:solidFill>
              <a:cs typeface="Calibri"/>
            </a:endParaRPr>
          </a:p>
          <a:p>
            <a:r>
              <a:rPr lang="en-US" sz="1800" b="0" dirty="0">
                <a:solidFill>
                  <a:srgbClr val="5E5E5D"/>
                </a:solidFill>
                <a:cs typeface="Calibri"/>
              </a:rPr>
              <a:t>The reviewer mentions the second </a:t>
            </a:r>
            <a:r>
              <a:rPr lang="en-US" sz="1800" b="0" dirty="0" smtClean="0">
                <a:solidFill>
                  <a:srgbClr val="5E5E5D"/>
                </a:solidFill>
                <a:cs typeface="Calibri"/>
              </a:rPr>
              <a:t>activity and </a:t>
            </a:r>
            <a:r>
              <a:rPr lang="en-US" sz="1800" b="0" dirty="0">
                <a:solidFill>
                  <a:srgbClr val="5E5E5D"/>
                </a:solidFill>
                <a:cs typeface="Calibri"/>
              </a:rPr>
              <a:t>describes why it does not meet the criteria stating, “although an instructive exercise, is not aligned to the standards listed and, in this context, the instructional purpose of the compare and contrast activity is unclear. The texts are very engaging and could be fun to do as a read-aloud as well,” but fails to offer the improvement that would help to meet the criteria. A suggestion for improvement could be to revise the activity so that there is better alignment to the standard. </a:t>
            </a:r>
          </a:p>
          <a:p>
            <a:r>
              <a:rPr lang="en-US" sz="1800" b="0" dirty="0">
                <a:solidFill>
                  <a:srgbClr val="5E5E5D"/>
                </a:solidFill>
                <a:cs typeface="Calibri"/>
              </a:rPr>
              <a:t>The feedback is clear and the written comments are constructed in a manner in keeping with basic grammar, spelling, sentence structure and conventions.</a:t>
            </a:r>
          </a:p>
          <a:p>
            <a:endParaRPr lang="en-US" sz="1800" b="0" kern="0" dirty="0" smtClean="0">
              <a:solidFill>
                <a:srgbClr val="004C8B"/>
              </a:solidFill>
              <a:ea typeface="ＭＳ Ｐゴシック" charset="0"/>
            </a:endParaRPr>
          </a:p>
          <a:p>
            <a:endParaRPr lang="en-US" sz="1800" kern="0" dirty="0">
              <a:solidFill>
                <a:srgbClr val="004C8B"/>
              </a:solidFill>
              <a:ea typeface="ＭＳ Ｐゴシック" charset="0"/>
            </a:endParaRPr>
          </a:p>
          <a:p>
            <a:endParaRPr lang="en-US" dirty="0"/>
          </a:p>
        </p:txBody>
      </p:sp>
    </p:spTree>
    <p:extLst>
      <p:ext uri="{BB962C8B-B14F-4D97-AF65-F5344CB8AC3E}">
        <p14:creationId xmlns:p14="http://schemas.microsoft.com/office/powerpoint/2010/main" val="806087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cs typeface="Calibri"/>
              </a:rPr>
              <a:t>Quality Review Steps</a:t>
            </a:r>
            <a:endParaRPr lang="en-US" dirty="0"/>
          </a:p>
        </p:txBody>
      </p:sp>
      <p:sp>
        <p:nvSpPr>
          <p:cNvPr id="5" name="Content Placeholder 4"/>
          <p:cNvSpPr>
            <a:spLocks noGrp="1"/>
          </p:cNvSpPr>
          <p:nvPr>
            <p:ph idx="1"/>
          </p:nvPr>
        </p:nvSpPr>
        <p:spPr/>
        <p:txBody>
          <a:bodyPr/>
          <a:lstStyle/>
          <a:p>
            <a:pPr marL="0" lvl="0" indent="0" defTabSz="914400">
              <a:spcBef>
                <a:spcPts val="0"/>
              </a:spcBef>
              <a:spcAft>
                <a:spcPts val="0"/>
              </a:spcAft>
              <a:buNone/>
            </a:pPr>
            <a:r>
              <a:rPr lang="en-US" sz="1800" kern="0" dirty="0">
                <a:solidFill>
                  <a:srgbClr val="004C8B"/>
                </a:solidFill>
                <a:ea typeface="ＭＳ Ｐゴシック" charset="0"/>
              </a:rPr>
              <a:t>Step 1. Review Materials</a:t>
            </a:r>
            <a:r>
              <a:rPr lang="en-US" sz="1800" b="0" kern="0" dirty="0">
                <a:solidFill>
                  <a:srgbClr val="004C8B"/>
                </a:solidFill>
                <a:ea typeface="ＭＳ Ｐゴシック" charset="0"/>
              </a:rPr>
              <a:t> </a:t>
            </a:r>
          </a:p>
          <a:p>
            <a:pPr lvl="0" defTabSz="914400">
              <a:spcBef>
                <a:spcPts val="0"/>
              </a:spcBef>
              <a:spcAft>
                <a:spcPts val="0"/>
              </a:spcAft>
            </a:pPr>
            <a:r>
              <a:rPr lang="en-US" sz="1800" b="0" kern="0" dirty="0">
                <a:solidFill>
                  <a:srgbClr val="5E5E5D"/>
                </a:solidFill>
                <a:ea typeface="ＭＳ Ｐゴシック" charset="0"/>
              </a:rPr>
              <a:t>Record the grade and title of the lesson/unit on the </a:t>
            </a:r>
            <a:r>
              <a:rPr lang="en-US" sz="1800" b="0" kern="0" dirty="0" smtClean="0">
                <a:solidFill>
                  <a:srgbClr val="5E5E5D"/>
                </a:solidFill>
                <a:ea typeface="ＭＳ Ｐゴシック" charset="0"/>
              </a:rPr>
              <a:t>Quality Review Rubric PDF</a:t>
            </a:r>
            <a:endParaRPr lang="en-US" sz="1800" b="0" kern="0" dirty="0">
              <a:solidFill>
                <a:srgbClr val="5E5E5D"/>
              </a:solidFill>
              <a:ea typeface="ＭＳ Ｐゴシック" charset="0"/>
            </a:endParaRPr>
          </a:p>
          <a:p>
            <a:pPr lvl="0" defTabSz="914400">
              <a:spcBef>
                <a:spcPts val="0"/>
              </a:spcBef>
              <a:spcAft>
                <a:spcPts val="0"/>
              </a:spcAft>
            </a:pPr>
            <a:r>
              <a:rPr lang="en-US" sz="1800" b="0" kern="0" dirty="0">
                <a:solidFill>
                  <a:srgbClr val="5E5E5D"/>
                </a:solidFill>
                <a:ea typeface="ＭＳ Ｐゴシック" charset="0"/>
              </a:rPr>
              <a:t>Scan to see what the lesson/unit contains and how it is organized </a:t>
            </a:r>
          </a:p>
          <a:p>
            <a:pPr lvl="0" defTabSz="914400">
              <a:spcBef>
                <a:spcPts val="0"/>
              </a:spcBef>
              <a:spcAft>
                <a:spcPts val="0"/>
              </a:spcAft>
            </a:pPr>
            <a:r>
              <a:rPr lang="en-US" sz="1800" b="0" kern="0" dirty="0">
                <a:solidFill>
                  <a:srgbClr val="5E5E5D"/>
                </a:solidFill>
                <a:ea typeface="ＭＳ Ｐゴシック" charset="0"/>
              </a:rPr>
              <a:t>Read key materials related to instruction, assessment and teacher guidance</a:t>
            </a:r>
          </a:p>
          <a:p>
            <a:pPr lvl="0" defTabSz="914400">
              <a:spcBef>
                <a:spcPts val="0"/>
              </a:spcBef>
              <a:spcAft>
                <a:spcPts val="0"/>
              </a:spcAft>
            </a:pPr>
            <a:r>
              <a:rPr lang="en-US" sz="1800" b="0" kern="0" dirty="0">
                <a:solidFill>
                  <a:srgbClr val="5E5E5D"/>
                </a:solidFill>
                <a:ea typeface="ＭＳ Ｐゴシック" charset="0"/>
              </a:rPr>
              <a:t>Study and measure the text(s) that serves as the centerpiece for the lesson/unit, analyzing text complexity, quality, scope and relationship to instruction</a:t>
            </a:r>
          </a:p>
          <a:p>
            <a:pPr marL="0" lvl="0" indent="0" defTabSz="914400">
              <a:spcBef>
                <a:spcPts val="600"/>
              </a:spcBef>
              <a:spcAft>
                <a:spcPts val="0"/>
              </a:spcAft>
              <a:buNone/>
            </a:pPr>
            <a:r>
              <a:rPr lang="en-US" sz="1800" kern="0" dirty="0">
                <a:solidFill>
                  <a:srgbClr val="004C8B"/>
                </a:solidFill>
                <a:ea typeface="ＭＳ Ｐゴシック" charset="0"/>
              </a:rPr>
              <a:t>Step 2. Apply Criteria in Dimension I: Alignment</a:t>
            </a:r>
            <a:r>
              <a:rPr lang="en-US" sz="1800" b="0" kern="0" dirty="0">
                <a:solidFill>
                  <a:srgbClr val="004C8B"/>
                </a:solidFill>
                <a:ea typeface="ＭＳ Ｐゴシック" charset="0"/>
              </a:rPr>
              <a:t> </a:t>
            </a:r>
            <a:r>
              <a:rPr lang="en-US" sz="1800" kern="0" dirty="0">
                <a:solidFill>
                  <a:srgbClr val="004C8B"/>
                </a:solidFill>
                <a:ea typeface="ＭＳ Ｐゴシック" charset="0"/>
              </a:rPr>
              <a:t>to the Depth of the CCSS</a:t>
            </a:r>
          </a:p>
          <a:p>
            <a:pPr lvl="0" defTabSz="914400">
              <a:spcBef>
                <a:spcPts val="0"/>
              </a:spcBef>
              <a:spcAft>
                <a:spcPts val="0"/>
              </a:spcAft>
            </a:pPr>
            <a:r>
              <a:rPr lang="en-US" sz="1800" b="0" kern="0" dirty="0" smtClean="0">
                <a:solidFill>
                  <a:srgbClr val="5E5E5D"/>
                </a:solidFill>
                <a:ea typeface="ＭＳ Ｐゴシック" charset="0"/>
              </a:rPr>
              <a:t>Identify </a:t>
            </a:r>
            <a:r>
              <a:rPr lang="en-US" sz="1800" b="0" kern="0" dirty="0">
                <a:solidFill>
                  <a:srgbClr val="5E5E5D"/>
                </a:solidFill>
                <a:ea typeface="ＭＳ Ｐゴシック" charset="0"/>
              </a:rPr>
              <a:t>the grade-level CCSS that the lesson/unit targets</a:t>
            </a:r>
          </a:p>
          <a:p>
            <a:pPr lvl="0" defTabSz="914400">
              <a:spcBef>
                <a:spcPts val="0"/>
              </a:spcBef>
              <a:spcAft>
                <a:spcPts val="0"/>
              </a:spcAft>
            </a:pPr>
            <a:r>
              <a:rPr lang="en-US" sz="1800" b="0" kern="0" dirty="0">
                <a:solidFill>
                  <a:srgbClr val="5E5E5D"/>
                </a:solidFill>
                <a:ea typeface="ＭＳ Ｐゴシック" charset="0"/>
              </a:rPr>
              <a:t>Closely examine the materials through the “lens” of each criterion</a:t>
            </a:r>
          </a:p>
          <a:p>
            <a:pPr lvl="0" defTabSz="914400">
              <a:spcBef>
                <a:spcPts val="0"/>
              </a:spcBef>
              <a:spcAft>
                <a:spcPts val="0"/>
              </a:spcAft>
            </a:pPr>
            <a:r>
              <a:rPr lang="en-US" sz="1800" b="0" kern="0" dirty="0">
                <a:solidFill>
                  <a:srgbClr val="5E5E5D"/>
                </a:solidFill>
                <a:ea typeface="ＭＳ Ｐゴシック" charset="0"/>
              </a:rPr>
              <a:t>Indicate each criterion for which clear and substantial evidence is found </a:t>
            </a:r>
          </a:p>
          <a:p>
            <a:pPr lvl="0" defTabSz="914400">
              <a:spcBef>
                <a:spcPts val="0"/>
              </a:spcBef>
              <a:spcAft>
                <a:spcPts val="0"/>
              </a:spcAft>
            </a:pPr>
            <a:r>
              <a:rPr lang="en-US" sz="1800" b="0" kern="0" dirty="0">
                <a:solidFill>
                  <a:srgbClr val="5E5E5D"/>
                </a:solidFill>
                <a:ea typeface="ＭＳ Ｐゴシック" charset="0"/>
              </a:rPr>
              <a:t>Record input on specific improvements needed to meet criteria or strengthen alignment</a:t>
            </a:r>
          </a:p>
          <a:p>
            <a:pPr lvl="0" defTabSz="914400">
              <a:spcBef>
                <a:spcPts val="0"/>
              </a:spcBef>
              <a:spcAft>
                <a:spcPts val="0"/>
              </a:spcAft>
            </a:pPr>
            <a:r>
              <a:rPr lang="en-US" sz="1800" b="0" kern="0" dirty="0" smtClean="0">
                <a:solidFill>
                  <a:srgbClr val="5E5E5D"/>
                </a:solidFill>
                <a:ea typeface="ＭＳ Ｐゴシック" charset="0"/>
              </a:rPr>
              <a:t>Compare observations and suggestions for improvement</a:t>
            </a:r>
          </a:p>
          <a:p>
            <a:pPr lvl="0" defTabSz="914400">
              <a:spcBef>
                <a:spcPts val="0"/>
              </a:spcBef>
              <a:spcAft>
                <a:spcPts val="0"/>
              </a:spcAft>
            </a:pPr>
            <a:endParaRPr lang="en-US" sz="1800" b="0" kern="0" dirty="0">
              <a:solidFill>
                <a:srgbClr val="5E5E5D"/>
              </a:solidFill>
              <a:ea typeface="ＭＳ Ｐゴシック" charset="0"/>
            </a:endParaRPr>
          </a:p>
          <a:p>
            <a:pPr marL="0" indent="0" defTabSz="914400">
              <a:spcBef>
                <a:spcPts val="0"/>
              </a:spcBef>
              <a:spcAft>
                <a:spcPts val="0"/>
              </a:spcAft>
              <a:buNone/>
            </a:pPr>
            <a:r>
              <a:rPr lang="en-US" sz="1800" b="0" i="1" kern="0" dirty="0" smtClean="0">
                <a:solidFill>
                  <a:srgbClr val="5E5E5D"/>
                </a:solidFill>
                <a:ea typeface="ＭＳ Ｐゴシック" charset="0"/>
              </a:rPr>
              <a:t>After applying criteria in Dimension I, when </a:t>
            </a:r>
            <a:r>
              <a:rPr lang="en-US" sz="1800" b="0" i="1" kern="0" dirty="0">
                <a:solidFill>
                  <a:srgbClr val="5E5E5D"/>
                </a:solidFill>
                <a:ea typeface="ＭＳ Ｐゴシック" charset="0"/>
              </a:rPr>
              <a:t>working in a group, individuals may choose to compare observations and suggestions for improvement after each dimension or wait until each person has rated and recorded all input for Dimensions II–IV. </a:t>
            </a:r>
          </a:p>
          <a:p>
            <a:pPr marL="0" lvl="0" indent="0" defTabSz="914400">
              <a:spcBef>
                <a:spcPts val="0"/>
              </a:spcBef>
              <a:spcAft>
                <a:spcPts val="0"/>
              </a:spcAft>
              <a:buNone/>
            </a:pPr>
            <a:endParaRPr lang="en-US" dirty="0"/>
          </a:p>
        </p:txBody>
      </p:sp>
      <p:sp>
        <p:nvSpPr>
          <p:cNvPr id="6" name="Slide Number Placeholder 5"/>
          <p:cNvSpPr>
            <a:spLocks noGrp="1"/>
          </p:cNvSpPr>
          <p:nvPr>
            <p:ph type="sldNum" sz="quarter" idx="12"/>
          </p:nvPr>
        </p:nvSpPr>
        <p:spPr/>
        <p:txBody>
          <a:bodyPr/>
          <a:lstStyle/>
          <a:p>
            <a:fld id="{24072768-FD1D-4DFF-86D1-48AC91CC264B}" type="slidenum">
              <a:rPr lang="en-US" smtClean="0"/>
              <a:pPr/>
              <a:t>12</a:t>
            </a:fld>
            <a:endParaRPr lang="en-US" dirty="0"/>
          </a:p>
        </p:txBody>
      </p:sp>
    </p:spTree>
    <p:extLst>
      <p:ext uri="{BB962C8B-B14F-4D97-AF65-F5344CB8AC3E}">
        <p14:creationId xmlns:p14="http://schemas.microsoft.com/office/powerpoint/2010/main" val="149850280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cs typeface="Calibri"/>
              </a:rPr>
              <a:t>Quality Review Steps</a:t>
            </a:r>
            <a:endParaRPr lang="en-US" dirty="0"/>
          </a:p>
        </p:txBody>
      </p:sp>
      <p:sp>
        <p:nvSpPr>
          <p:cNvPr id="5" name="Content Placeholder 4"/>
          <p:cNvSpPr>
            <a:spLocks noGrp="1"/>
          </p:cNvSpPr>
          <p:nvPr>
            <p:ph idx="1"/>
          </p:nvPr>
        </p:nvSpPr>
        <p:spPr/>
        <p:txBody>
          <a:bodyPr/>
          <a:lstStyle/>
          <a:p>
            <a:pPr marL="0" lvl="0" indent="0" defTabSz="914400">
              <a:spcBef>
                <a:spcPct val="90000"/>
              </a:spcBef>
              <a:spcAft>
                <a:spcPts val="0"/>
              </a:spcAft>
              <a:buNone/>
            </a:pPr>
            <a:r>
              <a:rPr lang="en-US" sz="1800" kern="0" dirty="0">
                <a:solidFill>
                  <a:srgbClr val="004C8B"/>
                </a:solidFill>
                <a:ea typeface="ＭＳ Ｐゴシック" charset="0"/>
              </a:rPr>
              <a:t>Step 3. Apply Criteria in Dimensions II–IV  </a:t>
            </a:r>
          </a:p>
          <a:p>
            <a:pPr lvl="0" defTabSz="914400">
              <a:spcBef>
                <a:spcPts val="0"/>
              </a:spcBef>
              <a:spcAft>
                <a:spcPts val="0"/>
              </a:spcAft>
            </a:pPr>
            <a:r>
              <a:rPr lang="en-US" sz="1800" b="0" kern="0" dirty="0">
                <a:solidFill>
                  <a:srgbClr val="5E5E5D"/>
                </a:solidFill>
                <a:ea typeface="ＭＳ Ｐゴシック" charset="0"/>
              </a:rPr>
              <a:t>Examine the lesson/unit through the “lens” of each criterion  </a:t>
            </a:r>
          </a:p>
          <a:p>
            <a:pPr lvl="0" defTabSz="914400">
              <a:spcBef>
                <a:spcPts val="0"/>
              </a:spcBef>
              <a:spcAft>
                <a:spcPts val="0"/>
              </a:spcAft>
            </a:pPr>
            <a:r>
              <a:rPr lang="en-US" sz="1800" b="0" kern="0" dirty="0">
                <a:solidFill>
                  <a:srgbClr val="5E5E5D"/>
                </a:solidFill>
                <a:ea typeface="ＭＳ Ｐゴシック" charset="0"/>
              </a:rPr>
              <a:t>Indicate each criterion </a:t>
            </a:r>
            <a:r>
              <a:rPr lang="en-US" sz="1800" b="0" kern="0" dirty="0" smtClean="0">
                <a:solidFill>
                  <a:srgbClr val="5E5E5D"/>
                </a:solidFill>
                <a:ea typeface="ＭＳ Ｐゴシック" charset="0"/>
              </a:rPr>
              <a:t>met and </a:t>
            </a:r>
            <a:r>
              <a:rPr lang="en-US" sz="1800" b="0" kern="0" dirty="0">
                <a:solidFill>
                  <a:srgbClr val="5E5E5D"/>
                </a:solidFill>
                <a:ea typeface="ＭＳ Ｐゴシック" charset="0"/>
              </a:rPr>
              <a:t>record observations and </a:t>
            </a:r>
            <a:r>
              <a:rPr lang="en-US" sz="1800" b="0" kern="0" dirty="0" smtClean="0">
                <a:solidFill>
                  <a:srgbClr val="5E5E5D"/>
                </a:solidFill>
                <a:ea typeface="ＭＳ Ｐゴシック" charset="0"/>
              </a:rPr>
              <a:t>feedback</a:t>
            </a:r>
          </a:p>
          <a:p>
            <a:pPr marL="0" indent="0" defTabSz="914400">
              <a:spcBef>
                <a:spcPts val="0"/>
              </a:spcBef>
              <a:spcAft>
                <a:spcPts val="0"/>
              </a:spcAft>
              <a:buNone/>
            </a:pPr>
            <a:r>
              <a:rPr lang="en-US" sz="1800" b="0" i="1" kern="0" dirty="0">
                <a:solidFill>
                  <a:srgbClr val="5E5E5D"/>
                </a:solidFill>
                <a:ea typeface="ＭＳ Ｐゴシック" charset="0"/>
              </a:rPr>
              <a:t>When working in a group, individuals may choose to compare observations and suggestions for improvement after each dimension or wait until each person has rated and recorded all input for Dimensions II–IV. </a:t>
            </a:r>
            <a:endParaRPr lang="en-US" sz="1800" b="0" kern="0" dirty="0" smtClean="0">
              <a:solidFill>
                <a:srgbClr val="5E5E5D"/>
              </a:solidFill>
              <a:ea typeface="ＭＳ Ｐゴシック" charset="0"/>
            </a:endParaRPr>
          </a:p>
          <a:p>
            <a:pPr marL="0" lvl="0" indent="0" defTabSz="914400">
              <a:spcBef>
                <a:spcPts val="1200"/>
              </a:spcBef>
              <a:spcAft>
                <a:spcPts val="0"/>
              </a:spcAft>
              <a:buNone/>
            </a:pPr>
            <a:r>
              <a:rPr lang="en-US" sz="1800" kern="0" dirty="0" smtClean="0">
                <a:solidFill>
                  <a:srgbClr val="004C8B"/>
                </a:solidFill>
                <a:ea typeface="ＭＳ Ｐゴシック" charset="0"/>
              </a:rPr>
              <a:t>Step </a:t>
            </a:r>
            <a:r>
              <a:rPr lang="en-US" sz="1800" kern="0" dirty="0">
                <a:solidFill>
                  <a:srgbClr val="004C8B"/>
                </a:solidFill>
                <a:ea typeface="ＭＳ Ｐゴシック" charset="0"/>
              </a:rPr>
              <a:t>4. Apply an Overall </a:t>
            </a:r>
            <a:r>
              <a:rPr lang="en-US" sz="1800" kern="0" dirty="0" smtClean="0">
                <a:solidFill>
                  <a:srgbClr val="004C8B"/>
                </a:solidFill>
                <a:ea typeface="ＭＳ Ｐゴシック" charset="0"/>
              </a:rPr>
              <a:t>Rating* </a:t>
            </a:r>
            <a:r>
              <a:rPr lang="en-US" sz="1800" kern="0" dirty="0">
                <a:solidFill>
                  <a:srgbClr val="004C8B"/>
                </a:solidFill>
                <a:ea typeface="ＭＳ Ｐゴシック" charset="0"/>
              </a:rPr>
              <a:t>and Provide Summary Comments</a:t>
            </a:r>
            <a:r>
              <a:rPr lang="en-US" sz="1800" b="0" kern="0" dirty="0">
                <a:solidFill>
                  <a:srgbClr val="004C8B"/>
                </a:solidFill>
                <a:ea typeface="ＭＳ Ｐゴシック" charset="0"/>
              </a:rPr>
              <a:t>  </a:t>
            </a:r>
          </a:p>
          <a:p>
            <a:pPr lvl="0" defTabSz="914400">
              <a:spcBef>
                <a:spcPts val="0"/>
              </a:spcBef>
              <a:spcAft>
                <a:spcPts val="0"/>
              </a:spcAft>
            </a:pPr>
            <a:r>
              <a:rPr lang="en-US" sz="1800" b="0" kern="0" dirty="0">
                <a:solidFill>
                  <a:srgbClr val="5E5E5D"/>
                </a:solidFill>
                <a:ea typeface="ＭＳ Ｐゴシック" charset="0"/>
              </a:rPr>
              <a:t>Individually review </a:t>
            </a:r>
            <a:r>
              <a:rPr lang="en-US" sz="1800" b="0" kern="0" dirty="0" smtClean="0">
                <a:solidFill>
                  <a:srgbClr val="5E5E5D"/>
                </a:solidFill>
                <a:ea typeface="ＭＳ Ｐゴシック" charset="0"/>
              </a:rPr>
              <a:t>comments </a:t>
            </a:r>
            <a:r>
              <a:rPr lang="en-US" sz="1800" b="0" kern="0" dirty="0">
                <a:solidFill>
                  <a:srgbClr val="5E5E5D"/>
                </a:solidFill>
                <a:ea typeface="ＭＳ Ｐゴシック" charset="0"/>
              </a:rPr>
              <a:t>for Dimensions I–IV, adding/clarifying comments as </a:t>
            </a:r>
            <a:r>
              <a:rPr lang="en-US" sz="1800" b="0" kern="0" dirty="0" smtClean="0">
                <a:solidFill>
                  <a:srgbClr val="5E5E5D"/>
                </a:solidFill>
                <a:ea typeface="ＭＳ Ｐゴシック" charset="0"/>
              </a:rPr>
              <a:t>needed </a:t>
            </a:r>
          </a:p>
          <a:p>
            <a:pPr defTabSz="914400">
              <a:spcBef>
                <a:spcPts val="0"/>
              </a:spcBef>
              <a:spcAft>
                <a:spcPts val="0"/>
              </a:spcAft>
            </a:pPr>
            <a:r>
              <a:rPr lang="en-US" sz="1800" b="0" kern="0" dirty="0" smtClean="0">
                <a:solidFill>
                  <a:srgbClr val="5E5E5D"/>
                </a:solidFill>
                <a:ea typeface="ＭＳ Ｐゴシック" charset="0"/>
              </a:rPr>
              <a:t>Individually </a:t>
            </a:r>
            <a:r>
              <a:rPr lang="en-US" sz="1800" b="0" kern="0" dirty="0">
                <a:solidFill>
                  <a:srgbClr val="5E5E5D"/>
                </a:solidFill>
                <a:ea typeface="ＭＳ Ｐゴシック" charset="0"/>
              </a:rPr>
              <a:t>write summary comments on the Quality Review Rubric </a:t>
            </a:r>
            <a:r>
              <a:rPr lang="en-US" sz="1800" b="0" kern="0" dirty="0" smtClean="0">
                <a:solidFill>
                  <a:srgbClr val="5E5E5D"/>
                </a:solidFill>
                <a:ea typeface="ＭＳ Ｐゴシック" charset="0"/>
              </a:rPr>
              <a:t>PDF</a:t>
            </a:r>
          </a:p>
          <a:p>
            <a:pPr marL="0" lvl="0" indent="0" defTabSz="914400">
              <a:spcBef>
                <a:spcPts val="0"/>
              </a:spcBef>
              <a:spcAft>
                <a:spcPts val="0"/>
              </a:spcAft>
              <a:buNone/>
            </a:pPr>
            <a:r>
              <a:rPr lang="en-US" sz="1800" b="0" i="1" kern="0" dirty="0">
                <a:solidFill>
                  <a:srgbClr val="5E5E5D"/>
                </a:solidFill>
                <a:ea typeface="ＭＳ Ｐゴシック" charset="0"/>
              </a:rPr>
              <a:t>When working in a group, individuals should record summary comments prior to conversation</a:t>
            </a:r>
            <a:r>
              <a:rPr lang="en-US" sz="1800" b="0" i="1" kern="0" dirty="0" smtClean="0">
                <a:solidFill>
                  <a:srgbClr val="5E5E5D"/>
                </a:solidFill>
                <a:ea typeface="ＭＳ Ｐゴシック" charset="0"/>
              </a:rPr>
              <a:t>.</a:t>
            </a:r>
            <a:endParaRPr lang="en-US" sz="1800" b="0" kern="0" dirty="0">
              <a:solidFill>
                <a:srgbClr val="5E5E5D"/>
              </a:solidFill>
              <a:ea typeface="ＭＳ Ｐゴシック" charset="0"/>
            </a:endParaRPr>
          </a:p>
          <a:p>
            <a:pPr marL="0" lvl="0" indent="0" defTabSz="914400">
              <a:spcBef>
                <a:spcPts val="1200"/>
              </a:spcBef>
              <a:spcAft>
                <a:spcPts val="0"/>
              </a:spcAft>
              <a:buNone/>
            </a:pPr>
            <a:r>
              <a:rPr lang="en-US" sz="1800" kern="0" dirty="0" smtClean="0">
                <a:solidFill>
                  <a:srgbClr val="004C8B"/>
                </a:solidFill>
                <a:ea typeface="ＭＳ Ｐゴシック" charset="0"/>
              </a:rPr>
              <a:t>Step </a:t>
            </a:r>
            <a:r>
              <a:rPr lang="en-US" sz="1800" kern="0" dirty="0">
                <a:solidFill>
                  <a:srgbClr val="004C8B"/>
                </a:solidFill>
                <a:ea typeface="ＭＳ Ｐゴシック" charset="0"/>
              </a:rPr>
              <a:t>5. Compare Overall </a:t>
            </a:r>
            <a:r>
              <a:rPr lang="en-US" sz="1800" kern="0" dirty="0" smtClean="0">
                <a:solidFill>
                  <a:srgbClr val="004C8B"/>
                </a:solidFill>
                <a:ea typeface="ＭＳ Ｐゴシック" charset="0"/>
              </a:rPr>
              <a:t>Ratings </a:t>
            </a:r>
            <a:r>
              <a:rPr lang="en-US" sz="1800" kern="0" dirty="0">
                <a:solidFill>
                  <a:srgbClr val="004C8B"/>
                </a:solidFill>
                <a:ea typeface="ＭＳ Ｐゴシック" charset="0"/>
              </a:rPr>
              <a:t>and Determine Next Steps  </a:t>
            </a:r>
          </a:p>
          <a:p>
            <a:pPr lvl="0" defTabSz="914400">
              <a:spcBef>
                <a:spcPts val="0"/>
              </a:spcBef>
              <a:spcAft>
                <a:spcPts val="0"/>
              </a:spcAft>
            </a:pPr>
            <a:r>
              <a:rPr lang="en-US" sz="1800" b="0" kern="0" dirty="0">
                <a:solidFill>
                  <a:srgbClr val="5E5E5D"/>
                </a:solidFill>
                <a:ea typeface="ＭＳ Ｐゴシック" charset="0"/>
              </a:rPr>
              <a:t>Note the evidence cited to arrive at </a:t>
            </a:r>
            <a:r>
              <a:rPr lang="en-US" sz="1800" b="0" kern="0" dirty="0" smtClean="0">
                <a:solidFill>
                  <a:srgbClr val="5E5E5D"/>
                </a:solidFill>
                <a:ea typeface="ＭＳ Ｐゴシック" charset="0"/>
              </a:rPr>
              <a:t>summary </a:t>
            </a:r>
            <a:r>
              <a:rPr lang="en-US" sz="1800" b="0" kern="0" dirty="0">
                <a:solidFill>
                  <a:srgbClr val="5E5E5D"/>
                </a:solidFill>
                <a:ea typeface="ＭＳ Ｐゴシック" charset="0"/>
              </a:rPr>
              <a:t>comments and similarities and differences among </a:t>
            </a:r>
            <a:r>
              <a:rPr lang="en-US" sz="1800" b="0" kern="0" dirty="0" smtClean="0">
                <a:solidFill>
                  <a:srgbClr val="5E5E5D"/>
                </a:solidFill>
                <a:ea typeface="ＭＳ Ｐゴシック" charset="0"/>
              </a:rPr>
              <a:t>reviewers</a:t>
            </a:r>
            <a:r>
              <a:rPr lang="en-US" sz="1800" b="0" kern="0" dirty="0">
                <a:solidFill>
                  <a:srgbClr val="5E5E5D"/>
                </a:solidFill>
                <a:ea typeface="ＭＳ Ｐゴシック" charset="0"/>
              </a:rPr>
              <a:t>. Recommend next steps for the lesson/unit and provide recommendations for improvement </a:t>
            </a:r>
            <a:r>
              <a:rPr lang="en-US" sz="1800" b="0" kern="0" dirty="0" smtClean="0">
                <a:solidFill>
                  <a:srgbClr val="5E5E5D"/>
                </a:solidFill>
                <a:ea typeface="ＭＳ Ｐゴシック" charset="0"/>
              </a:rPr>
              <a:t>to </a:t>
            </a:r>
            <a:r>
              <a:rPr lang="en-US" sz="1800" b="0" kern="0" dirty="0">
                <a:solidFill>
                  <a:srgbClr val="5E5E5D"/>
                </a:solidFill>
                <a:ea typeface="ＭＳ Ｐゴシック" charset="0"/>
              </a:rPr>
              <a:t>developers/teachers</a:t>
            </a:r>
            <a:r>
              <a:rPr lang="en-US" sz="1800" b="0" kern="0" dirty="0" smtClean="0">
                <a:solidFill>
                  <a:srgbClr val="5E5E5D"/>
                </a:solidFill>
                <a:ea typeface="ＭＳ Ｐゴシック" charset="0"/>
              </a:rPr>
              <a:t>.</a:t>
            </a:r>
          </a:p>
          <a:p>
            <a:pPr lvl="0" defTabSz="914400">
              <a:spcBef>
                <a:spcPts val="0"/>
              </a:spcBef>
              <a:spcAft>
                <a:spcPts val="0"/>
              </a:spcAft>
            </a:pPr>
            <a:endParaRPr lang="en-US" sz="1800" b="0" kern="0" dirty="0">
              <a:solidFill>
                <a:srgbClr val="5E5E5D"/>
              </a:solidFill>
              <a:ea typeface="ＭＳ Ｐゴシック" charset="0"/>
            </a:endParaRPr>
          </a:p>
          <a:p>
            <a:endParaRPr lang="en-US" dirty="0"/>
          </a:p>
        </p:txBody>
      </p:sp>
      <p:sp>
        <p:nvSpPr>
          <p:cNvPr id="6" name="Slide Number Placeholder 5"/>
          <p:cNvSpPr>
            <a:spLocks noGrp="1"/>
          </p:cNvSpPr>
          <p:nvPr>
            <p:ph type="sldNum" sz="quarter" idx="12"/>
          </p:nvPr>
        </p:nvSpPr>
        <p:spPr/>
        <p:txBody>
          <a:bodyPr/>
          <a:lstStyle/>
          <a:p>
            <a:fld id="{24072768-FD1D-4DFF-86D1-48AC91CC264B}" type="slidenum">
              <a:rPr lang="en-US" smtClean="0"/>
              <a:pPr/>
              <a:t>13</a:t>
            </a:fld>
            <a:endParaRPr lang="en-US"/>
          </a:p>
        </p:txBody>
      </p:sp>
    </p:spTree>
    <p:extLst>
      <p:ext uri="{BB962C8B-B14F-4D97-AF65-F5344CB8AC3E}">
        <p14:creationId xmlns:p14="http://schemas.microsoft.com/office/powerpoint/2010/main" val="1792805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cs typeface="Arial"/>
              </a:rPr>
              <a:t>EXAMPLE: </a:t>
            </a:r>
            <a:br>
              <a:rPr lang="en-US" dirty="0" smtClean="0">
                <a:cs typeface="Arial"/>
              </a:rPr>
            </a:br>
            <a:r>
              <a:rPr lang="en-US" dirty="0" smtClean="0">
                <a:cs typeface="Arial"/>
              </a:rPr>
              <a:t>Common Unit for Review — ELA/Literacy</a:t>
            </a:r>
            <a:endParaRPr lang="en-US" dirty="0"/>
          </a:p>
        </p:txBody>
      </p:sp>
      <p:sp>
        <p:nvSpPr>
          <p:cNvPr id="5" name="Content Placeholder 4"/>
          <p:cNvSpPr>
            <a:spLocks noGrp="1"/>
          </p:cNvSpPr>
          <p:nvPr>
            <p:ph idx="1"/>
          </p:nvPr>
        </p:nvSpPr>
        <p:spPr/>
        <p:txBody>
          <a:bodyPr/>
          <a:lstStyle/>
          <a:p>
            <a:pPr marL="347472" lvl="1" indent="0" defTabSz="914400">
              <a:spcBef>
                <a:spcPts val="600"/>
              </a:spcBef>
              <a:spcAft>
                <a:spcPts val="0"/>
              </a:spcAft>
              <a:buNone/>
            </a:pPr>
            <a:r>
              <a:rPr lang="en-US" sz="2000" b="1" dirty="0" smtClean="0">
                <a:solidFill>
                  <a:srgbClr val="004C8B"/>
                </a:solidFill>
                <a:ea typeface="ＭＳ Ｐゴシック" charset="0"/>
                <a:cs typeface="Calibri"/>
              </a:rPr>
              <a:t>Kindergarten </a:t>
            </a:r>
            <a:r>
              <a:rPr lang="en-US" sz="2000" b="1" dirty="0">
                <a:solidFill>
                  <a:srgbClr val="004C8B"/>
                </a:solidFill>
                <a:ea typeface="ＭＳ Ｐゴシック" charset="0"/>
                <a:cs typeface="Calibri"/>
              </a:rPr>
              <a:t>— </a:t>
            </a:r>
            <a:r>
              <a:rPr lang="en-US" sz="2000" b="1" dirty="0" smtClean="0">
                <a:solidFill>
                  <a:srgbClr val="004C8B"/>
                </a:solidFill>
                <a:ea typeface="ＭＳ Ｐゴシック" charset="0"/>
                <a:cs typeface="Calibri"/>
              </a:rPr>
              <a:t>“Seasons and Weather”</a:t>
            </a:r>
            <a:endParaRPr lang="en-US" sz="2000" b="1" dirty="0">
              <a:solidFill>
                <a:srgbClr val="004C8B"/>
              </a:solidFill>
              <a:ea typeface="ＭＳ Ｐゴシック" charset="0"/>
              <a:cs typeface="Calibri"/>
            </a:endParaRPr>
          </a:p>
          <a:p>
            <a:pPr marL="347472" lvl="1" indent="0" defTabSz="914400">
              <a:spcBef>
                <a:spcPts val="600"/>
              </a:spcBef>
              <a:spcAft>
                <a:spcPts val="0"/>
              </a:spcAft>
              <a:buNone/>
            </a:pPr>
            <a:endParaRPr lang="en-US" sz="800" b="1" dirty="0">
              <a:solidFill>
                <a:srgbClr val="0091B2"/>
              </a:solidFill>
              <a:ea typeface="ＭＳ Ｐゴシック" charset="0"/>
              <a:cs typeface="Calibri"/>
            </a:endParaRPr>
          </a:p>
          <a:p>
            <a:pPr marL="347472" lvl="1" indent="0" defTabSz="914400">
              <a:spcBef>
                <a:spcPts val="600"/>
              </a:spcBef>
              <a:spcAft>
                <a:spcPts val="0"/>
              </a:spcAft>
              <a:buNone/>
            </a:pPr>
            <a:r>
              <a:rPr lang="en-US" sz="1800" dirty="0">
                <a:solidFill>
                  <a:srgbClr val="5E5E5D"/>
                </a:solidFill>
                <a:ea typeface="ＭＳ Ｐゴシック" charset="0"/>
                <a:cs typeface="Calibri"/>
              </a:rPr>
              <a:t>This state is working with vendors to create full instructional units </a:t>
            </a:r>
            <a:r>
              <a:rPr lang="en-US" sz="1800" dirty="0" smtClean="0">
                <a:solidFill>
                  <a:srgbClr val="5E5E5D"/>
                </a:solidFill>
                <a:ea typeface="ＭＳ Ｐゴシック" charset="0"/>
                <a:cs typeface="Calibri"/>
              </a:rPr>
              <a:t>and, ultimately, </a:t>
            </a:r>
            <a:r>
              <a:rPr lang="en-US" sz="1800" dirty="0">
                <a:solidFill>
                  <a:srgbClr val="5E5E5D"/>
                </a:solidFill>
                <a:ea typeface="ＭＳ Ｐゴシック" charset="0"/>
                <a:cs typeface="Calibri"/>
              </a:rPr>
              <a:t>comprehensive, year-long curricular materials aligned to the CCSS. This state uses the CCSS, the Tri-State Rubrics and the Publishers’ Criteria to guide development. Teachers will be able to use these materials for classroom instruction or model their own planning after these examples. </a:t>
            </a:r>
            <a:endParaRPr lang="en-US" sz="1800" dirty="0" smtClean="0">
              <a:solidFill>
                <a:srgbClr val="5E5E5D"/>
              </a:solidFill>
              <a:ea typeface="ＭＳ Ｐゴシック" charset="0"/>
              <a:cs typeface="Calibri"/>
            </a:endParaRPr>
          </a:p>
          <a:p>
            <a:pPr marL="347472" lvl="1" indent="0" defTabSz="914400">
              <a:spcBef>
                <a:spcPts val="600"/>
              </a:spcBef>
              <a:spcAft>
                <a:spcPts val="0"/>
              </a:spcAft>
              <a:buNone/>
            </a:pPr>
            <a:endParaRPr lang="en-US" sz="1800" dirty="0" smtClean="0">
              <a:solidFill>
                <a:srgbClr val="5E5E5D"/>
              </a:solidFill>
              <a:ea typeface="ＭＳ Ｐゴシック" charset="0"/>
              <a:cs typeface="Calibri"/>
            </a:endParaRPr>
          </a:p>
          <a:p>
            <a:pPr marL="347472" lvl="1" indent="0" defTabSz="914400">
              <a:spcBef>
                <a:spcPts val="600"/>
              </a:spcBef>
              <a:spcAft>
                <a:spcPts val="0"/>
              </a:spcAft>
              <a:buNone/>
            </a:pPr>
            <a:r>
              <a:rPr lang="en-US" sz="1800" dirty="0" smtClean="0">
                <a:solidFill>
                  <a:srgbClr val="5E5E5D"/>
                </a:solidFill>
                <a:ea typeface="ＭＳ Ｐゴシック" charset="0"/>
                <a:cs typeface="Calibri"/>
              </a:rPr>
              <a:t>This Kindergarten ELA curriculum has three strands: 1) Listening and Learning, 2) Skills (foundational skills), and 3) Guided Reading and Independent Accountable Reading. This unit comes from the </a:t>
            </a:r>
            <a:r>
              <a:rPr lang="en-US" sz="1800" b="1" dirty="0" smtClean="0">
                <a:solidFill>
                  <a:srgbClr val="5E5E5D"/>
                </a:solidFill>
                <a:ea typeface="ＭＳ Ｐゴシック" charset="0"/>
                <a:cs typeface="Calibri"/>
              </a:rPr>
              <a:t>Listening and Learning strand</a:t>
            </a:r>
            <a:r>
              <a:rPr lang="en-US" sz="1800" dirty="0" smtClean="0">
                <a:solidFill>
                  <a:srgbClr val="5E5E5D"/>
                </a:solidFill>
                <a:ea typeface="ＭＳ Ｐゴシック" charset="0"/>
                <a:cs typeface="Calibri"/>
              </a:rPr>
              <a:t>, in which students build knowledge about the world through engagement with complex read aloud texts. </a:t>
            </a:r>
          </a:p>
          <a:p>
            <a:pPr marL="347472" lvl="1" indent="0" defTabSz="914400">
              <a:spcBef>
                <a:spcPts val="600"/>
              </a:spcBef>
              <a:spcAft>
                <a:spcPts val="0"/>
              </a:spcAft>
              <a:buNone/>
            </a:pPr>
            <a:r>
              <a:rPr lang="en-US" sz="1800" i="1" dirty="0" smtClean="0">
                <a:solidFill>
                  <a:srgbClr val="5E5E5D"/>
                </a:solidFill>
                <a:ea typeface="ＭＳ Ｐゴシック" charset="0"/>
                <a:cs typeface="Calibri"/>
                <a:hlinkClick r:id="rId3"/>
              </a:rPr>
              <a:t>http</a:t>
            </a:r>
            <a:r>
              <a:rPr lang="en-US" sz="1800" i="1" dirty="0">
                <a:solidFill>
                  <a:srgbClr val="5E5E5D"/>
                </a:solidFill>
                <a:ea typeface="ＭＳ Ｐゴシック" charset="0"/>
                <a:cs typeface="Calibri"/>
                <a:hlinkClick r:id="rId3"/>
              </a:rPr>
              <a:t>://</a:t>
            </a:r>
            <a:r>
              <a:rPr lang="en-US" sz="1800" i="1" dirty="0" smtClean="0">
                <a:solidFill>
                  <a:srgbClr val="5E5E5D"/>
                </a:solidFill>
                <a:ea typeface="ＭＳ Ｐゴシック" charset="0"/>
                <a:cs typeface="Calibri"/>
                <a:hlinkClick r:id="rId3"/>
              </a:rPr>
              <a:t>www.engageny.org/resource/kindergarten-ela-domain-8-seasons-and-weather</a:t>
            </a:r>
            <a:endParaRPr lang="en-US" sz="1800" i="1" dirty="0" smtClean="0">
              <a:solidFill>
                <a:srgbClr val="5E5E5D"/>
              </a:solidFill>
              <a:ea typeface="ＭＳ Ｐゴシック" charset="0"/>
              <a:cs typeface="Calibri"/>
            </a:endParaRPr>
          </a:p>
          <a:p>
            <a:pPr marL="347472" lvl="1" indent="0" defTabSz="914400">
              <a:spcBef>
                <a:spcPts val="600"/>
              </a:spcBef>
              <a:spcAft>
                <a:spcPts val="0"/>
              </a:spcAft>
              <a:buNone/>
            </a:pPr>
            <a:endParaRPr lang="en-US" sz="1800" i="1" dirty="0">
              <a:solidFill>
                <a:srgbClr val="5E5E5D"/>
              </a:solidFill>
              <a:ea typeface="ＭＳ Ｐゴシック" charset="0"/>
              <a:cs typeface="Calibri"/>
            </a:endParaRPr>
          </a:p>
        </p:txBody>
      </p:sp>
      <p:sp>
        <p:nvSpPr>
          <p:cNvPr id="6" name="Slide Number Placeholder 5"/>
          <p:cNvSpPr>
            <a:spLocks noGrp="1"/>
          </p:cNvSpPr>
          <p:nvPr>
            <p:ph type="sldNum" sz="quarter" idx="12"/>
          </p:nvPr>
        </p:nvSpPr>
        <p:spPr/>
        <p:txBody>
          <a:bodyPr/>
          <a:lstStyle/>
          <a:p>
            <a:fld id="{24072768-FD1D-4DFF-86D1-48AC91CC264B}" type="slidenum">
              <a:rPr lang="en-US" smtClean="0"/>
              <a:pPr/>
              <a:t>14</a:t>
            </a:fld>
            <a:endParaRPr lang="en-US"/>
          </a:p>
        </p:txBody>
      </p:sp>
    </p:spTree>
    <p:extLst>
      <p:ext uri="{BB962C8B-B14F-4D97-AF65-F5344CB8AC3E}">
        <p14:creationId xmlns:p14="http://schemas.microsoft.com/office/powerpoint/2010/main" val="37990611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cs typeface="Arial"/>
              </a:rPr>
              <a:t>EXAMPLE:</a:t>
            </a:r>
            <a:br>
              <a:rPr lang="en-US" dirty="0">
                <a:cs typeface="Arial"/>
              </a:rPr>
            </a:br>
            <a:r>
              <a:rPr lang="en-US" dirty="0">
                <a:cs typeface="Arial"/>
              </a:rPr>
              <a:t>Step 1. Review </a:t>
            </a:r>
            <a:r>
              <a:rPr lang="en-US" dirty="0" smtClean="0">
                <a:cs typeface="Arial"/>
              </a:rPr>
              <a:t>Materials</a:t>
            </a:r>
            <a:endParaRPr lang="en-US" dirty="0"/>
          </a:p>
        </p:txBody>
      </p:sp>
      <p:sp>
        <p:nvSpPr>
          <p:cNvPr id="5" name="Content Placeholder 4"/>
          <p:cNvSpPr>
            <a:spLocks noGrp="1"/>
          </p:cNvSpPr>
          <p:nvPr>
            <p:ph idx="1"/>
          </p:nvPr>
        </p:nvSpPr>
        <p:spPr/>
        <p:txBody>
          <a:bodyPr/>
          <a:lstStyle/>
          <a:p>
            <a:pPr lvl="0"/>
            <a:r>
              <a:rPr lang="en-US" sz="2000" b="0" dirty="0">
                <a:solidFill>
                  <a:srgbClr val="1F497D"/>
                </a:solidFill>
              </a:rPr>
              <a:t>Record the grade and title of the lesson/unit on the Quality Review Rubric </a:t>
            </a:r>
            <a:r>
              <a:rPr lang="en-US" sz="2000" b="0" dirty="0" smtClean="0">
                <a:solidFill>
                  <a:srgbClr val="1F497D"/>
                </a:solidFill>
              </a:rPr>
              <a:t>PDF</a:t>
            </a:r>
          </a:p>
          <a:p>
            <a:pPr lvl="1"/>
            <a:r>
              <a:rPr lang="en-US" sz="1800" i="1" kern="0" dirty="0" smtClean="0">
                <a:solidFill>
                  <a:srgbClr val="5E5E5D"/>
                </a:solidFill>
                <a:ea typeface="ＭＳ Ｐゴシック" charset="0"/>
              </a:rPr>
              <a:t>Kindergarten, “Seasons and Weather”</a:t>
            </a:r>
            <a:endParaRPr lang="en-US" sz="1800" b="0" i="1" dirty="0">
              <a:solidFill>
                <a:srgbClr val="5E5E5D"/>
              </a:solidFill>
            </a:endParaRPr>
          </a:p>
          <a:p>
            <a:pPr lvl="0"/>
            <a:r>
              <a:rPr lang="en-US" sz="2000" b="0" dirty="0">
                <a:solidFill>
                  <a:srgbClr val="1F497D"/>
                </a:solidFill>
              </a:rPr>
              <a:t>Scan to see what the lesson/unit contains and how it is </a:t>
            </a:r>
            <a:r>
              <a:rPr lang="en-US" sz="2000" b="0" dirty="0" smtClean="0">
                <a:solidFill>
                  <a:srgbClr val="1F497D"/>
                </a:solidFill>
              </a:rPr>
              <a:t>organized</a:t>
            </a:r>
          </a:p>
          <a:p>
            <a:pPr lvl="1"/>
            <a:r>
              <a:rPr lang="en-US" sz="1800" b="0" i="1" kern="0" dirty="0" smtClean="0">
                <a:solidFill>
                  <a:srgbClr val="5E5E5D"/>
                </a:solidFill>
                <a:ea typeface="ＭＳ Ｐゴシック" charset="0"/>
              </a:rPr>
              <a:t>Alignment Chart </a:t>
            </a:r>
            <a:endParaRPr lang="en-US" sz="1800" i="1" kern="0" dirty="0">
              <a:solidFill>
                <a:srgbClr val="5E5E5D"/>
              </a:solidFill>
              <a:ea typeface="ＭＳ Ｐゴシック" charset="0"/>
            </a:endParaRPr>
          </a:p>
          <a:p>
            <a:pPr lvl="1"/>
            <a:r>
              <a:rPr lang="en-US" sz="1800" i="1" kern="0" dirty="0" smtClean="0">
                <a:solidFill>
                  <a:srgbClr val="5E5E5D"/>
                </a:solidFill>
                <a:ea typeface="ＭＳ Ｐゴシック" charset="0"/>
              </a:rPr>
              <a:t>Introduction to the Domain – Seasons and Weather</a:t>
            </a:r>
          </a:p>
          <a:p>
            <a:pPr lvl="1"/>
            <a:r>
              <a:rPr lang="en-US" sz="1800" i="1" kern="0" dirty="0" smtClean="0">
                <a:solidFill>
                  <a:srgbClr val="5E5E5D"/>
                </a:solidFill>
                <a:ea typeface="ＭＳ Ｐゴシック" charset="0"/>
              </a:rPr>
              <a:t>Lessons 1-8</a:t>
            </a:r>
          </a:p>
          <a:p>
            <a:pPr lvl="1"/>
            <a:r>
              <a:rPr lang="en-US" sz="1800" i="1" kern="0" dirty="0" smtClean="0">
                <a:solidFill>
                  <a:srgbClr val="5E5E5D"/>
                </a:solidFill>
                <a:ea typeface="ＭＳ Ｐゴシック" charset="0"/>
              </a:rPr>
              <a:t>Domain Review</a:t>
            </a:r>
          </a:p>
          <a:p>
            <a:pPr lvl="1"/>
            <a:r>
              <a:rPr lang="en-US" sz="1800" i="1" kern="0" dirty="0" smtClean="0">
                <a:solidFill>
                  <a:srgbClr val="5E5E5D"/>
                </a:solidFill>
                <a:ea typeface="ＭＳ Ｐゴシック" charset="0"/>
              </a:rPr>
              <a:t>Domain Assessment</a:t>
            </a:r>
          </a:p>
          <a:p>
            <a:pPr lvl="1"/>
            <a:r>
              <a:rPr lang="en-US" sz="1800" b="0" i="1" kern="0" dirty="0" smtClean="0">
                <a:solidFill>
                  <a:srgbClr val="5E5E5D"/>
                </a:solidFill>
                <a:ea typeface="ＭＳ Ｐゴシック" charset="0"/>
              </a:rPr>
              <a:t>Culminating Activities </a:t>
            </a:r>
          </a:p>
          <a:p>
            <a:pPr lvl="1"/>
            <a:r>
              <a:rPr lang="en-US" sz="1800" i="1" kern="0" dirty="0" smtClean="0">
                <a:solidFill>
                  <a:srgbClr val="5E5E5D"/>
                </a:solidFill>
                <a:ea typeface="ＭＳ Ｐゴシック" charset="0"/>
              </a:rPr>
              <a:t>Appendix of Student Worksheets </a:t>
            </a:r>
          </a:p>
          <a:p>
            <a:r>
              <a:rPr lang="en-US" sz="2000" b="0" dirty="0">
                <a:solidFill>
                  <a:srgbClr val="1F497D"/>
                </a:solidFill>
              </a:rPr>
              <a:t>Read key materials related to instruction, assessment and teacher guidance</a:t>
            </a:r>
          </a:p>
          <a:p>
            <a:pPr lvl="1" defTabSz="914400">
              <a:spcBef>
                <a:spcPts val="600"/>
              </a:spcBef>
              <a:spcAft>
                <a:spcPts val="0"/>
              </a:spcAft>
              <a:buFont typeface="Lucida Grande"/>
              <a:buChar char="−"/>
            </a:pPr>
            <a:r>
              <a:rPr lang="en-US" sz="1800" i="1" kern="0" dirty="0" smtClean="0">
                <a:solidFill>
                  <a:srgbClr val="5E5E5D"/>
                </a:solidFill>
                <a:ea typeface="ＭＳ Ｐゴシック" charset="0"/>
              </a:rPr>
              <a:t>Alignment Chart (p. </a:t>
            </a:r>
            <a:r>
              <a:rPr lang="en-US" sz="1800" i="1" kern="0" dirty="0">
                <a:solidFill>
                  <a:srgbClr val="5E5E5D"/>
                </a:solidFill>
                <a:ea typeface="ＭＳ Ｐゴシック" charset="0"/>
              </a:rPr>
              <a:t>9</a:t>
            </a:r>
            <a:r>
              <a:rPr lang="en-US" sz="1800" i="1" kern="0" dirty="0" smtClean="0">
                <a:solidFill>
                  <a:srgbClr val="5E5E5D"/>
                </a:solidFill>
                <a:ea typeface="ＭＳ Ｐゴシック" charset="0"/>
              </a:rPr>
              <a:t>)</a:t>
            </a:r>
          </a:p>
          <a:p>
            <a:pPr lvl="1" defTabSz="914400">
              <a:spcBef>
                <a:spcPts val="600"/>
              </a:spcBef>
              <a:spcAft>
                <a:spcPts val="0"/>
              </a:spcAft>
              <a:buFont typeface="Lucida Grande"/>
              <a:buChar char="−"/>
            </a:pPr>
            <a:r>
              <a:rPr lang="en-US" sz="1800" i="1" kern="0" dirty="0" smtClean="0">
                <a:solidFill>
                  <a:srgbClr val="5E5E5D"/>
                </a:solidFill>
                <a:ea typeface="ＭＳ Ｐゴシック" charset="0"/>
              </a:rPr>
              <a:t>Introduction to the Domain – Seasons and Weather (p. 17) Annotated Student Work (p. 18)</a:t>
            </a:r>
          </a:p>
          <a:p>
            <a:pPr lvl="1" defTabSz="914400">
              <a:spcBef>
                <a:spcPts val="600"/>
              </a:spcBef>
              <a:spcAft>
                <a:spcPts val="0"/>
              </a:spcAft>
              <a:buFont typeface="Lucida Grande"/>
              <a:buChar char="−"/>
            </a:pPr>
            <a:r>
              <a:rPr lang="en-US" sz="1800" i="1" kern="0" dirty="0" smtClean="0">
                <a:solidFill>
                  <a:srgbClr val="5E5E5D"/>
                </a:solidFill>
                <a:ea typeface="ＭＳ Ｐゴシック" charset="0"/>
              </a:rPr>
              <a:t>Domain Review, Assessment, and Culminating Activities (pp. 127-137)</a:t>
            </a:r>
            <a:endParaRPr lang="en-US" sz="1800" i="1" kern="0" dirty="0">
              <a:solidFill>
                <a:srgbClr val="5E5E5D"/>
              </a:solidFill>
              <a:ea typeface="ＭＳ Ｐゴシック" charset="0"/>
            </a:endParaRPr>
          </a:p>
          <a:p>
            <a:pPr marL="0" indent="0">
              <a:buNone/>
            </a:pPr>
            <a:endParaRPr lang="en-US" sz="2200" b="0" dirty="0">
              <a:solidFill>
                <a:srgbClr val="1F497D"/>
              </a:solidFill>
            </a:endParaRPr>
          </a:p>
          <a:p>
            <a:endParaRPr lang="en-US" dirty="0"/>
          </a:p>
        </p:txBody>
      </p:sp>
      <p:sp>
        <p:nvSpPr>
          <p:cNvPr id="6" name="Slide Number Placeholder 5"/>
          <p:cNvSpPr>
            <a:spLocks noGrp="1"/>
          </p:cNvSpPr>
          <p:nvPr>
            <p:ph type="sldNum" sz="quarter" idx="12"/>
          </p:nvPr>
        </p:nvSpPr>
        <p:spPr/>
        <p:txBody>
          <a:bodyPr/>
          <a:lstStyle/>
          <a:p>
            <a:fld id="{24072768-FD1D-4DFF-86D1-48AC91CC264B}" type="slidenum">
              <a:rPr lang="en-US" smtClean="0"/>
              <a:pPr/>
              <a:t>15</a:t>
            </a:fld>
            <a:endParaRPr lang="en-US"/>
          </a:p>
        </p:txBody>
      </p:sp>
    </p:spTree>
    <p:extLst>
      <p:ext uri="{BB962C8B-B14F-4D97-AF65-F5344CB8AC3E}">
        <p14:creationId xmlns:p14="http://schemas.microsoft.com/office/powerpoint/2010/main" val="581307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cs typeface="Arial"/>
              </a:rPr>
              <a:t>EXAMPLE:</a:t>
            </a:r>
            <a:br>
              <a:rPr lang="en-US" dirty="0">
                <a:cs typeface="Arial"/>
              </a:rPr>
            </a:br>
            <a:r>
              <a:rPr lang="en-US" dirty="0">
                <a:cs typeface="Arial"/>
              </a:rPr>
              <a:t>Step 1.</a:t>
            </a:r>
            <a:r>
              <a:rPr lang="en-US" dirty="0" smtClean="0">
                <a:cs typeface="Arial"/>
              </a:rPr>
              <a:t> Review Materials</a:t>
            </a:r>
            <a:endParaRPr lang="en-US" dirty="0"/>
          </a:p>
        </p:txBody>
      </p:sp>
      <p:sp>
        <p:nvSpPr>
          <p:cNvPr id="5" name="Content Placeholder 4"/>
          <p:cNvSpPr>
            <a:spLocks noGrp="1"/>
          </p:cNvSpPr>
          <p:nvPr>
            <p:ph idx="1"/>
          </p:nvPr>
        </p:nvSpPr>
        <p:spPr/>
        <p:txBody>
          <a:bodyPr/>
          <a:lstStyle/>
          <a:p>
            <a:pPr>
              <a:spcBef>
                <a:spcPts val="1200"/>
              </a:spcBef>
            </a:pPr>
            <a:r>
              <a:rPr lang="en-US" sz="2000" b="0" dirty="0" smtClean="0">
                <a:solidFill>
                  <a:srgbClr val="1F497D"/>
                </a:solidFill>
              </a:rPr>
              <a:t>Study </a:t>
            </a:r>
            <a:r>
              <a:rPr lang="en-US" sz="2000" b="0" dirty="0">
                <a:solidFill>
                  <a:srgbClr val="1F497D"/>
                </a:solidFill>
              </a:rPr>
              <a:t>and measure the text(s) that </a:t>
            </a:r>
            <a:r>
              <a:rPr lang="en-US" sz="2000" b="0" dirty="0" smtClean="0">
                <a:solidFill>
                  <a:srgbClr val="1F497D"/>
                </a:solidFill>
              </a:rPr>
              <a:t>serve </a:t>
            </a:r>
            <a:r>
              <a:rPr lang="en-US" sz="2000" b="0" dirty="0">
                <a:solidFill>
                  <a:srgbClr val="1F497D"/>
                </a:solidFill>
              </a:rPr>
              <a:t>as the </a:t>
            </a:r>
            <a:r>
              <a:rPr lang="en-US" sz="2000" b="0" dirty="0" smtClean="0">
                <a:solidFill>
                  <a:srgbClr val="1F497D"/>
                </a:solidFill>
              </a:rPr>
              <a:t>anchor texts </a:t>
            </a:r>
            <a:r>
              <a:rPr lang="en-US" sz="2000" b="0" dirty="0">
                <a:solidFill>
                  <a:srgbClr val="1F497D"/>
                </a:solidFill>
              </a:rPr>
              <a:t>for the lesson/unit, analyzing text complexity, quality, scope and relationship to </a:t>
            </a:r>
            <a:r>
              <a:rPr lang="en-US" sz="2000" b="0" dirty="0" smtClean="0">
                <a:solidFill>
                  <a:srgbClr val="1F497D"/>
                </a:solidFill>
              </a:rPr>
              <a:t>instruction.</a:t>
            </a:r>
            <a:endParaRPr lang="en-US" sz="2000" b="0" dirty="0">
              <a:solidFill>
                <a:srgbClr val="1F497D"/>
              </a:solidFill>
            </a:endParaRPr>
          </a:p>
          <a:p>
            <a:pPr marL="0" indent="0">
              <a:spcBef>
                <a:spcPts val="1200"/>
              </a:spcBef>
              <a:buNone/>
            </a:pPr>
            <a:r>
              <a:rPr lang="en-US" sz="2000" b="0" i="1" kern="0" dirty="0" smtClean="0">
                <a:solidFill>
                  <a:srgbClr val="5E5E5D"/>
                </a:solidFill>
                <a:ea typeface="ＭＳ Ｐゴシック" charset="0"/>
              </a:rPr>
              <a:t>	</a:t>
            </a:r>
            <a:r>
              <a:rPr lang="en-US" sz="1800" b="0" i="1" kern="0" dirty="0" smtClean="0">
                <a:solidFill>
                  <a:srgbClr val="5E5E5D"/>
                </a:solidFill>
                <a:ea typeface="ＭＳ Ｐゴシック" charset="0"/>
              </a:rPr>
              <a:t>This unit contains eight lessons, each written around a rich read aloud text to support 	students in building knowledge on the topic of “Seasons and </a:t>
            </a:r>
            <a:r>
              <a:rPr lang="en-US" sz="1800" b="0" i="1" kern="0" dirty="0">
                <a:solidFill>
                  <a:srgbClr val="5E5E5D"/>
                </a:solidFill>
                <a:ea typeface="ＭＳ Ｐゴシック" charset="0"/>
              </a:rPr>
              <a:t>Weather.” </a:t>
            </a:r>
            <a:r>
              <a:rPr lang="en-US" sz="1800" b="0" i="1" kern="0" dirty="0" smtClean="0">
                <a:solidFill>
                  <a:srgbClr val="5E5E5D"/>
                </a:solidFill>
                <a:ea typeface="ＭＳ Ｐゴシック" charset="0"/>
              </a:rPr>
              <a:t>As this is a 	Listening </a:t>
            </a:r>
            <a:r>
              <a:rPr lang="en-US" sz="1800" b="0" i="1" kern="0" dirty="0">
                <a:solidFill>
                  <a:srgbClr val="5E5E5D"/>
                </a:solidFill>
                <a:ea typeface="ＭＳ Ｐゴシック" charset="0"/>
              </a:rPr>
              <a:t>and </a:t>
            </a:r>
            <a:r>
              <a:rPr lang="en-US" sz="1800" b="0" i="1" kern="0" dirty="0" smtClean="0">
                <a:solidFill>
                  <a:srgbClr val="5E5E5D"/>
                </a:solidFill>
                <a:ea typeface="ＭＳ Ｐゴシック" charset="0"/>
              </a:rPr>
              <a:t>Learning unit, the level of complexity of these texts is well </a:t>
            </a:r>
            <a:r>
              <a:rPr lang="en-US" sz="1800" b="0" i="1" kern="0" dirty="0">
                <a:solidFill>
                  <a:srgbClr val="5E5E5D"/>
                </a:solidFill>
                <a:ea typeface="ＭＳ Ｐゴシック" charset="0"/>
              </a:rPr>
              <a:t>above </a:t>
            </a:r>
            <a:r>
              <a:rPr lang="en-US" sz="1800" b="0" i="1" kern="0" dirty="0" smtClean="0">
                <a:solidFill>
                  <a:srgbClr val="5E5E5D"/>
                </a:solidFill>
                <a:ea typeface="ＭＳ Ｐゴシック" charset="0"/>
              </a:rPr>
              <a:t>what 	students could read independently. </a:t>
            </a:r>
          </a:p>
          <a:p>
            <a:pPr marL="0" indent="0">
              <a:spcBef>
                <a:spcPts val="1200"/>
              </a:spcBef>
              <a:buNone/>
            </a:pPr>
            <a:r>
              <a:rPr lang="en-US" sz="1800" b="0" i="1" kern="0" dirty="0">
                <a:solidFill>
                  <a:srgbClr val="5E5E5D"/>
                </a:solidFill>
                <a:ea typeface="ＭＳ Ｐゴシック" charset="0"/>
              </a:rPr>
              <a:t>	</a:t>
            </a:r>
            <a:r>
              <a:rPr lang="en-US" sz="1800" b="0" i="1" kern="0" dirty="0" smtClean="0">
                <a:solidFill>
                  <a:srgbClr val="5E5E5D"/>
                </a:solidFill>
                <a:ea typeface="ＭＳ Ｐゴシック" charset="0"/>
              </a:rPr>
              <a:t>This particular Core Knowledge unit concentrates on informational text (includes only 	one literary text). </a:t>
            </a:r>
            <a:endParaRPr lang="en-US" sz="1800" i="1" kern="0" dirty="0" smtClean="0">
              <a:solidFill>
                <a:srgbClr val="5E5E5D"/>
              </a:solidFill>
              <a:ea typeface="ＭＳ Ｐゴシック" charset="0"/>
            </a:endParaRPr>
          </a:p>
        </p:txBody>
      </p:sp>
      <p:sp>
        <p:nvSpPr>
          <p:cNvPr id="6" name="Slide Number Placeholder 5"/>
          <p:cNvSpPr>
            <a:spLocks noGrp="1"/>
          </p:cNvSpPr>
          <p:nvPr>
            <p:ph type="sldNum" sz="quarter" idx="12"/>
          </p:nvPr>
        </p:nvSpPr>
        <p:spPr/>
        <p:txBody>
          <a:bodyPr/>
          <a:lstStyle/>
          <a:p>
            <a:fld id="{24072768-FD1D-4DFF-86D1-48AC91CC264B}" type="slidenum">
              <a:rPr lang="en-US" smtClean="0"/>
              <a:pPr/>
              <a:t>16</a:t>
            </a:fld>
            <a:endParaRPr lang="en-US"/>
          </a:p>
        </p:txBody>
      </p:sp>
    </p:spTree>
    <p:extLst>
      <p:ext uri="{BB962C8B-B14F-4D97-AF65-F5344CB8AC3E}">
        <p14:creationId xmlns:p14="http://schemas.microsoft.com/office/powerpoint/2010/main" val="31164840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dirty="0" smtClean="0">
                <a:solidFill>
                  <a:srgbClr val="5E5E5D"/>
                </a:solidFill>
              </a:rPr>
              <a:t>11</a:t>
            </a:r>
            <a:endParaRPr lang="en-US" dirty="0">
              <a:solidFill>
                <a:srgbClr val="5E5E5D"/>
              </a:solidFill>
            </a:endParaRPr>
          </a:p>
        </p:txBody>
      </p:sp>
      <p:sp>
        <p:nvSpPr>
          <p:cNvPr id="7" name="Content Placeholder 6"/>
          <p:cNvSpPr>
            <a:spLocks noGrp="1"/>
          </p:cNvSpPr>
          <p:nvPr>
            <p:ph type="body" sz="quarter" idx="13"/>
          </p:nvPr>
        </p:nvSpPr>
        <p:spPr>
          <a:xfrm>
            <a:off x="457200" y="1233055"/>
            <a:ext cx="8048847" cy="4433777"/>
          </a:xfrm>
        </p:spPr>
        <p:txBody>
          <a:bodyPr/>
          <a:lstStyle/>
          <a:p>
            <a:pPr marL="0" indent="0" algn="l" defTabSz="914400">
              <a:spcBef>
                <a:spcPts val="600"/>
              </a:spcBef>
              <a:spcAft>
                <a:spcPts val="0"/>
              </a:spcAft>
              <a:buNone/>
            </a:pPr>
            <a:r>
              <a:rPr lang="en-US" sz="1800" b="0" i="1" kern="0" dirty="0" smtClean="0">
                <a:solidFill>
                  <a:srgbClr val="004C8B"/>
                </a:solidFill>
                <a:ea typeface="ＭＳ Ｐゴシック" charset="0"/>
              </a:rPr>
              <a:t>The lesson/unit aligns with the letter and spirit of the CCSS:</a:t>
            </a:r>
            <a:endParaRPr lang="en-US" sz="1000" b="0" i="1" kern="0" dirty="0" smtClean="0">
              <a:solidFill>
                <a:srgbClr val="004C8B"/>
              </a:solidFill>
              <a:ea typeface="ＭＳ Ｐゴシック" charset="0"/>
            </a:endParaRPr>
          </a:p>
          <a:p>
            <a:pPr lvl="0" algn="l">
              <a:spcBef>
                <a:spcPts val="600"/>
              </a:spcBef>
              <a:spcAft>
                <a:spcPts val="0"/>
              </a:spcAft>
              <a:buFont typeface="+mj-lt"/>
              <a:buAutoNum type="arabicPeriod"/>
            </a:pPr>
            <a:r>
              <a:rPr lang="en-US" sz="1800" b="0" dirty="0" smtClean="0">
                <a:solidFill>
                  <a:srgbClr val="5E5E5D"/>
                </a:solidFill>
              </a:rPr>
              <a:t>Targets a set of K-2 ELA/Literacy CCSS for teaching and learning.  </a:t>
            </a:r>
          </a:p>
          <a:p>
            <a:pPr lvl="0" algn="l">
              <a:spcBef>
                <a:spcPts val="600"/>
              </a:spcBef>
              <a:spcAft>
                <a:spcPts val="0"/>
              </a:spcAft>
              <a:buFont typeface="+mj-lt"/>
              <a:buAutoNum type="arabicPeriod"/>
            </a:pPr>
            <a:r>
              <a:rPr lang="en-US" sz="1800" b="0" dirty="0" smtClean="0">
                <a:solidFill>
                  <a:srgbClr val="5E5E5D"/>
                </a:solidFill>
              </a:rPr>
              <a:t>Includes a clear and explicit purpose for instruction. </a:t>
            </a:r>
          </a:p>
          <a:p>
            <a:pPr lvl="0" algn="l">
              <a:spcBef>
                <a:spcPts val="600"/>
              </a:spcBef>
              <a:spcAft>
                <a:spcPts val="0"/>
              </a:spcAft>
              <a:buFont typeface="+mj-lt"/>
              <a:buAutoNum type="arabicPeriod"/>
            </a:pPr>
            <a:r>
              <a:rPr lang="en-US" sz="1800" b="0" dirty="0" smtClean="0">
                <a:solidFill>
                  <a:srgbClr val="5E5E5D"/>
                </a:solidFill>
              </a:rPr>
              <a:t>Selects quality text(s) that align with the requirements outlined in the standards, presents characteristics similar to CCSS K-2 exemplars (Appendix B), and are of sufficient scope for the stated purpose.</a:t>
            </a:r>
          </a:p>
          <a:p>
            <a:pPr lvl="0" algn="l">
              <a:spcBef>
                <a:spcPts val="600"/>
              </a:spcBef>
              <a:spcAft>
                <a:spcPts val="0"/>
              </a:spcAft>
              <a:buFont typeface="+mj-lt"/>
              <a:buAutoNum type="arabicPeriod"/>
            </a:pPr>
            <a:r>
              <a:rPr lang="en-US" sz="1800" b="0" dirty="0" smtClean="0">
                <a:solidFill>
                  <a:srgbClr val="5E5E5D"/>
                </a:solidFill>
              </a:rPr>
              <a:t>Provides opportunities for students to present ideas and information through writing and/or drawing and speaking experiences.</a:t>
            </a:r>
            <a:endParaRPr lang="en-US" sz="1800" b="0" dirty="0">
              <a:solidFill>
                <a:srgbClr val="5E5E5D"/>
              </a:solidFill>
            </a:endParaRPr>
          </a:p>
        </p:txBody>
      </p:sp>
      <p:sp>
        <p:nvSpPr>
          <p:cNvPr id="6" name="Title 5"/>
          <p:cNvSpPr>
            <a:spLocks noGrp="1"/>
          </p:cNvSpPr>
          <p:nvPr>
            <p:ph type="title"/>
          </p:nvPr>
        </p:nvSpPr>
        <p:spPr/>
        <p:txBody>
          <a:bodyPr>
            <a:normAutofit/>
          </a:bodyPr>
          <a:lstStyle/>
          <a:p>
            <a:pPr marL="173736" lvl="0"/>
            <a:r>
              <a:rPr lang="en-US" kern="0" dirty="0" smtClean="0">
                <a:ea typeface="ＭＳ Ｐゴシック" charset="0"/>
              </a:rPr>
              <a:t>Criteria for Dimension I: Alignment </a:t>
            </a:r>
            <a:br>
              <a:rPr lang="en-US" kern="0" dirty="0" smtClean="0">
                <a:ea typeface="ＭＳ Ｐゴシック" charset="0"/>
              </a:rPr>
            </a:br>
            <a:r>
              <a:rPr lang="en-US" kern="0" dirty="0" smtClean="0">
                <a:ea typeface="ＭＳ Ｐゴシック" charset="0"/>
              </a:rPr>
              <a:t>to the Depth of the CCSS </a:t>
            </a:r>
            <a:endParaRPr lang="en-US" b="0" dirty="0"/>
          </a:p>
        </p:txBody>
      </p:sp>
    </p:spTree>
    <p:extLst>
      <p:ext uri="{BB962C8B-B14F-4D97-AF65-F5344CB8AC3E}">
        <p14:creationId xmlns:p14="http://schemas.microsoft.com/office/powerpoint/2010/main" val="214083261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CC66FD-12A6-435F-A1E1-0ED637789521}" type="slidenum">
              <a:rPr lang="en-US" smtClean="0"/>
              <a:pPr/>
              <a:t>18</a:t>
            </a:fld>
            <a:endParaRPr lang="en-US" dirty="0"/>
          </a:p>
        </p:txBody>
      </p:sp>
      <p:sp>
        <p:nvSpPr>
          <p:cNvPr id="3" name="Text Placeholder 2"/>
          <p:cNvSpPr>
            <a:spLocks noGrp="1"/>
          </p:cNvSpPr>
          <p:nvPr>
            <p:ph type="body" sz="quarter" idx="13"/>
          </p:nvPr>
        </p:nvSpPr>
        <p:spPr>
          <a:xfrm>
            <a:off x="457200" y="1247775"/>
            <a:ext cx="8048847" cy="4433777"/>
          </a:xfrm>
        </p:spPr>
        <p:txBody>
          <a:bodyPr/>
          <a:lstStyle/>
          <a:p>
            <a:pPr marL="0" indent="0">
              <a:spcBef>
                <a:spcPts val="0"/>
              </a:spcBef>
              <a:spcAft>
                <a:spcPts val="0"/>
              </a:spcAft>
              <a:buNone/>
            </a:pPr>
            <a:r>
              <a:rPr lang="en-US" sz="1800" b="0" i="1" dirty="0">
                <a:solidFill>
                  <a:srgbClr val="004C8B"/>
                </a:solidFill>
              </a:rPr>
              <a:t>A unit or longer lesson should</a:t>
            </a:r>
            <a:r>
              <a:rPr lang="en-US" sz="1800" b="0" i="1" dirty="0" smtClean="0">
                <a:solidFill>
                  <a:srgbClr val="004C8B"/>
                </a:solidFill>
              </a:rPr>
              <a:t>:</a:t>
            </a:r>
            <a:endParaRPr lang="en-US" sz="1000" b="0" dirty="0">
              <a:solidFill>
                <a:srgbClr val="004C8B"/>
              </a:solidFill>
            </a:endParaRPr>
          </a:p>
          <a:p>
            <a:pPr lvl="0">
              <a:spcBef>
                <a:spcPts val="600"/>
              </a:spcBef>
              <a:spcAft>
                <a:spcPts val="0"/>
              </a:spcAft>
              <a:buFont typeface="+mj-lt"/>
              <a:buAutoNum type="arabicPeriod" startAt="5"/>
            </a:pPr>
            <a:r>
              <a:rPr lang="en-US" sz="1800" b="0" dirty="0">
                <a:solidFill>
                  <a:srgbClr val="5E5E5D"/>
                </a:solidFill>
              </a:rPr>
              <a:t>Emphasize the explicit, systematic development of foundational literacy skills (concepts of print, phonological awareness, the alphabetic principle, high frequency sight words, and phonics).</a:t>
            </a:r>
          </a:p>
          <a:p>
            <a:pPr lvl="0">
              <a:spcBef>
                <a:spcPts val="600"/>
              </a:spcBef>
              <a:spcAft>
                <a:spcPts val="0"/>
              </a:spcAft>
              <a:buFont typeface="+mj-lt"/>
              <a:buAutoNum type="arabicPeriod" startAt="5"/>
            </a:pPr>
            <a:r>
              <a:rPr lang="en-US" sz="1800" b="0" dirty="0">
                <a:solidFill>
                  <a:srgbClr val="5E5E5D"/>
                </a:solidFill>
              </a:rPr>
              <a:t>Regularly include specific fluency-building techniques supported by research (e.g., monitored partner reading, choral reading, repeated readings with text, following along in the text when teacher or other fluent reader is reading aloud, short timed practice that is slightly challenging to the reader).</a:t>
            </a:r>
          </a:p>
          <a:p>
            <a:pPr lvl="0">
              <a:spcBef>
                <a:spcPts val="600"/>
              </a:spcBef>
              <a:spcAft>
                <a:spcPts val="0"/>
              </a:spcAft>
              <a:buFont typeface="+mj-lt"/>
              <a:buAutoNum type="arabicPeriod" startAt="5"/>
            </a:pPr>
            <a:r>
              <a:rPr lang="en-US" sz="1800" b="0" dirty="0">
                <a:solidFill>
                  <a:srgbClr val="5E5E5D"/>
                </a:solidFill>
              </a:rPr>
              <a:t>Integrates reading, writing, speaking and listening so that students apply and synthesize advancing literacy skills.</a:t>
            </a:r>
          </a:p>
          <a:p>
            <a:pPr>
              <a:spcBef>
                <a:spcPts val="600"/>
              </a:spcBef>
              <a:spcAft>
                <a:spcPts val="0"/>
              </a:spcAft>
              <a:buFont typeface="+mj-lt"/>
              <a:buAutoNum type="arabicPeriod" startAt="5"/>
            </a:pPr>
            <a:r>
              <a:rPr lang="en-US" sz="1800" b="0" dirty="0">
                <a:solidFill>
                  <a:srgbClr val="5E5E5D"/>
                </a:solidFill>
              </a:rPr>
              <a:t>Builds students’ content knowledge and their understanding of reading and writing in social studies, the arts, science or technical subjects through the coherent selection of texts and series of questions that build knowledge within a topic. </a:t>
            </a:r>
          </a:p>
          <a:p>
            <a:pPr marL="0" indent="0">
              <a:buNone/>
            </a:pPr>
            <a:endParaRPr lang="en-US" dirty="0"/>
          </a:p>
        </p:txBody>
      </p:sp>
      <p:sp>
        <p:nvSpPr>
          <p:cNvPr id="4" name="Title 3"/>
          <p:cNvSpPr>
            <a:spLocks noGrp="1"/>
          </p:cNvSpPr>
          <p:nvPr>
            <p:ph type="title"/>
          </p:nvPr>
        </p:nvSpPr>
        <p:spPr/>
        <p:txBody>
          <a:bodyPr/>
          <a:lstStyle/>
          <a:p>
            <a:r>
              <a:rPr lang="en-US" kern="0" dirty="0">
                <a:ea typeface="ＭＳ Ｐゴシック" charset="0"/>
              </a:rPr>
              <a:t>Criteria for Dimension I: Alignment </a:t>
            </a:r>
            <a:br>
              <a:rPr lang="en-US" kern="0" dirty="0">
                <a:ea typeface="ＭＳ Ｐゴシック" charset="0"/>
              </a:rPr>
            </a:br>
            <a:r>
              <a:rPr lang="en-US" kern="0" dirty="0">
                <a:ea typeface="ＭＳ Ｐゴシック" charset="0"/>
              </a:rPr>
              <a:t>to the Depth of the CCSS </a:t>
            </a:r>
            <a:endParaRPr lang="en-US" dirty="0"/>
          </a:p>
        </p:txBody>
      </p:sp>
    </p:spTree>
    <p:extLst>
      <p:ext uri="{BB962C8B-B14F-4D97-AF65-F5344CB8AC3E}">
        <p14:creationId xmlns:p14="http://schemas.microsoft.com/office/powerpoint/2010/main" val="20047949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EE5DC0-A0C6-8A4F-8D48-D1F69151C4C1}" type="slidenum">
              <a:rPr lang="en-US" smtClean="0"/>
              <a:pPr/>
              <a:t>19</a:t>
            </a:fld>
            <a:endParaRPr lang="en-US" dirty="0"/>
          </a:p>
        </p:txBody>
      </p:sp>
      <p:sp>
        <p:nvSpPr>
          <p:cNvPr id="3" name="Title 2"/>
          <p:cNvSpPr>
            <a:spLocks noGrp="1"/>
          </p:cNvSpPr>
          <p:nvPr>
            <p:ph type="title"/>
          </p:nvPr>
        </p:nvSpPr>
        <p:spPr/>
        <p:txBody>
          <a:bodyPr>
            <a:normAutofit/>
          </a:bodyPr>
          <a:lstStyle/>
          <a:p>
            <a:r>
              <a:rPr lang="en-US" b="0" dirty="0" smtClean="0">
                <a:cs typeface="Calibri"/>
              </a:rPr>
              <a:t>Dimension Rating and Descriptive Scales To Synthesize Judgment</a:t>
            </a:r>
            <a:endParaRPr lang="en-US" b="0" dirty="0">
              <a:cs typeface="Calibri"/>
            </a:endParaRPr>
          </a:p>
        </p:txBody>
      </p:sp>
      <p:sp>
        <p:nvSpPr>
          <p:cNvPr id="2" name="Content Placeholder 1"/>
          <p:cNvSpPr>
            <a:spLocks noGrp="1"/>
          </p:cNvSpPr>
          <p:nvPr>
            <p:ph idx="1"/>
          </p:nvPr>
        </p:nvSpPr>
        <p:spPr/>
        <p:txBody>
          <a:bodyPr/>
          <a:lstStyle/>
          <a:p>
            <a:pPr marL="0" indent="0">
              <a:spcBef>
                <a:spcPts val="600"/>
              </a:spcBef>
              <a:buNone/>
            </a:pPr>
            <a:endParaRPr lang="en-US" sz="2400" b="0" dirty="0" smtClean="0">
              <a:latin typeface="Calibri"/>
              <a:cs typeface="Calibri"/>
            </a:endParaRPr>
          </a:p>
          <a:p>
            <a:pPr marL="0" indent="0">
              <a:spcBef>
                <a:spcPts val="600"/>
              </a:spcBef>
              <a:buNone/>
            </a:pPr>
            <a:endParaRPr lang="en-US" dirty="0" smtClean="0"/>
          </a:p>
        </p:txBody>
      </p:sp>
      <p:graphicFrame>
        <p:nvGraphicFramePr>
          <p:cNvPr id="7" name="Object 6"/>
          <p:cNvGraphicFramePr>
            <a:graphicFrameLocks noChangeAspect="1"/>
          </p:cNvGraphicFramePr>
          <p:nvPr>
            <p:extLst>
              <p:ext uri="{D42A27DB-BD31-4B8C-83A1-F6EECF244321}">
                <p14:modId xmlns:p14="http://schemas.microsoft.com/office/powerpoint/2010/main" val="3674490288"/>
              </p:ext>
            </p:extLst>
          </p:nvPr>
        </p:nvGraphicFramePr>
        <p:xfrm>
          <a:off x="1143000" y="3340100"/>
          <a:ext cx="6858000" cy="177800"/>
        </p:xfrm>
        <a:graphic>
          <a:graphicData uri="http://schemas.openxmlformats.org/presentationml/2006/ole">
            <mc:AlternateContent xmlns:mc="http://schemas.openxmlformats.org/markup-compatibility/2006">
              <mc:Choice xmlns:v="urn:schemas-microsoft-com:vml" Requires="v">
                <p:oleObj spid="_x0000_s1045" name="Document" r:id="rId5" imgW="6858000" imgH="177800" progId="Word.Document.12">
                  <p:embed/>
                </p:oleObj>
              </mc:Choice>
              <mc:Fallback>
                <p:oleObj name="Document" r:id="rId5" imgW="6858000" imgH="177800" progId="Word.Document.1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3340100"/>
                        <a:ext cx="68580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1" y="1270375"/>
            <a:ext cx="8991039" cy="4985980"/>
          </a:xfrm>
          <a:prstGeom prst="rect">
            <a:avLst/>
          </a:prstGeom>
          <a:noFill/>
        </p:spPr>
        <p:txBody>
          <a:bodyPr wrap="square" rtlCol="0">
            <a:spAutoFit/>
          </a:bodyPr>
          <a:lstStyle/>
          <a:p>
            <a:pPr lvl="1">
              <a:spcBef>
                <a:spcPts val="600"/>
              </a:spcBef>
              <a:spcAft>
                <a:spcPts val="0"/>
              </a:spcAft>
            </a:pPr>
            <a:r>
              <a:rPr lang="en-US" b="1" dirty="0">
                <a:solidFill>
                  <a:srgbClr val="004C8B"/>
                </a:solidFill>
              </a:rPr>
              <a:t>Rating Scale for Dimensions I–IV: </a:t>
            </a:r>
            <a:endParaRPr lang="en-US" dirty="0" smtClean="0">
              <a:solidFill>
                <a:srgbClr val="004C8B"/>
              </a:solidFill>
            </a:endParaRPr>
          </a:p>
          <a:p>
            <a:pPr lvl="1">
              <a:spcBef>
                <a:spcPts val="600"/>
              </a:spcBef>
              <a:spcAft>
                <a:spcPts val="0"/>
              </a:spcAft>
            </a:pPr>
            <a:r>
              <a:rPr lang="en-US" b="1" dirty="0" smtClean="0">
                <a:solidFill>
                  <a:srgbClr val="5E5E5D"/>
                </a:solidFill>
              </a:rPr>
              <a:t>3: </a:t>
            </a:r>
            <a:r>
              <a:rPr lang="en-US" dirty="0" smtClean="0">
                <a:solidFill>
                  <a:srgbClr val="5E5E5D"/>
                </a:solidFill>
              </a:rPr>
              <a:t>Meets most to all of the criteria in the dimension </a:t>
            </a:r>
            <a:endParaRPr lang="en-US" dirty="0">
              <a:solidFill>
                <a:srgbClr val="5E5E5D"/>
              </a:solidFill>
            </a:endParaRPr>
          </a:p>
          <a:p>
            <a:pPr lvl="1">
              <a:spcBef>
                <a:spcPts val="600"/>
              </a:spcBef>
              <a:spcAft>
                <a:spcPts val="0"/>
              </a:spcAft>
            </a:pPr>
            <a:r>
              <a:rPr lang="en-US" b="1" dirty="0">
                <a:solidFill>
                  <a:srgbClr val="5E5E5D"/>
                </a:solidFill>
              </a:rPr>
              <a:t>2: </a:t>
            </a:r>
            <a:r>
              <a:rPr lang="en-US" dirty="0">
                <a:solidFill>
                  <a:srgbClr val="5E5E5D"/>
                </a:solidFill>
              </a:rPr>
              <a:t>Meets many of the criteria in the dimension </a:t>
            </a:r>
          </a:p>
          <a:p>
            <a:pPr lvl="1">
              <a:spcBef>
                <a:spcPts val="600"/>
              </a:spcBef>
              <a:spcAft>
                <a:spcPts val="0"/>
              </a:spcAft>
            </a:pPr>
            <a:r>
              <a:rPr lang="en-US" b="1" dirty="0">
                <a:solidFill>
                  <a:srgbClr val="5E5E5D"/>
                </a:solidFill>
              </a:rPr>
              <a:t>1: </a:t>
            </a:r>
            <a:r>
              <a:rPr lang="en-US" dirty="0">
                <a:solidFill>
                  <a:srgbClr val="5E5E5D"/>
                </a:solidFill>
              </a:rPr>
              <a:t>Meets some of the criteria in the dimension </a:t>
            </a:r>
          </a:p>
          <a:p>
            <a:pPr lvl="1">
              <a:spcBef>
                <a:spcPts val="600"/>
              </a:spcBef>
              <a:spcAft>
                <a:spcPts val="0"/>
              </a:spcAft>
            </a:pPr>
            <a:r>
              <a:rPr lang="en-US" b="1" dirty="0">
                <a:solidFill>
                  <a:srgbClr val="5E5E5D"/>
                </a:solidFill>
              </a:rPr>
              <a:t>0: </a:t>
            </a:r>
            <a:r>
              <a:rPr lang="en-US" dirty="0">
                <a:solidFill>
                  <a:srgbClr val="5E5E5D"/>
                </a:solidFill>
              </a:rPr>
              <a:t>Does not meet the criteria in the dimension </a:t>
            </a:r>
            <a:endParaRPr lang="en-US" dirty="0" smtClean="0">
              <a:solidFill>
                <a:srgbClr val="5E5E5D"/>
              </a:solidFill>
            </a:endParaRPr>
          </a:p>
          <a:p>
            <a:pPr lvl="2">
              <a:spcBef>
                <a:spcPts val="600"/>
              </a:spcBef>
              <a:spcAft>
                <a:spcPts val="0"/>
              </a:spcAft>
            </a:pPr>
            <a:endParaRPr lang="en-US" sz="1600" dirty="0" smtClean="0">
              <a:solidFill>
                <a:srgbClr val="004C8B"/>
              </a:solidFill>
            </a:endParaRPr>
          </a:p>
          <a:p>
            <a:pPr lvl="1">
              <a:spcBef>
                <a:spcPts val="600"/>
              </a:spcBef>
              <a:spcAft>
                <a:spcPts val="0"/>
              </a:spcAft>
            </a:pPr>
            <a:r>
              <a:rPr lang="en-US" b="1" dirty="0">
                <a:solidFill>
                  <a:srgbClr val="004C8B"/>
                </a:solidFill>
              </a:rPr>
              <a:t>Descriptors for Dimensions I–IV: </a:t>
            </a:r>
            <a:endParaRPr lang="en-US" dirty="0">
              <a:solidFill>
                <a:srgbClr val="004C8B"/>
              </a:solidFill>
            </a:endParaRPr>
          </a:p>
          <a:p>
            <a:pPr lvl="1">
              <a:spcBef>
                <a:spcPts val="600"/>
              </a:spcBef>
              <a:spcAft>
                <a:spcPts val="0"/>
              </a:spcAft>
            </a:pPr>
            <a:r>
              <a:rPr lang="en-US" b="1" dirty="0">
                <a:solidFill>
                  <a:srgbClr val="5E5E5D"/>
                </a:solidFill>
              </a:rPr>
              <a:t>3: Exemplifies CCSS Quality — </a:t>
            </a:r>
            <a:r>
              <a:rPr lang="en-US" dirty="0">
                <a:solidFill>
                  <a:srgbClr val="5E5E5D"/>
                </a:solidFill>
              </a:rPr>
              <a:t>meets the standard described by criteria in the dimension, as explained in criterion-based observations </a:t>
            </a:r>
          </a:p>
          <a:p>
            <a:pPr lvl="1">
              <a:spcBef>
                <a:spcPts val="600"/>
              </a:spcBef>
              <a:spcAft>
                <a:spcPts val="0"/>
              </a:spcAft>
            </a:pPr>
            <a:r>
              <a:rPr lang="en-US" b="1" dirty="0">
                <a:solidFill>
                  <a:srgbClr val="5E5E5D"/>
                </a:solidFill>
              </a:rPr>
              <a:t>2: Approaching CCSS Quality — </a:t>
            </a:r>
            <a:r>
              <a:rPr lang="en-US" dirty="0">
                <a:solidFill>
                  <a:srgbClr val="5E5E5D"/>
                </a:solidFill>
              </a:rPr>
              <a:t>meets many criteria but will benefit from revision in others, as suggested in criterion-based observations </a:t>
            </a:r>
          </a:p>
          <a:p>
            <a:pPr lvl="1">
              <a:spcBef>
                <a:spcPts val="600"/>
              </a:spcBef>
              <a:spcAft>
                <a:spcPts val="0"/>
              </a:spcAft>
            </a:pPr>
            <a:r>
              <a:rPr lang="en-US" b="1" dirty="0">
                <a:solidFill>
                  <a:srgbClr val="5E5E5D"/>
                </a:solidFill>
              </a:rPr>
              <a:t>1: Developing toward CCSS Quality — </a:t>
            </a:r>
            <a:r>
              <a:rPr lang="en-US" dirty="0">
                <a:solidFill>
                  <a:srgbClr val="5E5E5D"/>
                </a:solidFill>
              </a:rPr>
              <a:t>needs significant revision, as suggested in criterion-based observations </a:t>
            </a:r>
          </a:p>
          <a:p>
            <a:pPr lvl="1">
              <a:spcBef>
                <a:spcPts val="600"/>
              </a:spcBef>
              <a:spcAft>
                <a:spcPts val="0"/>
              </a:spcAft>
            </a:pPr>
            <a:r>
              <a:rPr lang="en-US" b="1" dirty="0">
                <a:solidFill>
                  <a:srgbClr val="5E5E5D"/>
                </a:solidFill>
              </a:rPr>
              <a:t>0: Not representing CCSS Quality — </a:t>
            </a:r>
            <a:r>
              <a:rPr lang="en-US" dirty="0">
                <a:solidFill>
                  <a:srgbClr val="5E5E5D"/>
                </a:solidFill>
              </a:rPr>
              <a:t>does not address the criteria in the dimension </a:t>
            </a:r>
          </a:p>
          <a:p>
            <a:endParaRPr lang="en-US" dirty="0">
              <a:solidFill>
                <a:prstClr val="black"/>
              </a:solidFill>
            </a:endParaRPr>
          </a:p>
        </p:txBody>
      </p:sp>
      <p:cxnSp>
        <p:nvCxnSpPr>
          <p:cNvPr id="9" name="Straight Connector 8"/>
          <p:cNvCxnSpPr/>
          <p:nvPr/>
        </p:nvCxnSpPr>
        <p:spPr bwMode="auto">
          <a:xfrm flipV="1">
            <a:off x="381000" y="2286000"/>
            <a:ext cx="5181600" cy="228600"/>
          </a:xfrm>
          <a:prstGeom prst="line">
            <a:avLst/>
          </a:prstGeom>
          <a:solidFill>
            <a:srgbClr val="0091B2"/>
          </a:solidFill>
          <a:ln w="9525" cap="flat" cmpd="sng" algn="ctr">
            <a:noFill/>
            <a:prstDash val="solid"/>
            <a:round/>
            <a:headEnd type="none" w="med" len="med"/>
            <a:tailEnd type="none" w="med" len="med"/>
          </a:ln>
          <a:effectLst/>
        </p:spPr>
      </p:cxnSp>
      <p:cxnSp>
        <p:nvCxnSpPr>
          <p:cNvPr id="13" name="Straight Arrow Connector 12"/>
          <p:cNvCxnSpPr/>
          <p:nvPr/>
        </p:nvCxnSpPr>
        <p:spPr bwMode="auto">
          <a:xfrm flipV="1">
            <a:off x="381000" y="2286000"/>
            <a:ext cx="4495800" cy="228600"/>
          </a:xfrm>
          <a:prstGeom prst="straightConnector1">
            <a:avLst/>
          </a:prstGeom>
          <a:solidFill>
            <a:srgbClr val="0091B2"/>
          </a:solidFill>
          <a:ln w="9525" cap="flat" cmpd="sng" algn="ctr">
            <a:noFill/>
            <a:prstDash val="solid"/>
            <a:round/>
            <a:headEnd type="none" w="med" len="med"/>
            <a:tailEnd type="arrow"/>
          </a:ln>
          <a:effectLst/>
        </p:spPr>
      </p:cxnSp>
    </p:spTree>
    <p:extLst>
      <p:ext uri="{BB962C8B-B14F-4D97-AF65-F5344CB8AC3E}">
        <p14:creationId xmlns:p14="http://schemas.microsoft.com/office/powerpoint/2010/main" val="2485666886"/>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marL="0" lvl="1" indent="0">
              <a:spcBef>
                <a:spcPts val="600"/>
              </a:spcBef>
              <a:spcAft>
                <a:spcPts val="0"/>
              </a:spcAft>
              <a:buNone/>
            </a:pPr>
            <a:r>
              <a:rPr lang="en-US" sz="1800" b="1" dirty="0">
                <a:solidFill>
                  <a:srgbClr val="004C8B"/>
                </a:solidFill>
              </a:rPr>
              <a:t>Use the EQuIP quality review process to determine the quality and alignment of lessons and units to the </a:t>
            </a:r>
            <a:r>
              <a:rPr lang="en-US" sz="1800" b="1" dirty="0">
                <a:solidFill>
                  <a:schemeClr val="tx2"/>
                </a:solidFill>
              </a:rPr>
              <a:t>Common Core State Standards (CCSS)</a:t>
            </a:r>
            <a:r>
              <a:rPr lang="en-US" sz="1800" b="1" dirty="0" smtClean="0">
                <a:solidFill>
                  <a:srgbClr val="004C8B"/>
                </a:solidFill>
              </a:rPr>
              <a:t> </a:t>
            </a:r>
            <a:r>
              <a:rPr lang="en-US" sz="1800" b="1" dirty="0">
                <a:solidFill>
                  <a:srgbClr val="004C8B"/>
                </a:solidFill>
              </a:rPr>
              <a:t>in English language arts (ELA)/</a:t>
            </a:r>
            <a:r>
              <a:rPr lang="en-US" sz="1800" b="1" dirty="0" smtClean="0">
                <a:solidFill>
                  <a:srgbClr val="004C8B"/>
                </a:solidFill>
              </a:rPr>
              <a:t>literacy</a:t>
            </a:r>
          </a:p>
          <a:p>
            <a:pPr marL="0" lvl="1" indent="0">
              <a:spcBef>
                <a:spcPts val="600"/>
              </a:spcBef>
              <a:spcAft>
                <a:spcPts val="0"/>
              </a:spcAft>
              <a:buNone/>
            </a:pPr>
            <a:endParaRPr lang="en-US" sz="1800" b="1" dirty="0" smtClean="0">
              <a:solidFill>
                <a:srgbClr val="004C8B"/>
              </a:solidFill>
            </a:endParaRPr>
          </a:p>
          <a:p>
            <a:pPr marL="0" lvl="1" indent="0">
              <a:spcBef>
                <a:spcPts val="600"/>
              </a:spcBef>
              <a:spcAft>
                <a:spcPts val="0"/>
              </a:spcAft>
              <a:buNone/>
            </a:pPr>
            <a:r>
              <a:rPr lang="en-US" sz="1800" dirty="0" smtClean="0">
                <a:solidFill>
                  <a:srgbClr val="5E5E5D"/>
                </a:solidFill>
                <a:cs typeface="Calibri"/>
              </a:rPr>
              <a:t>During this session reviewers will:</a:t>
            </a:r>
          </a:p>
          <a:p>
            <a:pPr marL="283464" lvl="1" indent="-283464">
              <a:buFont typeface="Arial" pitchFamily="34" charset="0"/>
              <a:buChar char="•"/>
            </a:pPr>
            <a:r>
              <a:rPr lang="en-US" sz="1800" dirty="0">
                <a:solidFill>
                  <a:srgbClr val="5E5E5D"/>
                </a:solidFill>
                <a:cs typeface="Calibri"/>
              </a:rPr>
              <a:t>D</a:t>
            </a:r>
            <a:r>
              <a:rPr lang="en-US" sz="1800" dirty="0" smtClean="0">
                <a:solidFill>
                  <a:srgbClr val="5E5E5D"/>
                </a:solidFill>
                <a:cs typeface="Calibri"/>
              </a:rPr>
              <a:t>evelop </a:t>
            </a:r>
            <a:r>
              <a:rPr lang="en-US" sz="1800" dirty="0">
                <a:solidFill>
                  <a:srgbClr val="5E5E5D"/>
                </a:solidFill>
                <a:cs typeface="Calibri"/>
              </a:rPr>
              <a:t>their abilities to use EQuIP criteria to </a:t>
            </a:r>
            <a:r>
              <a:rPr lang="en-US" sz="1800" dirty="0" smtClean="0">
                <a:solidFill>
                  <a:srgbClr val="5E5E5D"/>
                </a:solidFill>
                <a:cs typeface="Calibri"/>
              </a:rPr>
              <a:t>provide observations about CCSS-aligned instructional materials and make suggestions for improvement</a:t>
            </a:r>
            <a:endParaRPr lang="en-US" sz="1800" dirty="0" smtClean="0">
              <a:solidFill>
                <a:srgbClr val="5E5E5D"/>
              </a:solidFill>
            </a:endParaRPr>
          </a:p>
          <a:p>
            <a:pPr marL="283464" lvl="1" indent="-283464">
              <a:buFont typeface="Arial" pitchFamily="34" charset="0"/>
              <a:buChar char="•"/>
            </a:pPr>
            <a:r>
              <a:rPr lang="en-US" sz="1800" dirty="0">
                <a:solidFill>
                  <a:srgbClr val="5E5E5D"/>
                </a:solidFill>
                <a:cs typeface="Calibri"/>
              </a:rPr>
              <a:t>D</a:t>
            </a:r>
            <a:r>
              <a:rPr lang="en-US" sz="1800" dirty="0" smtClean="0">
                <a:solidFill>
                  <a:srgbClr val="5E5E5D"/>
                </a:solidFill>
                <a:cs typeface="Calibri"/>
              </a:rPr>
              <a:t>evelop a common understanding of the EQuIP quality review process</a:t>
            </a:r>
          </a:p>
          <a:p>
            <a:pPr marL="283464" lvl="1" indent="-283464">
              <a:buFont typeface="Arial" pitchFamily="34" charset="0"/>
              <a:buChar char="•"/>
            </a:pPr>
            <a:r>
              <a:rPr lang="en-US" sz="1800" dirty="0">
                <a:solidFill>
                  <a:srgbClr val="5E5E5D"/>
                </a:solidFill>
                <a:cs typeface="Calibri"/>
              </a:rPr>
              <a:t>Develop a common understanding of the rating scale and descriptors for the four rubric dimensions and the rating categories and descriptors for overall ratings</a:t>
            </a:r>
          </a:p>
          <a:p>
            <a:pPr marL="283464" lvl="1" indent="-283464">
              <a:buFont typeface="Arial" pitchFamily="34" charset="0"/>
              <a:buChar char="•"/>
            </a:pPr>
            <a:r>
              <a:rPr lang="en-US" sz="1800" dirty="0">
                <a:solidFill>
                  <a:srgbClr val="5E5E5D"/>
                </a:solidFill>
                <a:cs typeface="Calibri"/>
              </a:rPr>
              <a:t>Develop their abilities to use </a:t>
            </a:r>
            <a:r>
              <a:rPr lang="en-US" sz="1800" dirty="0" err="1">
                <a:solidFill>
                  <a:srgbClr val="5E5E5D"/>
                </a:solidFill>
                <a:cs typeface="Calibri"/>
              </a:rPr>
              <a:t>EQuIP</a:t>
            </a:r>
            <a:r>
              <a:rPr lang="en-US" sz="1800" dirty="0">
                <a:solidFill>
                  <a:srgbClr val="5E5E5D"/>
                </a:solidFill>
                <a:cs typeface="Calibri"/>
              </a:rPr>
              <a:t> criteria, rating scales and rating descriptors to accurately rate instructional materials</a:t>
            </a:r>
          </a:p>
          <a:p>
            <a:pPr marL="283464" lvl="1" indent="-283464">
              <a:buFont typeface="Arial" pitchFamily="34" charset="0"/>
              <a:buChar char="•"/>
            </a:pPr>
            <a:endParaRPr lang="en-US" sz="1800" dirty="0">
              <a:solidFill>
                <a:srgbClr val="5E5E5D"/>
              </a:solidFill>
              <a:cs typeface="Calibri"/>
            </a:endParaRPr>
          </a:p>
        </p:txBody>
      </p:sp>
      <p:sp>
        <p:nvSpPr>
          <p:cNvPr id="3" name="Title 2"/>
          <p:cNvSpPr>
            <a:spLocks noGrp="1"/>
          </p:cNvSpPr>
          <p:nvPr>
            <p:ph type="title"/>
          </p:nvPr>
        </p:nvSpPr>
        <p:spPr/>
        <p:txBody>
          <a:bodyPr/>
          <a:lstStyle/>
          <a:p>
            <a:r>
              <a:rPr lang="en-US" dirty="0"/>
              <a:t>Session Goals</a:t>
            </a:r>
          </a:p>
        </p:txBody>
      </p:sp>
      <p:sp>
        <p:nvSpPr>
          <p:cNvPr id="4" name="Slide Number Placeholder 3"/>
          <p:cNvSpPr>
            <a:spLocks noGrp="1"/>
          </p:cNvSpPr>
          <p:nvPr>
            <p:ph type="sldNum" sz="quarter" idx="12"/>
          </p:nvPr>
        </p:nvSpPr>
        <p:spPr/>
        <p:txBody>
          <a:bodyPr/>
          <a:lstStyle/>
          <a:p>
            <a:fld id="{E4CC66FD-12A6-435F-A1E1-0ED637789521}" type="slidenum">
              <a:rPr lang="en-US" smtClean="0"/>
              <a:pPr/>
              <a:t>2</a:t>
            </a:fld>
            <a:endParaRPr lang="en-US" dirty="0"/>
          </a:p>
        </p:txBody>
      </p:sp>
    </p:spTree>
    <p:extLst>
      <p:ext uri="{BB962C8B-B14F-4D97-AF65-F5344CB8AC3E}">
        <p14:creationId xmlns:p14="http://schemas.microsoft.com/office/powerpoint/2010/main" val="225001876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dirty="0" smtClean="0">
                <a:solidFill>
                  <a:srgbClr val="5E5E5D"/>
                </a:solidFill>
              </a:rPr>
              <a:t>11</a:t>
            </a:r>
            <a:endParaRPr lang="en-US" dirty="0">
              <a:solidFill>
                <a:srgbClr val="5E5E5D"/>
              </a:solidFill>
            </a:endParaRPr>
          </a:p>
        </p:txBody>
      </p:sp>
      <p:sp>
        <p:nvSpPr>
          <p:cNvPr id="7" name="Content Placeholder 6"/>
          <p:cNvSpPr>
            <a:spLocks noGrp="1"/>
          </p:cNvSpPr>
          <p:nvPr>
            <p:ph type="body" sz="quarter" idx="13"/>
          </p:nvPr>
        </p:nvSpPr>
        <p:spPr>
          <a:xfrm>
            <a:off x="457200" y="1233055"/>
            <a:ext cx="8048847" cy="4433777"/>
          </a:xfrm>
        </p:spPr>
        <p:txBody>
          <a:bodyPr/>
          <a:lstStyle/>
          <a:p>
            <a:pPr marL="0" indent="0" algn="l" defTabSz="914400">
              <a:spcBef>
                <a:spcPts val="600"/>
              </a:spcBef>
              <a:spcAft>
                <a:spcPts val="0"/>
              </a:spcAft>
              <a:buNone/>
            </a:pPr>
            <a:r>
              <a:rPr lang="en-US" sz="1800" b="0" i="1" kern="0" dirty="0" smtClean="0">
                <a:solidFill>
                  <a:srgbClr val="004C8B"/>
                </a:solidFill>
                <a:ea typeface="ＭＳ Ｐゴシック" charset="0"/>
              </a:rPr>
              <a:t>The lesson/unit aligns with the letter and spirit of the CCSS:</a:t>
            </a:r>
            <a:endParaRPr lang="en-US" sz="1000" b="0" i="1" kern="0" dirty="0" smtClean="0">
              <a:solidFill>
                <a:srgbClr val="004C8B"/>
              </a:solidFill>
              <a:ea typeface="ＭＳ Ｐゴシック" charset="0"/>
            </a:endParaRPr>
          </a:p>
          <a:p>
            <a:pPr lvl="0">
              <a:spcBef>
                <a:spcPts val="600"/>
              </a:spcBef>
              <a:spcAft>
                <a:spcPts val="0"/>
              </a:spcAft>
              <a:buFont typeface="Wingdings" charset="2"/>
              <a:buChar char=""/>
            </a:pPr>
            <a:r>
              <a:rPr lang="en-US" sz="1800" b="0" dirty="0" smtClean="0">
                <a:solidFill>
                  <a:srgbClr val="5E5E5D"/>
                </a:solidFill>
              </a:rPr>
              <a:t>1. Targets </a:t>
            </a:r>
            <a:r>
              <a:rPr lang="en-US" sz="1800" b="0" dirty="0">
                <a:solidFill>
                  <a:srgbClr val="5E5E5D"/>
                </a:solidFill>
              </a:rPr>
              <a:t>a set of K-2 ELA/Literacy CCSS for teaching and learning.  </a:t>
            </a:r>
          </a:p>
          <a:p>
            <a:pPr>
              <a:spcBef>
                <a:spcPts val="600"/>
              </a:spcBef>
              <a:spcAft>
                <a:spcPts val="0"/>
              </a:spcAft>
              <a:buFont typeface="Wingdings" charset="2"/>
              <a:buChar char=""/>
            </a:pPr>
            <a:r>
              <a:rPr lang="en-US" sz="1800" b="0" dirty="0">
                <a:solidFill>
                  <a:srgbClr val="5E5E5D"/>
                </a:solidFill>
              </a:rPr>
              <a:t>2. Includes a clear and explicit purpose for instruction. </a:t>
            </a:r>
          </a:p>
          <a:p>
            <a:pPr>
              <a:spcBef>
                <a:spcPts val="600"/>
              </a:spcBef>
              <a:spcAft>
                <a:spcPts val="0"/>
              </a:spcAft>
              <a:buFont typeface="Wingdings" charset="2"/>
              <a:buChar char=""/>
            </a:pPr>
            <a:r>
              <a:rPr lang="en-US" sz="1800" b="0" dirty="0">
                <a:solidFill>
                  <a:srgbClr val="5E5E5D"/>
                </a:solidFill>
              </a:rPr>
              <a:t>3. Selects quality text(s) that align with the requirements outlined in the standards, presents characteristics similar to CCSS K-2 exemplars (Appendix B), and are of sufficient scope for the stated purpose.</a:t>
            </a:r>
          </a:p>
          <a:p>
            <a:pPr>
              <a:spcBef>
                <a:spcPts val="600"/>
              </a:spcBef>
              <a:spcAft>
                <a:spcPts val="0"/>
              </a:spcAft>
              <a:buFont typeface="Wingdings" charset="2"/>
              <a:buChar char=""/>
            </a:pPr>
            <a:r>
              <a:rPr lang="en-US" sz="1800" b="0" dirty="0">
                <a:solidFill>
                  <a:srgbClr val="5E5E5D"/>
                </a:solidFill>
              </a:rPr>
              <a:t>4. Provides opportunities for students to present ideas and information through writing and/or drawing and speaking experiences.</a:t>
            </a:r>
          </a:p>
        </p:txBody>
      </p:sp>
      <p:sp>
        <p:nvSpPr>
          <p:cNvPr id="6" name="Title 5"/>
          <p:cNvSpPr>
            <a:spLocks noGrp="1"/>
          </p:cNvSpPr>
          <p:nvPr>
            <p:ph type="title"/>
          </p:nvPr>
        </p:nvSpPr>
        <p:spPr/>
        <p:txBody>
          <a:bodyPr>
            <a:normAutofit/>
          </a:bodyPr>
          <a:lstStyle/>
          <a:p>
            <a:pPr marL="173736" lvl="0"/>
            <a:r>
              <a:rPr lang="en-US" kern="0" dirty="0">
                <a:ea typeface="ＭＳ Ｐゴシック" charset="0"/>
              </a:rPr>
              <a:t>EXAMPLE:</a:t>
            </a:r>
            <a:br>
              <a:rPr lang="en-US" kern="0" dirty="0">
                <a:ea typeface="ＭＳ Ｐゴシック" charset="0"/>
              </a:rPr>
            </a:br>
            <a:r>
              <a:rPr lang="en-US" kern="0" dirty="0">
                <a:ea typeface="ＭＳ Ｐゴシック" charset="0"/>
              </a:rPr>
              <a:t>Step 2. Apply Criteria in Dimension I: Alignment </a:t>
            </a:r>
            <a:endParaRPr lang="en-US" b="0" dirty="0"/>
          </a:p>
        </p:txBody>
      </p:sp>
    </p:spTree>
    <p:extLst>
      <p:ext uri="{BB962C8B-B14F-4D97-AF65-F5344CB8AC3E}">
        <p14:creationId xmlns:p14="http://schemas.microsoft.com/office/powerpoint/2010/main" val="240821362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CC66FD-12A6-435F-A1E1-0ED637789521}" type="slidenum">
              <a:rPr lang="en-US" smtClean="0"/>
              <a:pPr/>
              <a:t>21</a:t>
            </a:fld>
            <a:endParaRPr lang="en-US" dirty="0"/>
          </a:p>
        </p:txBody>
      </p:sp>
      <p:sp>
        <p:nvSpPr>
          <p:cNvPr id="3" name="Text Placeholder 2"/>
          <p:cNvSpPr>
            <a:spLocks noGrp="1"/>
          </p:cNvSpPr>
          <p:nvPr>
            <p:ph type="body" sz="quarter" idx="13"/>
          </p:nvPr>
        </p:nvSpPr>
        <p:spPr>
          <a:xfrm>
            <a:off x="457200" y="1247775"/>
            <a:ext cx="8048847" cy="4433777"/>
          </a:xfrm>
        </p:spPr>
        <p:txBody>
          <a:bodyPr/>
          <a:lstStyle/>
          <a:p>
            <a:pPr marL="0" indent="0">
              <a:spcBef>
                <a:spcPts val="0"/>
              </a:spcBef>
              <a:spcAft>
                <a:spcPts val="0"/>
              </a:spcAft>
              <a:buNone/>
            </a:pPr>
            <a:r>
              <a:rPr lang="en-US" sz="1800" b="0" i="1" dirty="0">
                <a:solidFill>
                  <a:srgbClr val="004C8B"/>
                </a:solidFill>
              </a:rPr>
              <a:t>A unit or longer lesson should</a:t>
            </a:r>
            <a:r>
              <a:rPr lang="en-US" sz="1800" b="0" i="1" dirty="0" smtClean="0">
                <a:solidFill>
                  <a:srgbClr val="004C8B"/>
                </a:solidFill>
              </a:rPr>
              <a:t>:</a:t>
            </a:r>
            <a:endParaRPr lang="en-US" sz="1000" b="0" dirty="0">
              <a:solidFill>
                <a:srgbClr val="004C8B"/>
              </a:solidFill>
            </a:endParaRPr>
          </a:p>
          <a:p>
            <a:pPr lvl="0">
              <a:spcBef>
                <a:spcPts val="600"/>
              </a:spcBef>
              <a:spcAft>
                <a:spcPts val="0"/>
              </a:spcAft>
              <a:buFont typeface="Wingdings" panose="05000000000000000000" pitchFamily="2" charset="2"/>
              <a:buChar char="q"/>
            </a:pPr>
            <a:r>
              <a:rPr lang="en-US" sz="1800" b="0" dirty="0" smtClean="0">
                <a:solidFill>
                  <a:srgbClr val="5E5E5D"/>
                </a:solidFill>
              </a:rPr>
              <a:t>5. Emphasize </a:t>
            </a:r>
            <a:r>
              <a:rPr lang="en-US" sz="1800" b="0" dirty="0">
                <a:solidFill>
                  <a:srgbClr val="5E5E5D"/>
                </a:solidFill>
              </a:rPr>
              <a:t>the explicit, systematic development of foundational literacy skills (concepts of print, phonological awareness, the alphabetic principle, high frequency sight words, and phonics).</a:t>
            </a:r>
          </a:p>
          <a:p>
            <a:pPr>
              <a:spcBef>
                <a:spcPts val="600"/>
              </a:spcBef>
              <a:spcAft>
                <a:spcPts val="0"/>
              </a:spcAft>
              <a:buFont typeface="Wingdings" panose="05000000000000000000" pitchFamily="2" charset="2"/>
              <a:buChar char="q"/>
            </a:pPr>
            <a:r>
              <a:rPr lang="en-US" sz="1800" b="0" dirty="0">
                <a:solidFill>
                  <a:srgbClr val="5E5E5D"/>
                </a:solidFill>
              </a:rPr>
              <a:t>6. Regularly include specific fluency-building techniques supported by research (e.g., monitored partner reading, choral reading, repeated readings with text, following along in the text when teacher or other fluent reader is reading aloud, short timed practice that is slightly challenging to the reader).</a:t>
            </a:r>
          </a:p>
          <a:p>
            <a:pPr lvl="0">
              <a:spcBef>
                <a:spcPts val="600"/>
              </a:spcBef>
              <a:spcAft>
                <a:spcPts val="0"/>
              </a:spcAft>
              <a:buFont typeface="Wingdings" charset="2"/>
              <a:buChar char=""/>
            </a:pPr>
            <a:r>
              <a:rPr lang="en-US" sz="1800" b="0" dirty="0">
                <a:solidFill>
                  <a:srgbClr val="5E5E5D"/>
                </a:solidFill>
              </a:rPr>
              <a:t>7. Integrates reading, writing, speaking and listening so that students apply and synthesize advancing literacy skills</a:t>
            </a:r>
            <a:r>
              <a:rPr lang="en-US" sz="1800" b="0" dirty="0" smtClean="0">
                <a:solidFill>
                  <a:srgbClr val="5E5E5D"/>
                </a:solidFill>
              </a:rPr>
              <a:t>.</a:t>
            </a:r>
          </a:p>
          <a:p>
            <a:pPr lvl="0">
              <a:spcBef>
                <a:spcPts val="600"/>
              </a:spcBef>
              <a:spcAft>
                <a:spcPts val="0"/>
              </a:spcAft>
              <a:buFont typeface="Wingdings" charset="2"/>
              <a:buChar char=""/>
            </a:pPr>
            <a:r>
              <a:rPr lang="en-US" sz="1800" b="0" dirty="0" smtClean="0">
                <a:solidFill>
                  <a:srgbClr val="5E5E5D"/>
                </a:solidFill>
              </a:rPr>
              <a:t>8. Builds </a:t>
            </a:r>
            <a:r>
              <a:rPr lang="en-US" sz="1800" b="0" dirty="0">
                <a:solidFill>
                  <a:srgbClr val="5E5E5D"/>
                </a:solidFill>
              </a:rPr>
              <a:t>students’ content knowledge and their understanding of reading and writing in social studies, the arts, science or technical subjects through the coherent selection of texts and series of questions that build knowledge within a topic. </a:t>
            </a:r>
          </a:p>
          <a:p>
            <a:pPr marL="0" indent="0">
              <a:buNone/>
            </a:pPr>
            <a:endParaRPr lang="en-US" dirty="0"/>
          </a:p>
        </p:txBody>
      </p:sp>
      <p:sp>
        <p:nvSpPr>
          <p:cNvPr id="4" name="Title 3"/>
          <p:cNvSpPr>
            <a:spLocks noGrp="1"/>
          </p:cNvSpPr>
          <p:nvPr>
            <p:ph type="title"/>
          </p:nvPr>
        </p:nvSpPr>
        <p:spPr/>
        <p:txBody>
          <a:bodyPr/>
          <a:lstStyle/>
          <a:p>
            <a:r>
              <a:rPr lang="en-US" kern="0" dirty="0">
                <a:ea typeface="ＭＳ Ｐゴシック" charset="0"/>
              </a:rPr>
              <a:t>EXAMPLE:</a:t>
            </a:r>
            <a:br>
              <a:rPr lang="en-US" kern="0" dirty="0">
                <a:ea typeface="ＭＳ Ｐゴシック" charset="0"/>
              </a:rPr>
            </a:br>
            <a:r>
              <a:rPr lang="en-US" kern="0" dirty="0">
                <a:ea typeface="ＭＳ Ｐゴシック" charset="0"/>
              </a:rPr>
              <a:t>Step 2. Apply Criteria in Dimension I: Alignment </a:t>
            </a:r>
            <a:endParaRPr lang="en-US" dirty="0"/>
          </a:p>
        </p:txBody>
      </p:sp>
    </p:spTree>
    <p:extLst>
      <p:ext uri="{BB962C8B-B14F-4D97-AF65-F5344CB8AC3E}">
        <p14:creationId xmlns:p14="http://schemas.microsoft.com/office/powerpoint/2010/main" val="35910239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dirty="0" smtClean="0"/>
              <a:t>14</a:t>
            </a:r>
            <a:endParaRPr lang="en-US" dirty="0"/>
          </a:p>
        </p:txBody>
      </p:sp>
      <p:sp>
        <p:nvSpPr>
          <p:cNvPr id="7" name="Title 1"/>
          <p:cNvSpPr>
            <a:spLocks noGrp="1"/>
          </p:cNvSpPr>
          <p:nvPr>
            <p:ph type="title"/>
          </p:nvPr>
        </p:nvSpPr>
        <p:spPr>
          <a:xfrm>
            <a:off x="-1" y="9462"/>
            <a:ext cx="9002890" cy="1143000"/>
          </a:xfrm>
        </p:spPr>
        <p:txBody>
          <a:bodyPr>
            <a:normAutofit/>
          </a:bodyPr>
          <a:lstStyle/>
          <a:p>
            <a:pPr marL="173736" lvl="0"/>
            <a:r>
              <a:rPr lang="en-US" sz="2800" kern="0" dirty="0" smtClean="0">
                <a:ea typeface="ＭＳ Ｐゴシック" charset="0"/>
              </a:rPr>
              <a:t>EXAMPLE: Step </a:t>
            </a:r>
            <a:r>
              <a:rPr lang="en-US" sz="2800" kern="0" dirty="0">
                <a:ea typeface="ＭＳ Ｐゴシック" charset="0"/>
              </a:rPr>
              <a:t>2. Apply Criteria in Dimension I: Alignment </a:t>
            </a:r>
            <a:r>
              <a:rPr lang="en-US" sz="2800" kern="0" dirty="0" smtClean="0">
                <a:ea typeface="ＭＳ Ｐゴシック" charset="0"/>
              </a:rPr>
              <a:t>to the Depth of the CCSS</a:t>
            </a:r>
            <a:endParaRPr lang="en-US" sz="2800" b="0" dirty="0">
              <a:solidFill>
                <a:srgbClr val="FF0000"/>
              </a:solidFill>
            </a:endParaRPr>
          </a:p>
        </p:txBody>
      </p:sp>
      <p:sp>
        <p:nvSpPr>
          <p:cNvPr id="3" name="Content Placeholder 2"/>
          <p:cNvSpPr>
            <a:spLocks noGrp="1"/>
          </p:cNvSpPr>
          <p:nvPr>
            <p:ph idx="1"/>
          </p:nvPr>
        </p:nvSpPr>
        <p:spPr>
          <a:xfrm>
            <a:off x="297712" y="1152462"/>
            <a:ext cx="8846288" cy="4828877"/>
          </a:xfrm>
        </p:spPr>
        <p:txBody>
          <a:bodyPr/>
          <a:lstStyle/>
          <a:p>
            <a:pPr marL="0" indent="0">
              <a:lnSpc>
                <a:spcPct val="110000"/>
              </a:lnSpc>
              <a:spcBef>
                <a:spcPts val="0"/>
              </a:spcBef>
              <a:spcAft>
                <a:spcPts val="0"/>
              </a:spcAft>
              <a:buClr>
                <a:srgbClr val="004C8B"/>
              </a:buClr>
              <a:buNone/>
            </a:pPr>
            <a:r>
              <a:rPr lang="en-US" sz="1800" dirty="0" smtClean="0">
                <a:solidFill>
                  <a:srgbClr val="004C8B"/>
                </a:solidFill>
                <a:cs typeface="Arial"/>
              </a:rPr>
              <a:t>Observations and suggestions:</a:t>
            </a:r>
            <a:endParaRPr lang="en-US" sz="1800" dirty="0">
              <a:solidFill>
                <a:srgbClr val="004C8B"/>
              </a:solidFill>
              <a:cs typeface="Arial"/>
            </a:endParaRPr>
          </a:p>
          <a:p>
            <a:pPr marL="0" indent="0">
              <a:lnSpc>
                <a:spcPct val="110000"/>
              </a:lnSpc>
              <a:spcBef>
                <a:spcPts val="0"/>
              </a:spcBef>
              <a:spcAft>
                <a:spcPts val="0"/>
              </a:spcAft>
              <a:buClr>
                <a:srgbClr val="004C8B"/>
              </a:buClr>
              <a:buNone/>
            </a:pPr>
            <a:r>
              <a:rPr lang="en-US" sz="1800" b="0" i="1" dirty="0" smtClean="0">
                <a:solidFill>
                  <a:srgbClr val="5E5E5D"/>
                </a:solidFill>
                <a:ea typeface="Calibri"/>
                <a:cs typeface="Calibri"/>
              </a:rPr>
              <a:t>The connection between the standards and lessons is explicit and strong. In front of the unit, there is a chart that clearly lays out the standards addressed in each lesson. The standards targeted in each lesson cross the four domains of Reading, Writing, Speaking &amp; Listening, and Language. At the beginning of each lesson, the targeted standards are included next to the specific activity or task of the lesson – a real assist to teachers who use this lesson (e.g., participate in a class research project by creating a daily weather diary-W.K.7; draw a picture of the weather outside-W.K.2; define and use new words, such as characteristics, from the read aloud-RI.K.4).</a:t>
            </a:r>
          </a:p>
          <a:p>
            <a:pPr marL="0" indent="0">
              <a:lnSpc>
                <a:spcPct val="110000"/>
              </a:lnSpc>
              <a:spcBef>
                <a:spcPts val="0"/>
              </a:spcBef>
              <a:spcAft>
                <a:spcPts val="0"/>
              </a:spcAft>
              <a:buClr>
                <a:srgbClr val="004C8B"/>
              </a:buClr>
              <a:buNone/>
            </a:pPr>
            <a:r>
              <a:rPr lang="en-US" sz="1800" b="0" i="1" dirty="0" smtClean="0">
                <a:solidFill>
                  <a:srgbClr val="5E5E5D"/>
                </a:solidFill>
                <a:ea typeface="Calibri"/>
                <a:cs typeface="Calibri"/>
              </a:rPr>
              <a:t>The series of eight daily lessons are designed to build content knowledge in science, specifically about the weather and seasons of the year. Each lesson includes a set of core content objectives; there is a cogent explanation about why knowing about the seasons and the weather is </a:t>
            </a:r>
            <a:r>
              <a:rPr lang="en-US" sz="1800" b="0" i="1" dirty="0">
                <a:solidFill>
                  <a:srgbClr val="5E5E5D"/>
                </a:solidFill>
                <a:ea typeface="Calibri"/>
                <a:cs typeface="Calibri"/>
              </a:rPr>
              <a:t>important.</a:t>
            </a:r>
            <a:r>
              <a:rPr lang="en-US" sz="1800" b="0" i="1" dirty="0">
                <a:solidFill>
                  <a:srgbClr val="5E5E5D"/>
                </a:solidFill>
                <a:ea typeface="Calibri"/>
                <a:cs typeface="Calibri"/>
              </a:rPr>
              <a:t> </a:t>
            </a:r>
            <a:r>
              <a:rPr lang="en-US" sz="1800" b="0" i="1" dirty="0">
                <a:solidFill>
                  <a:srgbClr val="5E5E5D"/>
                </a:solidFill>
                <a:ea typeface="Calibri"/>
                <a:cs typeface="Calibri"/>
              </a:rPr>
              <a:t>Each lesson contains a read-aloud. Seven of the lessons include informational text read-</a:t>
            </a:r>
            <a:r>
              <a:rPr lang="en-US" sz="1800" b="0" i="1" dirty="0" err="1">
                <a:solidFill>
                  <a:srgbClr val="5E5E5D"/>
                </a:solidFill>
                <a:ea typeface="Calibri"/>
                <a:cs typeface="Calibri"/>
              </a:rPr>
              <a:t>alouds</a:t>
            </a:r>
            <a:r>
              <a:rPr lang="en-US" sz="1800" b="0" i="1" dirty="0">
                <a:solidFill>
                  <a:srgbClr val="5E5E5D"/>
                </a:solidFill>
                <a:ea typeface="Calibri"/>
                <a:cs typeface="Calibri"/>
              </a:rPr>
              <a:t> and one includes the fable "The Grasshopper and the Ant.” All of the texts are worth reading; they are content rich and well crafted, representing solid writing in their content area. </a:t>
            </a:r>
          </a:p>
          <a:p>
            <a:pPr marL="457200" lvl="1" indent="0">
              <a:spcBef>
                <a:spcPts val="0"/>
              </a:spcBef>
              <a:spcAft>
                <a:spcPts val="0"/>
              </a:spcAft>
              <a:buClr>
                <a:srgbClr val="004C8B"/>
              </a:buClr>
              <a:buNone/>
              <a:tabLst/>
            </a:pPr>
            <a:endParaRPr lang="en-US" sz="1400" i="1" dirty="0" smtClean="0">
              <a:solidFill>
                <a:srgbClr val="5E5E5D"/>
              </a:solidFill>
              <a:ea typeface="Calibri"/>
              <a:cs typeface="Calibri"/>
            </a:endParaRPr>
          </a:p>
          <a:p>
            <a:pPr marL="457200" lvl="1" indent="0">
              <a:spcBef>
                <a:spcPts val="0"/>
              </a:spcBef>
              <a:spcAft>
                <a:spcPts val="0"/>
              </a:spcAft>
              <a:buClr>
                <a:srgbClr val="004C8B"/>
              </a:buClr>
              <a:buNone/>
              <a:tabLst/>
            </a:pPr>
            <a:endParaRPr lang="en-US" sz="1400" i="1" dirty="0">
              <a:solidFill>
                <a:srgbClr val="5E5E5D"/>
              </a:solidFill>
              <a:ea typeface="Calibri"/>
              <a:cs typeface="Calibri"/>
            </a:endParaRPr>
          </a:p>
          <a:p>
            <a:pPr marL="457200" indent="0">
              <a:spcBef>
                <a:spcPts val="0"/>
              </a:spcBef>
              <a:spcAft>
                <a:spcPts val="0"/>
              </a:spcAft>
              <a:buClr>
                <a:srgbClr val="004C8B"/>
              </a:buClr>
              <a:buNone/>
            </a:pPr>
            <a:endParaRPr lang="en-US" sz="1800" b="0" i="1" dirty="0">
              <a:solidFill>
                <a:srgbClr val="5E5E5D"/>
              </a:solidFill>
              <a:ea typeface="Calibri"/>
              <a:cs typeface="Calibri"/>
            </a:endParaRPr>
          </a:p>
        </p:txBody>
      </p:sp>
      <p:sp>
        <p:nvSpPr>
          <p:cNvPr id="2" name="TextBox 1"/>
          <p:cNvSpPr txBox="1"/>
          <p:nvPr/>
        </p:nvSpPr>
        <p:spPr>
          <a:xfrm>
            <a:off x="8509000" y="83255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0967621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C53B18-CF63-B843-9FD6-D4BA5E20017C}" type="slidenum">
              <a:rPr lang="en-US" smtClean="0"/>
              <a:pPr/>
              <a:t>23</a:t>
            </a:fld>
            <a:endParaRPr lang="en-US" dirty="0"/>
          </a:p>
        </p:txBody>
      </p:sp>
      <p:sp>
        <p:nvSpPr>
          <p:cNvPr id="10" name="Title 1"/>
          <p:cNvSpPr>
            <a:spLocks noGrp="1"/>
          </p:cNvSpPr>
          <p:nvPr>
            <p:ph type="title"/>
          </p:nvPr>
        </p:nvSpPr>
        <p:spPr/>
        <p:txBody>
          <a:bodyPr>
            <a:normAutofit/>
          </a:bodyPr>
          <a:lstStyle/>
          <a:p>
            <a:pPr marL="173736" lvl="0"/>
            <a:r>
              <a:rPr lang="en-US" sz="2800" kern="0" dirty="0">
                <a:ea typeface="ＭＳ Ｐゴシック" charset="0"/>
              </a:rPr>
              <a:t>EXAMPLE: Step 2. Apply Criteria in Dimension I: Alignment to the Depth of the CCSS</a:t>
            </a:r>
            <a:endParaRPr lang="en-US" sz="2800" b="0" dirty="0"/>
          </a:p>
        </p:txBody>
      </p:sp>
      <p:sp>
        <p:nvSpPr>
          <p:cNvPr id="3" name="Content Placeholder 2"/>
          <p:cNvSpPr>
            <a:spLocks noGrp="1"/>
          </p:cNvSpPr>
          <p:nvPr>
            <p:ph idx="1"/>
          </p:nvPr>
        </p:nvSpPr>
        <p:spPr>
          <a:xfrm>
            <a:off x="406400" y="1152462"/>
            <a:ext cx="8280400" cy="5045138"/>
          </a:xfrm>
        </p:spPr>
        <p:txBody>
          <a:bodyPr/>
          <a:lstStyle/>
          <a:p>
            <a:pPr marL="22860" indent="0">
              <a:lnSpc>
                <a:spcPct val="110000"/>
              </a:lnSpc>
              <a:spcBef>
                <a:spcPts val="600"/>
              </a:spcBef>
              <a:spcAft>
                <a:spcPts val="600"/>
              </a:spcAft>
              <a:buClr>
                <a:srgbClr val="004C8B"/>
              </a:buClr>
              <a:buNone/>
            </a:pPr>
            <a:r>
              <a:rPr lang="en-US" sz="1800" dirty="0" smtClean="0">
                <a:solidFill>
                  <a:srgbClr val="004C8B"/>
                </a:solidFill>
                <a:cs typeface="Arial"/>
              </a:rPr>
              <a:t>Observations </a:t>
            </a:r>
            <a:r>
              <a:rPr lang="en-US" sz="1800" dirty="0">
                <a:solidFill>
                  <a:srgbClr val="004C8B"/>
                </a:solidFill>
                <a:cs typeface="Arial"/>
              </a:rPr>
              <a:t>and </a:t>
            </a:r>
            <a:r>
              <a:rPr lang="en-US" sz="1800" dirty="0" smtClean="0">
                <a:solidFill>
                  <a:srgbClr val="004C8B"/>
                </a:solidFill>
                <a:cs typeface="Arial"/>
              </a:rPr>
              <a:t>suggestions cont.:</a:t>
            </a:r>
            <a:endParaRPr lang="en-US" sz="1800" b="0" dirty="0" smtClean="0">
              <a:solidFill>
                <a:srgbClr val="004C8B"/>
              </a:solidFill>
              <a:cs typeface="Arial"/>
            </a:endParaRPr>
          </a:p>
          <a:p>
            <a:pPr marL="0" indent="0">
              <a:lnSpc>
                <a:spcPct val="110000"/>
              </a:lnSpc>
              <a:spcBef>
                <a:spcPts val="0"/>
              </a:spcBef>
              <a:spcAft>
                <a:spcPts val="600"/>
              </a:spcAft>
              <a:buClr>
                <a:srgbClr val="004C8B"/>
              </a:buClr>
              <a:buNone/>
            </a:pPr>
            <a:r>
              <a:rPr lang="en-US" sz="1800" b="0" i="1" dirty="0">
                <a:solidFill>
                  <a:srgbClr val="5E5E5D"/>
                </a:solidFill>
                <a:ea typeface="Calibri"/>
                <a:cs typeface="Calibri"/>
              </a:rPr>
              <a:t>As this is a Listening and Learning unit, the level of complexity of these texts is well above what students could read independently – appropriate for the purpose, which is building knowledge through read </a:t>
            </a:r>
            <a:r>
              <a:rPr lang="en-US" sz="1800" b="0" i="1" dirty="0" err="1">
                <a:solidFill>
                  <a:srgbClr val="5E5E5D"/>
                </a:solidFill>
                <a:ea typeface="Calibri"/>
                <a:cs typeface="Calibri"/>
              </a:rPr>
              <a:t>alouds</a:t>
            </a:r>
            <a:r>
              <a:rPr lang="en-US" sz="1800" b="0" i="1" dirty="0">
                <a:solidFill>
                  <a:srgbClr val="5E5E5D"/>
                </a:solidFill>
                <a:ea typeface="Calibri"/>
                <a:cs typeface="Calibri"/>
              </a:rPr>
              <a:t>. </a:t>
            </a:r>
            <a:r>
              <a:rPr lang="en-US" sz="1800" b="0" i="1" dirty="0">
                <a:solidFill>
                  <a:srgbClr val="5E5E5D"/>
                </a:solidFill>
                <a:ea typeface="Calibri"/>
                <a:cs typeface="Calibri"/>
              </a:rPr>
              <a:t>These are K students, so they are mainly provided with opportunities to present ideas and information through drawing and speaking, though there are extensions of the lesson that prompt students to write words and phrases. Standard 10 at Kindergarten states, "Actively engage in group reading activities with </a:t>
            </a:r>
            <a:r>
              <a:rPr lang="en-US" sz="1800" b="0" i="1" dirty="0">
                <a:solidFill>
                  <a:srgbClr val="5E5E5D"/>
                </a:solidFill>
                <a:ea typeface="Calibri"/>
                <a:cs typeface="Calibri"/>
              </a:rPr>
              <a:t>purpose </a:t>
            </a:r>
            <a:r>
              <a:rPr lang="en-US" sz="1800" b="0" i="1" dirty="0">
                <a:solidFill>
                  <a:srgbClr val="5E5E5D"/>
                </a:solidFill>
                <a:ea typeface="Calibri"/>
                <a:cs typeface="Calibri"/>
              </a:rPr>
              <a:t>and understanding." The lessons do that</a:t>
            </a:r>
            <a:r>
              <a:rPr lang="en-US" sz="1800" b="0" i="1" dirty="0">
                <a:solidFill>
                  <a:srgbClr val="5E5E5D"/>
                </a:solidFill>
                <a:ea typeface="Calibri"/>
                <a:cs typeface="Calibri"/>
              </a:rPr>
              <a:t>.</a:t>
            </a:r>
          </a:p>
          <a:p>
            <a:pPr marL="22860" indent="0">
              <a:lnSpc>
                <a:spcPct val="110000"/>
              </a:lnSpc>
              <a:spcBef>
                <a:spcPts val="0"/>
              </a:spcBef>
              <a:spcAft>
                <a:spcPts val="600"/>
              </a:spcAft>
              <a:buClr>
                <a:srgbClr val="004C8B"/>
              </a:buClr>
              <a:buNone/>
            </a:pPr>
            <a:r>
              <a:rPr lang="en-US" sz="1800" b="0" i="1" dirty="0">
                <a:solidFill>
                  <a:srgbClr val="5E5E5D"/>
                </a:solidFill>
                <a:ea typeface="Calibri"/>
                <a:cs typeface="Calibri"/>
              </a:rPr>
              <a:t>As </a:t>
            </a:r>
            <a:r>
              <a:rPr lang="en-US" sz="1800" b="0" i="1" dirty="0">
                <a:solidFill>
                  <a:srgbClr val="5E5E5D"/>
                </a:solidFill>
                <a:ea typeface="Calibri"/>
                <a:cs typeface="Calibri"/>
              </a:rPr>
              <a:t>this unit is part of the Listening and Learning strand, </a:t>
            </a:r>
            <a:r>
              <a:rPr lang="en-US" sz="1800" b="0" i="1" dirty="0">
                <a:solidFill>
                  <a:srgbClr val="5E5E5D"/>
                </a:solidFill>
                <a:ea typeface="Calibri"/>
                <a:cs typeface="Calibri"/>
              </a:rPr>
              <a:t>it is not designed to focus on building foundational skills or specific fluency-building techniques. Core </a:t>
            </a:r>
            <a:r>
              <a:rPr lang="en-US" sz="1800" b="0" i="1" dirty="0">
                <a:solidFill>
                  <a:srgbClr val="5E5E5D"/>
                </a:solidFill>
                <a:ea typeface="Calibri"/>
                <a:cs typeface="Calibri"/>
              </a:rPr>
              <a:t>Knowledge structures its instruction so there </a:t>
            </a:r>
            <a:r>
              <a:rPr lang="en-US" sz="1800" b="0" i="1" dirty="0">
                <a:solidFill>
                  <a:srgbClr val="5E5E5D"/>
                </a:solidFill>
                <a:ea typeface="Calibri"/>
                <a:cs typeface="Calibri"/>
              </a:rPr>
              <a:t>are a series of </a:t>
            </a:r>
            <a:r>
              <a:rPr lang="en-US" sz="1800" b="0" i="1" dirty="0">
                <a:solidFill>
                  <a:srgbClr val="5E5E5D"/>
                </a:solidFill>
                <a:ea typeface="Calibri"/>
                <a:cs typeface="Calibri"/>
              </a:rPr>
              <a:t>lessons on </a:t>
            </a:r>
            <a:r>
              <a:rPr lang="en-US" sz="1800" b="0" i="1" dirty="0">
                <a:solidFill>
                  <a:srgbClr val="5E5E5D"/>
                </a:solidFill>
                <a:ea typeface="Calibri"/>
                <a:cs typeface="Calibri"/>
              </a:rPr>
              <a:t>language </a:t>
            </a:r>
            <a:r>
              <a:rPr lang="en-US" sz="1800" b="0" i="1" dirty="0">
                <a:solidFill>
                  <a:srgbClr val="5E5E5D"/>
                </a:solidFill>
                <a:ea typeface="Calibri"/>
                <a:cs typeface="Calibri"/>
              </a:rPr>
              <a:t>and literacy and </a:t>
            </a:r>
            <a:r>
              <a:rPr lang="en-US" sz="1800" b="0" i="1" dirty="0">
                <a:solidFill>
                  <a:srgbClr val="5E5E5D"/>
                </a:solidFill>
                <a:ea typeface="Calibri"/>
                <a:cs typeface="Calibri"/>
              </a:rPr>
              <a:t>a corollary series of lessons dedicated to foundational skills. It is important to </a:t>
            </a:r>
            <a:r>
              <a:rPr lang="en-US" sz="1800" b="0" i="1" dirty="0">
                <a:solidFill>
                  <a:srgbClr val="5E5E5D"/>
                </a:solidFill>
                <a:ea typeface="Calibri"/>
                <a:cs typeface="Calibri"/>
              </a:rPr>
              <a:t>be </a:t>
            </a:r>
            <a:r>
              <a:rPr lang="en-US" sz="1800" b="0" i="1" dirty="0">
                <a:solidFill>
                  <a:srgbClr val="5E5E5D"/>
                </a:solidFill>
                <a:ea typeface="Calibri"/>
                <a:cs typeface="Calibri"/>
              </a:rPr>
              <a:t>explicit </a:t>
            </a:r>
            <a:r>
              <a:rPr lang="en-US" sz="1800" b="0" i="1" dirty="0">
                <a:solidFill>
                  <a:srgbClr val="5E5E5D"/>
                </a:solidFill>
                <a:ea typeface="Calibri"/>
                <a:cs typeface="Calibri"/>
              </a:rPr>
              <a:t>about that in the introductory materials for teachers who might pick up </a:t>
            </a:r>
            <a:r>
              <a:rPr lang="en-US" sz="1800" b="0" i="1" dirty="0">
                <a:solidFill>
                  <a:srgbClr val="5E5E5D"/>
                </a:solidFill>
                <a:ea typeface="Calibri"/>
                <a:cs typeface="Calibri"/>
              </a:rPr>
              <a:t>this </a:t>
            </a:r>
            <a:r>
              <a:rPr lang="en-US" sz="1800" b="0" i="1" dirty="0">
                <a:solidFill>
                  <a:srgbClr val="5E5E5D"/>
                </a:solidFill>
                <a:ea typeface="Calibri"/>
                <a:cs typeface="Calibri"/>
              </a:rPr>
              <a:t>unit but not think to pick up </a:t>
            </a:r>
            <a:r>
              <a:rPr lang="en-US" sz="1800" b="0" i="1" dirty="0">
                <a:solidFill>
                  <a:srgbClr val="5E5E5D"/>
                </a:solidFill>
                <a:ea typeface="Calibri"/>
                <a:cs typeface="Calibri"/>
              </a:rPr>
              <a:t>the parallel series of lessons that emphasize </a:t>
            </a:r>
            <a:r>
              <a:rPr lang="en-US" sz="1800" b="0" i="1" dirty="0">
                <a:solidFill>
                  <a:srgbClr val="5E5E5D"/>
                </a:solidFill>
                <a:ea typeface="Calibri"/>
                <a:cs typeface="Calibri"/>
              </a:rPr>
              <a:t>the explicit, systematic development of foundational literacy </a:t>
            </a:r>
            <a:r>
              <a:rPr lang="en-US" sz="1800" b="0" i="1" dirty="0">
                <a:solidFill>
                  <a:srgbClr val="5E5E5D"/>
                </a:solidFill>
                <a:ea typeface="Calibri"/>
                <a:cs typeface="Calibri"/>
              </a:rPr>
              <a:t>skills. As with any lesson/unit, teachers will </a:t>
            </a:r>
            <a:r>
              <a:rPr lang="en-US" sz="1800" b="0" i="1" dirty="0">
                <a:solidFill>
                  <a:srgbClr val="5E5E5D"/>
                </a:solidFill>
                <a:ea typeface="Calibri"/>
                <a:cs typeface="Calibri"/>
              </a:rPr>
              <a:t>have to </a:t>
            </a:r>
            <a:r>
              <a:rPr lang="en-US" sz="1800" b="0" i="1" dirty="0">
                <a:solidFill>
                  <a:srgbClr val="5E5E5D"/>
                </a:solidFill>
                <a:ea typeface="Calibri"/>
                <a:cs typeface="Calibri"/>
              </a:rPr>
              <a:t>situate this unit within </a:t>
            </a:r>
            <a:r>
              <a:rPr lang="en-US" sz="1800" b="0" i="1" dirty="0">
                <a:solidFill>
                  <a:srgbClr val="5E5E5D"/>
                </a:solidFill>
                <a:ea typeface="Calibri"/>
                <a:cs typeface="Calibri"/>
              </a:rPr>
              <a:t>the context of a comprehensive program. </a:t>
            </a:r>
            <a:endParaRPr lang="en-US" sz="1800" b="0" i="1" dirty="0">
              <a:solidFill>
                <a:srgbClr val="5E5E5D"/>
              </a:solidFill>
              <a:ea typeface="Calibri"/>
              <a:cs typeface="Calibri"/>
            </a:endParaRPr>
          </a:p>
          <a:p>
            <a:pPr marL="22860" indent="0">
              <a:lnSpc>
                <a:spcPct val="110000"/>
              </a:lnSpc>
              <a:spcBef>
                <a:spcPts val="600"/>
              </a:spcBef>
              <a:spcAft>
                <a:spcPts val="600"/>
              </a:spcAft>
              <a:buClr>
                <a:srgbClr val="004C8B"/>
              </a:buClr>
              <a:buNone/>
            </a:pPr>
            <a:endParaRPr lang="en-US" sz="1600" b="0" i="1" dirty="0">
              <a:solidFill>
                <a:srgbClr val="5E5E5D"/>
              </a:solidFill>
              <a:cs typeface="Calibri"/>
            </a:endParaRPr>
          </a:p>
        </p:txBody>
      </p:sp>
    </p:spTree>
    <p:extLst>
      <p:ext uri="{BB962C8B-B14F-4D97-AF65-F5344CB8AC3E}">
        <p14:creationId xmlns:p14="http://schemas.microsoft.com/office/powerpoint/2010/main" val="264107896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CC66FD-12A6-435F-A1E1-0ED637789521}" type="slidenum">
              <a:rPr lang="en-US" smtClean="0"/>
              <a:pPr/>
              <a:t>24</a:t>
            </a:fld>
            <a:endParaRPr lang="en-US" dirty="0"/>
          </a:p>
        </p:txBody>
      </p:sp>
      <p:sp>
        <p:nvSpPr>
          <p:cNvPr id="3" name="Text Placeholder 2"/>
          <p:cNvSpPr>
            <a:spLocks noGrp="1"/>
          </p:cNvSpPr>
          <p:nvPr>
            <p:ph type="body" sz="quarter" idx="13"/>
          </p:nvPr>
        </p:nvSpPr>
        <p:spPr/>
        <p:txBody>
          <a:bodyPr/>
          <a:lstStyle/>
          <a:p>
            <a:pPr marL="0" indent="0">
              <a:buNone/>
            </a:pPr>
            <a:r>
              <a:rPr lang="en-US" sz="1800" dirty="0">
                <a:solidFill>
                  <a:srgbClr val="004C8B"/>
                </a:solidFill>
                <a:cs typeface="Arial"/>
              </a:rPr>
              <a:t>Observations and suggestions cont.</a:t>
            </a:r>
            <a:r>
              <a:rPr lang="en-US" sz="1800" dirty="0" smtClean="0">
                <a:solidFill>
                  <a:srgbClr val="004C8B"/>
                </a:solidFill>
                <a:cs typeface="Arial"/>
              </a:rPr>
              <a:t>:</a:t>
            </a:r>
            <a:endParaRPr lang="en-US" dirty="0" smtClean="0"/>
          </a:p>
          <a:p>
            <a:pPr marL="22860" indent="0">
              <a:lnSpc>
                <a:spcPct val="110000"/>
              </a:lnSpc>
              <a:spcBef>
                <a:spcPts val="0"/>
              </a:spcBef>
              <a:spcAft>
                <a:spcPts val="600"/>
              </a:spcAft>
              <a:buClr>
                <a:srgbClr val="004C8B"/>
              </a:buClr>
              <a:buNone/>
            </a:pPr>
            <a:r>
              <a:rPr lang="en-US" sz="1800" b="0" i="1" dirty="0">
                <a:solidFill>
                  <a:srgbClr val="5E5E5D"/>
                </a:solidFill>
                <a:ea typeface="Calibri"/>
                <a:cs typeface="Calibri"/>
              </a:rPr>
              <a:t>Questions and tasks engage students in reading, writing, speaking and listening about texts that build knowledge about the seasons and weather. The standards targeted in each lesson cross the four domains of Reading, Writing, Speaking &amp; Listening, and Language. The standards in each domain are interwoven in questions and tasks so that students apply and synthesize advancing literacy skills. This is clearly a unit that builds students’ knowledge in science, and in particular, about weather and seasons.</a:t>
            </a:r>
          </a:p>
          <a:p>
            <a:pPr marL="0" lvl="1" indent="0">
              <a:spcBef>
                <a:spcPts val="0"/>
              </a:spcBef>
              <a:spcAft>
                <a:spcPts val="0"/>
              </a:spcAft>
              <a:buClrTx/>
              <a:buSzTx/>
              <a:buNone/>
            </a:pPr>
            <a:endParaRPr lang="en-US" sz="1800" b="1" dirty="0">
              <a:solidFill>
                <a:srgbClr val="5E5E5D"/>
              </a:solidFill>
              <a:ea typeface="Calibri"/>
              <a:cs typeface="Calibri"/>
            </a:endParaRPr>
          </a:p>
          <a:p>
            <a:pPr marL="0" lvl="1" indent="0">
              <a:spcBef>
                <a:spcPts val="0"/>
              </a:spcBef>
              <a:spcAft>
                <a:spcPts val="0"/>
              </a:spcAft>
              <a:buClrTx/>
              <a:buSzTx/>
              <a:buNone/>
            </a:pPr>
            <a:r>
              <a:rPr lang="en-US" sz="2000" b="1" dirty="0">
                <a:solidFill>
                  <a:srgbClr val="5E5E5D"/>
                </a:solidFill>
                <a:ea typeface="Calibri"/>
                <a:cs typeface="Calibri"/>
              </a:rPr>
              <a:t>Rating: 3 </a:t>
            </a:r>
            <a:r>
              <a:rPr lang="en-US" sz="2000" dirty="0">
                <a:solidFill>
                  <a:srgbClr val="5E5E5D"/>
                </a:solidFill>
              </a:rPr>
              <a:t>Meets most to all of the criteria in the dimension </a:t>
            </a:r>
          </a:p>
          <a:p>
            <a:endParaRPr lang="en-US"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3354526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C53B18-CF63-B843-9FD6-D4BA5E20017C}" type="slidenum">
              <a:rPr lang="en-US" smtClean="0"/>
              <a:pPr/>
              <a:t>25</a:t>
            </a:fld>
            <a:endParaRPr lang="en-US"/>
          </a:p>
        </p:txBody>
      </p:sp>
      <p:sp>
        <p:nvSpPr>
          <p:cNvPr id="2" name="Title 1"/>
          <p:cNvSpPr>
            <a:spLocks noGrp="1"/>
          </p:cNvSpPr>
          <p:nvPr>
            <p:ph type="title"/>
          </p:nvPr>
        </p:nvSpPr>
        <p:spPr/>
        <p:txBody>
          <a:bodyPr>
            <a:normAutofit/>
          </a:bodyPr>
          <a:lstStyle/>
          <a:p>
            <a:r>
              <a:rPr lang="en-US" kern="0" dirty="0">
                <a:ea typeface="ＭＳ Ｐゴシック" charset="0"/>
              </a:rPr>
              <a:t>EXAMPLE: Step 2. Apply Criteria in Dimension I: Alignment to the Depth of the CCSS</a:t>
            </a:r>
            <a:endParaRPr lang="en-US" b="0" dirty="0">
              <a:latin typeface="+mn-lt"/>
              <a:cs typeface="Arial"/>
            </a:endParaRPr>
          </a:p>
        </p:txBody>
      </p:sp>
      <p:sp>
        <p:nvSpPr>
          <p:cNvPr id="3" name="Content Placeholder 2"/>
          <p:cNvSpPr>
            <a:spLocks noGrp="1"/>
          </p:cNvSpPr>
          <p:nvPr>
            <p:ph idx="1"/>
          </p:nvPr>
        </p:nvSpPr>
        <p:spPr/>
        <p:txBody>
          <a:bodyPr/>
          <a:lstStyle/>
          <a:p>
            <a:pPr lvl="0">
              <a:spcBef>
                <a:spcPts val="600"/>
              </a:spcBef>
              <a:spcAft>
                <a:spcPts val="0"/>
              </a:spcAft>
              <a:buNone/>
            </a:pPr>
            <a:r>
              <a:rPr lang="en-US" sz="2000" dirty="0" smtClean="0">
                <a:solidFill>
                  <a:srgbClr val="004C8B"/>
                </a:solidFill>
                <a:cs typeface="Arial"/>
              </a:rPr>
              <a:t>Compare Criterion-Based Checks, Observations and Feedback</a:t>
            </a:r>
            <a:endParaRPr lang="en-US" sz="2000" dirty="0" smtClean="0">
              <a:solidFill>
                <a:srgbClr val="004C8B"/>
              </a:solidFill>
            </a:endParaRPr>
          </a:p>
          <a:p>
            <a:pPr lvl="0">
              <a:spcBef>
                <a:spcPts val="600"/>
              </a:spcBef>
              <a:spcAft>
                <a:spcPts val="0"/>
              </a:spcAft>
              <a:buFont typeface="Arial"/>
              <a:buChar char="•"/>
            </a:pPr>
            <a:r>
              <a:rPr lang="en-US" sz="1800" b="0" dirty="0" smtClean="0">
                <a:solidFill>
                  <a:srgbClr val="5E5E5D"/>
                </a:solidFill>
              </a:rPr>
              <a:t>What </a:t>
            </a:r>
            <a:r>
              <a:rPr lang="en-US" sz="1800" b="0" dirty="0">
                <a:solidFill>
                  <a:srgbClr val="5E5E5D"/>
                </a:solidFill>
              </a:rPr>
              <a:t>is the pattern within our team in terms </a:t>
            </a:r>
            <a:r>
              <a:rPr lang="en-US" sz="1800" b="0" dirty="0" smtClean="0">
                <a:solidFill>
                  <a:srgbClr val="5E5E5D"/>
                </a:solidFill>
              </a:rPr>
              <a:t>of the criteria we have checked?</a:t>
            </a:r>
            <a:endParaRPr lang="en-US" sz="1800" b="0" dirty="0">
              <a:solidFill>
                <a:srgbClr val="5E5E5D"/>
              </a:solidFill>
            </a:endParaRPr>
          </a:p>
          <a:p>
            <a:pPr lvl="0">
              <a:spcBef>
                <a:spcPts val="600"/>
              </a:spcBef>
              <a:spcAft>
                <a:spcPts val="0"/>
              </a:spcAft>
              <a:buFont typeface="Arial"/>
              <a:buChar char="•"/>
            </a:pPr>
            <a:r>
              <a:rPr lang="en-US" sz="1800" b="0" dirty="0" smtClean="0">
                <a:solidFill>
                  <a:srgbClr val="5E5E5D"/>
                </a:solidFill>
              </a:rPr>
              <a:t>Do our observations and feedback reference the criteria and evidence (or lack of evidence) in the instructional materials?</a:t>
            </a:r>
          </a:p>
          <a:p>
            <a:pPr lvl="0">
              <a:spcBef>
                <a:spcPts val="600"/>
              </a:spcBef>
              <a:spcAft>
                <a:spcPts val="0"/>
              </a:spcAft>
              <a:buFont typeface="Arial"/>
              <a:buChar char="•"/>
            </a:pPr>
            <a:r>
              <a:rPr lang="en-US" sz="1800" b="0" dirty="0" smtClean="0">
                <a:solidFill>
                  <a:srgbClr val="5E5E5D"/>
                </a:solidFill>
              </a:rPr>
              <a:t>Does our feedback include</a:t>
            </a:r>
            <a:r>
              <a:rPr lang="en-US" sz="1800" b="0" dirty="0">
                <a:solidFill>
                  <a:srgbClr val="FF6600"/>
                </a:solidFill>
              </a:rPr>
              <a:t> </a:t>
            </a:r>
            <a:r>
              <a:rPr lang="en-US" sz="1800" b="0" dirty="0" smtClean="0">
                <a:solidFill>
                  <a:srgbClr val="5E5E5D"/>
                </a:solidFill>
              </a:rPr>
              <a:t>criterion-based suggestions for improvement(s)?</a:t>
            </a:r>
          </a:p>
          <a:p>
            <a:pPr marL="0" indent="0"/>
            <a:endParaRPr lang="en-US" sz="2400" b="0" i="1" dirty="0"/>
          </a:p>
        </p:txBody>
      </p:sp>
    </p:spTree>
    <p:extLst>
      <p:ext uri="{BB962C8B-B14F-4D97-AF65-F5344CB8AC3E}">
        <p14:creationId xmlns:p14="http://schemas.microsoft.com/office/powerpoint/2010/main" val="134314135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dirty="0" smtClean="0"/>
              <a:t>22</a:t>
            </a:r>
            <a:endParaRPr lang="en-US" dirty="0"/>
          </a:p>
        </p:txBody>
      </p:sp>
      <p:sp>
        <p:nvSpPr>
          <p:cNvPr id="6" name="Title 5"/>
          <p:cNvSpPr>
            <a:spLocks noGrp="1"/>
          </p:cNvSpPr>
          <p:nvPr>
            <p:ph type="title"/>
          </p:nvPr>
        </p:nvSpPr>
        <p:spPr>
          <a:xfrm>
            <a:off x="0" y="9462"/>
            <a:ext cx="9144000" cy="1143000"/>
          </a:xfrm>
        </p:spPr>
        <p:txBody>
          <a:bodyPr>
            <a:normAutofit/>
          </a:bodyPr>
          <a:lstStyle/>
          <a:p>
            <a:pPr marL="173736"/>
            <a:r>
              <a:rPr lang="en-US" kern="0" dirty="0" smtClean="0">
                <a:ea typeface="ＭＳ Ｐゴシック" charset="0"/>
              </a:rPr>
              <a:t>Criteria for </a:t>
            </a:r>
            <a:r>
              <a:rPr lang="en-US" b="0" dirty="0" smtClean="0">
                <a:solidFill>
                  <a:srgbClr val="FFFFFF"/>
                </a:solidFill>
                <a:cs typeface="Geneva" charset="0"/>
              </a:rPr>
              <a:t>Dimension II: </a:t>
            </a:r>
            <a:br>
              <a:rPr lang="en-US" b="0" dirty="0" smtClean="0">
                <a:solidFill>
                  <a:srgbClr val="FFFFFF"/>
                </a:solidFill>
                <a:cs typeface="Geneva" charset="0"/>
              </a:rPr>
            </a:br>
            <a:r>
              <a:rPr lang="en-US" b="0" dirty="0" smtClean="0">
                <a:solidFill>
                  <a:srgbClr val="FFFFFF"/>
                </a:solidFill>
                <a:cs typeface="Geneva" charset="0"/>
              </a:rPr>
              <a:t>Key Shifts in the CCSS</a:t>
            </a:r>
            <a:endParaRPr lang="en-US" b="0" dirty="0"/>
          </a:p>
        </p:txBody>
      </p:sp>
      <p:sp>
        <p:nvSpPr>
          <p:cNvPr id="3" name="Content Placeholder 2"/>
          <p:cNvSpPr>
            <a:spLocks noGrp="1"/>
          </p:cNvSpPr>
          <p:nvPr>
            <p:ph idx="1"/>
          </p:nvPr>
        </p:nvSpPr>
        <p:spPr>
          <a:xfrm>
            <a:off x="297712" y="1275908"/>
            <a:ext cx="8672867" cy="4669502"/>
          </a:xfrm>
        </p:spPr>
        <p:txBody>
          <a:bodyPr/>
          <a:lstStyle/>
          <a:p>
            <a:pPr marL="0" lvl="0" indent="0">
              <a:spcBef>
                <a:spcPts val="0"/>
              </a:spcBef>
              <a:spcAft>
                <a:spcPts val="1200"/>
              </a:spcAft>
              <a:buNone/>
            </a:pPr>
            <a:r>
              <a:rPr lang="en-US" sz="1800" b="0" i="1" dirty="0" smtClean="0">
                <a:solidFill>
                  <a:srgbClr val="004C8B"/>
                </a:solidFill>
              </a:rPr>
              <a:t>The lesson/unit addresses key shifts in the CCSS:</a:t>
            </a:r>
            <a:endParaRPr lang="en-US" sz="1800" b="0" dirty="0">
              <a:solidFill>
                <a:srgbClr val="004C8B"/>
              </a:solidFill>
            </a:endParaRPr>
          </a:p>
          <a:p>
            <a:pPr lvl="0">
              <a:spcBef>
                <a:spcPts val="600"/>
              </a:spcBef>
              <a:spcAft>
                <a:spcPts val="0"/>
              </a:spcAft>
              <a:buFont typeface="+mj-lt"/>
              <a:buAutoNum type="arabicPeriod"/>
            </a:pPr>
            <a:r>
              <a:rPr lang="en-US" sz="1800" kern="0" dirty="0" smtClean="0">
                <a:solidFill>
                  <a:srgbClr val="5E5E5D"/>
                </a:solidFill>
                <a:ea typeface="ＭＳ Ｐゴシック" charset="0"/>
              </a:rPr>
              <a:t>Reading Text Closely: </a:t>
            </a:r>
            <a:r>
              <a:rPr lang="en-US" sz="1800" b="0" kern="0" dirty="0">
                <a:solidFill>
                  <a:srgbClr val="5E5E5D"/>
                </a:solidFill>
                <a:ea typeface="ＭＳ Ｐゴシック" charset="0"/>
              </a:rPr>
              <a:t>Makes reading text(s) closely (including read alouds) a central focus of instruction and </a:t>
            </a:r>
            <a:r>
              <a:rPr lang="en-US" sz="1800" b="0" kern="0" dirty="0" smtClean="0">
                <a:solidFill>
                  <a:srgbClr val="5E5E5D"/>
                </a:solidFill>
                <a:ea typeface="ＭＳ Ｐゴシック" charset="0"/>
              </a:rPr>
              <a:t>includes regular </a:t>
            </a:r>
            <a:r>
              <a:rPr lang="en-US" sz="1800" b="0" kern="0" dirty="0">
                <a:solidFill>
                  <a:srgbClr val="5E5E5D"/>
                </a:solidFill>
                <a:ea typeface="ＭＳ Ｐゴシック" charset="0"/>
              </a:rPr>
              <a:t>opportunities for students to ask and answer text-dependent </a:t>
            </a:r>
            <a:r>
              <a:rPr lang="en-US" sz="1800" b="0" kern="0" dirty="0" smtClean="0">
                <a:solidFill>
                  <a:srgbClr val="5E5E5D"/>
                </a:solidFill>
                <a:ea typeface="ＭＳ Ｐゴシック" charset="0"/>
              </a:rPr>
              <a:t>questions.</a:t>
            </a:r>
          </a:p>
          <a:p>
            <a:pPr lvl="0">
              <a:spcBef>
                <a:spcPts val="600"/>
              </a:spcBef>
              <a:spcAft>
                <a:spcPts val="0"/>
              </a:spcAft>
              <a:buFont typeface="+mj-lt"/>
              <a:buAutoNum type="arabicPeriod"/>
            </a:pPr>
            <a:r>
              <a:rPr lang="en-US" sz="1800" kern="0" dirty="0" smtClean="0">
                <a:solidFill>
                  <a:srgbClr val="5E5E5D"/>
                </a:solidFill>
                <a:ea typeface="ＭＳ Ｐゴシック" charset="0"/>
              </a:rPr>
              <a:t>Text-Based </a:t>
            </a:r>
            <a:r>
              <a:rPr lang="en-US" sz="1800" kern="0" dirty="0">
                <a:solidFill>
                  <a:srgbClr val="5E5E5D"/>
                </a:solidFill>
                <a:ea typeface="ＭＳ Ｐゴシック" charset="0"/>
              </a:rPr>
              <a:t>Evidence: </a:t>
            </a:r>
            <a:r>
              <a:rPr lang="en-US" sz="1800" b="0" kern="0" dirty="0">
                <a:solidFill>
                  <a:srgbClr val="5E5E5D"/>
                </a:solidFill>
                <a:ea typeface="ＭＳ Ｐゴシック" charset="0"/>
              </a:rPr>
              <a:t>Facilitates rich </a:t>
            </a:r>
            <a:r>
              <a:rPr lang="en-US" sz="1800" b="0" kern="0" dirty="0" smtClean="0">
                <a:solidFill>
                  <a:srgbClr val="5E5E5D"/>
                </a:solidFill>
                <a:ea typeface="ＭＳ Ｐゴシック" charset="0"/>
              </a:rPr>
              <a:t>text-based discussions and writing through specific, thought-provoking questions about common texts (including read alouds and, when applicable, illustrations, audio/video and other media).</a:t>
            </a:r>
            <a:endParaRPr lang="en-US" sz="1800" b="0" kern="0" dirty="0">
              <a:solidFill>
                <a:srgbClr val="5E5E5D"/>
              </a:solidFill>
              <a:ea typeface="ＭＳ Ｐゴシック" charset="0"/>
            </a:endParaRPr>
          </a:p>
          <a:p>
            <a:pPr lvl="0">
              <a:spcBef>
                <a:spcPts val="600"/>
              </a:spcBef>
              <a:spcAft>
                <a:spcPts val="0"/>
              </a:spcAft>
              <a:buFont typeface="+mj-lt"/>
              <a:buAutoNum type="arabicPeriod"/>
            </a:pPr>
            <a:r>
              <a:rPr lang="en-US" sz="1800" kern="0" dirty="0" smtClean="0">
                <a:solidFill>
                  <a:srgbClr val="5E5E5D"/>
                </a:solidFill>
                <a:ea typeface="ＭＳ Ｐゴシック" charset="0"/>
              </a:rPr>
              <a:t>Academic Vocabulary: </a:t>
            </a:r>
            <a:r>
              <a:rPr lang="en-US" sz="1800" b="0" kern="0" dirty="0">
                <a:solidFill>
                  <a:srgbClr val="5E5E5D"/>
                </a:solidFill>
                <a:ea typeface="ＭＳ Ｐゴシック" charset="0"/>
              </a:rPr>
              <a:t>Focuses on explicitly building students’ academic vocabulary and concepts of </a:t>
            </a:r>
            <a:r>
              <a:rPr lang="en-US" sz="1800" b="0" kern="0" dirty="0" smtClean="0">
                <a:solidFill>
                  <a:srgbClr val="5E5E5D"/>
                </a:solidFill>
                <a:ea typeface="ＭＳ Ｐゴシック" charset="0"/>
              </a:rPr>
              <a:t>syntax throughout instruction.</a:t>
            </a:r>
            <a:endParaRPr lang="en-US" sz="1800" b="0" kern="0" dirty="0">
              <a:solidFill>
                <a:srgbClr val="5E5E5D"/>
              </a:solidFill>
              <a:ea typeface="ＭＳ Ｐゴシック" charset="0"/>
            </a:endParaRPr>
          </a:p>
        </p:txBody>
      </p:sp>
    </p:spTree>
    <p:extLst>
      <p:ext uri="{BB962C8B-B14F-4D97-AF65-F5344CB8AC3E}">
        <p14:creationId xmlns:p14="http://schemas.microsoft.com/office/powerpoint/2010/main" val="32254981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EE5DC0-A0C6-8A4F-8D48-D1F69151C4C1}" type="slidenum">
              <a:rPr lang="en-US" smtClean="0"/>
              <a:pPr/>
              <a:t>27</a:t>
            </a:fld>
            <a:endParaRPr lang="en-US" dirty="0"/>
          </a:p>
        </p:txBody>
      </p:sp>
      <p:sp>
        <p:nvSpPr>
          <p:cNvPr id="6" name="Title 5"/>
          <p:cNvSpPr>
            <a:spLocks noGrp="1"/>
          </p:cNvSpPr>
          <p:nvPr>
            <p:ph type="title"/>
          </p:nvPr>
        </p:nvSpPr>
        <p:spPr>
          <a:xfrm>
            <a:off x="0" y="9462"/>
            <a:ext cx="9426222" cy="1266446"/>
          </a:xfrm>
        </p:spPr>
        <p:txBody>
          <a:bodyPr>
            <a:noAutofit/>
          </a:bodyPr>
          <a:lstStyle/>
          <a:p>
            <a:pPr marL="173736"/>
            <a:r>
              <a:rPr lang="en-US" kern="0" dirty="0">
                <a:ea typeface="ＭＳ Ｐゴシック" charset="0"/>
              </a:rPr>
              <a:t>Criteria for </a:t>
            </a:r>
            <a:r>
              <a:rPr lang="en-US" dirty="0">
                <a:solidFill>
                  <a:srgbClr val="FFFFFF"/>
                </a:solidFill>
                <a:cs typeface="Geneva" charset="0"/>
              </a:rPr>
              <a:t>Dimension II: </a:t>
            </a:r>
            <a:r>
              <a:rPr lang="en-US" dirty="0" smtClean="0">
                <a:solidFill>
                  <a:srgbClr val="FFFFFF"/>
                </a:solidFill>
                <a:cs typeface="Geneva" charset="0"/>
              </a:rPr>
              <a:t/>
            </a:r>
            <a:br>
              <a:rPr lang="en-US" dirty="0" smtClean="0">
                <a:solidFill>
                  <a:srgbClr val="FFFFFF"/>
                </a:solidFill>
                <a:cs typeface="Geneva" charset="0"/>
              </a:rPr>
            </a:br>
            <a:r>
              <a:rPr lang="en-US" dirty="0" smtClean="0">
                <a:solidFill>
                  <a:srgbClr val="FFFFFF"/>
                </a:solidFill>
                <a:cs typeface="Geneva" charset="0"/>
              </a:rPr>
              <a:t>Key </a:t>
            </a:r>
            <a:r>
              <a:rPr lang="en-US" dirty="0">
                <a:solidFill>
                  <a:srgbClr val="FFFFFF"/>
                </a:solidFill>
                <a:cs typeface="Geneva" charset="0"/>
              </a:rPr>
              <a:t>Shifts in the CCSS</a:t>
            </a:r>
            <a:endParaRPr lang="en-US" b="0" i="1" dirty="0"/>
          </a:p>
        </p:txBody>
      </p:sp>
      <p:sp>
        <p:nvSpPr>
          <p:cNvPr id="3" name="Content Placeholder 2"/>
          <p:cNvSpPr>
            <a:spLocks noGrp="1"/>
          </p:cNvSpPr>
          <p:nvPr>
            <p:ph idx="1"/>
          </p:nvPr>
        </p:nvSpPr>
        <p:spPr/>
        <p:txBody>
          <a:bodyPr/>
          <a:lstStyle/>
          <a:p>
            <a:pPr marL="0" indent="0">
              <a:spcBef>
                <a:spcPts val="0"/>
              </a:spcBef>
              <a:spcAft>
                <a:spcPts val="1200"/>
              </a:spcAft>
              <a:buNone/>
            </a:pPr>
            <a:r>
              <a:rPr lang="en-US" sz="1800" b="0" i="1" dirty="0" smtClean="0">
                <a:solidFill>
                  <a:srgbClr val="004C8B"/>
                </a:solidFill>
              </a:rPr>
              <a:t>A unit or longer lesson should:</a:t>
            </a:r>
            <a:endParaRPr lang="en-US" sz="1800" b="0" dirty="0">
              <a:solidFill>
                <a:srgbClr val="004C8B"/>
              </a:solidFill>
            </a:endParaRPr>
          </a:p>
          <a:p>
            <a:pPr>
              <a:spcBef>
                <a:spcPts val="600"/>
              </a:spcBef>
              <a:spcAft>
                <a:spcPts val="0"/>
              </a:spcAft>
              <a:buFont typeface="Arial" pitchFamily="34" charset="0"/>
              <a:buAutoNum type="arabicPeriod" startAt="4"/>
            </a:pPr>
            <a:r>
              <a:rPr lang="en-US" sz="1800" dirty="0">
                <a:solidFill>
                  <a:srgbClr val="5E5E5D"/>
                </a:solidFill>
              </a:rPr>
              <a:t>Grade-Level Reading: </a:t>
            </a:r>
            <a:r>
              <a:rPr lang="en-US" sz="1800" b="0" dirty="0">
                <a:solidFill>
                  <a:srgbClr val="5E5E5D"/>
                </a:solidFill>
              </a:rPr>
              <a:t>Include a progression of texts as students learn to read (e.g., </a:t>
            </a:r>
            <a:r>
              <a:rPr lang="en-US" sz="1800" b="0" dirty="0" smtClean="0">
                <a:solidFill>
                  <a:srgbClr val="5E5E5D"/>
                </a:solidFill>
              </a:rPr>
              <a:t>additional </a:t>
            </a:r>
            <a:r>
              <a:rPr lang="en-US" sz="1800" b="0" dirty="0">
                <a:solidFill>
                  <a:srgbClr val="5E5E5D"/>
                </a:solidFill>
              </a:rPr>
              <a:t>phonic patterns are introduced, increasing sentence length). </a:t>
            </a:r>
            <a:r>
              <a:rPr lang="en-US" sz="1800" b="0" dirty="0" smtClean="0">
                <a:solidFill>
                  <a:srgbClr val="5E5E5D"/>
                </a:solidFill>
              </a:rPr>
              <a:t>Provide text-centered </a:t>
            </a:r>
            <a:r>
              <a:rPr lang="en-US" sz="1800" b="0" dirty="0">
                <a:solidFill>
                  <a:srgbClr val="5E5E5D"/>
                </a:solidFill>
              </a:rPr>
              <a:t>learning that is sequenced, scaffolded and supported to advance students </a:t>
            </a:r>
            <a:r>
              <a:rPr lang="en-US" sz="1800" b="0" dirty="0" smtClean="0">
                <a:solidFill>
                  <a:srgbClr val="5E5E5D"/>
                </a:solidFill>
              </a:rPr>
              <a:t>toward </a:t>
            </a:r>
            <a:r>
              <a:rPr lang="en-US" sz="1800" b="0" dirty="0">
                <a:solidFill>
                  <a:srgbClr val="5E5E5D"/>
                </a:solidFill>
              </a:rPr>
              <a:t>independent grade-level reading.</a:t>
            </a:r>
          </a:p>
          <a:p>
            <a:pPr lvl="0">
              <a:spcBef>
                <a:spcPts val="600"/>
              </a:spcBef>
              <a:spcAft>
                <a:spcPts val="0"/>
              </a:spcAft>
              <a:buAutoNum type="arabicPeriod" startAt="4"/>
            </a:pPr>
            <a:r>
              <a:rPr lang="en-US" sz="1800" dirty="0" smtClean="0">
                <a:solidFill>
                  <a:srgbClr val="5E5E5D"/>
                </a:solidFill>
              </a:rPr>
              <a:t>Balance </a:t>
            </a:r>
            <a:r>
              <a:rPr lang="en-US" sz="1800" dirty="0">
                <a:solidFill>
                  <a:srgbClr val="5E5E5D"/>
                </a:solidFill>
              </a:rPr>
              <a:t>of Texts: </a:t>
            </a:r>
            <a:r>
              <a:rPr lang="en-US" sz="1800" b="0" dirty="0">
                <a:solidFill>
                  <a:srgbClr val="5E5E5D"/>
                </a:solidFill>
              </a:rPr>
              <a:t>Focus instruction equally on literary and informational texts </a:t>
            </a:r>
            <a:r>
              <a:rPr lang="en-US" sz="1800" b="0" dirty="0" smtClean="0">
                <a:solidFill>
                  <a:srgbClr val="5E5E5D"/>
                </a:solidFill>
              </a:rPr>
              <a:t>as stipulated </a:t>
            </a:r>
            <a:r>
              <a:rPr lang="en-US" sz="1800" b="0" dirty="0">
                <a:solidFill>
                  <a:srgbClr val="5E5E5D"/>
                </a:solidFill>
              </a:rPr>
              <a:t>in the CCSS (p</a:t>
            </a:r>
            <a:r>
              <a:rPr lang="en-US" sz="1800" b="0" dirty="0" smtClean="0">
                <a:solidFill>
                  <a:srgbClr val="5E5E5D"/>
                </a:solidFill>
              </a:rPr>
              <a:t>. 5</a:t>
            </a:r>
            <a:r>
              <a:rPr lang="en-US" sz="1800" b="0" dirty="0">
                <a:solidFill>
                  <a:srgbClr val="5E5E5D"/>
                </a:solidFill>
              </a:rPr>
              <a:t>) </a:t>
            </a:r>
            <a:r>
              <a:rPr lang="en-US" sz="1800" b="0" dirty="0" smtClean="0">
                <a:solidFill>
                  <a:srgbClr val="5E5E5D"/>
                </a:solidFill>
              </a:rPr>
              <a:t>and indicated </a:t>
            </a:r>
            <a:r>
              <a:rPr lang="en-US" sz="1800" b="0" dirty="0">
                <a:solidFill>
                  <a:srgbClr val="5E5E5D"/>
                </a:solidFill>
              </a:rPr>
              <a:t>by instructional time (</a:t>
            </a:r>
            <a:r>
              <a:rPr lang="en-US" sz="1800" b="0" i="1" dirty="0">
                <a:solidFill>
                  <a:srgbClr val="5E5E5D"/>
                </a:solidFill>
              </a:rPr>
              <a:t>may be more applicable </a:t>
            </a:r>
            <a:r>
              <a:rPr lang="en-US" sz="1800" b="0" i="1" dirty="0" smtClean="0">
                <a:solidFill>
                  <a:srgbClr val="5E5E5D"/>
                </a:solidFill>
              </a:rPr>
              <a:t>across </a:t>
            </a:r>
            <a:r>
              <a:rPr lang="en-US" sz="1800" b="0" i="1" dirty="0">
                <a:solidFill>
                  <a:srgbClr val="5E5E5D"/>
                </a:solidFill>
              </a:rPr>
              <a:t>a year or several units</a:t>
            </a:r>
            <a:r>
              <a:rPr lang="en-US" sz="1800" b="0" dirty="0" smtClean="0">
                <a:solidFill>
                  <a:srgbClr val="5E5E5D"/>
                </a:solidFill>
              </a:rPr>
              <a:t>).</a:t>
            </a:r>
          </a:p>
          <a:p>
            <a:pPr lvl="0">
              <a:spcBef>
                <a:spcPts val="600"/>
              </a:spcBef>
              <a:spcAft>
                <a:spcPts val="0"/>
              </a:spcAft>
              <a:buAutoNum type="arabicPeriod" startAt="4"/>
            </a:pPr>
            <a:r>
              <a:rPr lang="en-US" sz="1800" dirty="0" smtClean="0">
                <a:solidFill>
                  <a:srgbClr val="5E5E5D"/>
                </a:solidFill>
              </a:rPr>
              <a:t>Balance </a:t>
            </a:r>
            <a:r>
              <a:rPr lang="en-US" sz="1800" dirty="0">
                <a:solidFill>
                  <a:srgbClr val="5E5E5D"/>
                </a:solidFill>
              </a:rPr>
              <a:t>of Writing: </a:t>
            </a:r>
            <a:r>
              <a:rPr lang="en-US" sz="1800" b="0" dirty="0">
                <a:solidFill>
                  <a:srgbClr val="5E5E5D"/>
                </a:solidFill>
              </a:rPr>
              <a:t>Include prominent and varied writing opportunities for </a:t>
            </a:r>
            <a:r>
              <a:rPr lang="en-US" sz="1800" b="0" dirty="0" smtClean="0">
                <a:solidFill>
                  <a:srgbClr val="5E5E5D"/>
                </a:solidFill>
              </a:rPr>
              <a:t>students that </a:t>
            </a:r>
            <a:r>
              <a:rPr lang="en-US" sz="1800" b="0" dirty="0">
                <a:solidFill>
                  <a:srgbClr val="5E5E5D"/>
                </a:solidFill>
              </a:rPr>
              <a:t>balance </a:t>
            </a:r>
            <a:r>
              <a:rPr lang="en-US" sz="1800" b="0" dirty="0" smtClean="0">
                <a:solidFill>
                  <a:srgbClr val="5E5E5D"/>
                </a:solidFill>
              </a:rPr>
              <a:t>communicating thinking </a:t>
            </a:r>
            <a:r>
              <a:rPr lang="en-US" sz="1800" b="0" dirty="0">
                <a:solidFill>
                  <a:srgbClr val="5E5E5D"/>
                </a:solidFill>
              </a:rPr>
              <a:t>and answering questions with self-expression and exploration.</a:t>
            </a:r>
          </a:p>
        </p:txBody>
      </p:sp>
    </p:spTree>
    <p:extLst>
      <p:ext uri="{BB962C8B-B14F-4D97-AF65-F5344CB8AC3E}">
        <p14:creationId xmlns:p14="http://schemas.microsoft.com/office/powerpoint/2010/main" val="32614494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EE5DC0-A0C6-8A4F-8D48-D1F69151C4C1}" type="slidenum">
              <a:rPr lang="en-US" smtClean="0"/>
              <a:pPr/>
              <a:t>28</a:t>
            </a:fld>
            <a:endParaRPr lang="en-US" dirty="0"/>
          </a:p>
        </p:txBody>
      </p:sp>
      <p:sp>
        <p:nvSpPr>
          <p:cNvPr id="3" name="Title 2"/>
          <p:cNvSpPr>
            <a:spLocks noGrp="1"/>
          </p:cNvSpPr>
          <p:nvPr>
            <p:ph type="title"/>
          </p:nvPr>
        </p:nvSpPr>
        <p:spPr/>
        <p:txBody>
          <a:bodyPr>
            <a:normAutofit/>
          </a:bodyPr>
          <a:lstStyle/>
          <a:p>
            <a:r>
              <a:rPr lang="en-US" b="0" dirty="0" smtClean="0">
                <a:cs typeface="Calibri"/>
              </a:rPr>
              <a:t>Dimension Rating and Descriptive Scales To Synthesize Judgment</a:t>
            </a:r>
            <a:endParaRPr lang="en-US" b="0" dirty="0">
              <a:cs typeface="Calibri"/>
            </a:endParaRPr>
          </a:p>
        </p:txBody>
      </p:sp>
      <p:sp>
        <p:nvSpPr>
          <p:cNvPr id="2" name="Content Placeholder 1"/>
          <p:cNvSpPr>
            <a:spLocks noGrp="1"/>
          </p:cNvSpPr>
          <p:nvPr>
            <p:ph idx="1"/>
          </p:nvPr>
        </p:nvSpPr>
        <p:spPr/>
        <p:txBody>
          <a:bodyPr/>
          <a:lstStyle/>
          <a:p>
            <a:pPr marL="0" indent="0">
              <a:spcBef>
                <a:spcPts val="600"/>
              </a:spcBef>
              <a:buNone/>
            </a:pPr>
            <a:endParaRPr lang="en-US" sz="2400" b="0" dirty="0" smtClean="0">
              <a:latin typeface="Calibri"/>
              <a:cs typeface="Calibri"/>
            </a:endParaRPr>
          </a:p>
          <a:p>
            <a:pPr marL="0" indent="0">
              <a:spcBef>
                <a:spcPts val="600"/>
              </a:spcBef>
              <a:buNone/>
            </a:pPr>
            <a:endParaRPr lang="en-US" dirty="0" smtClean="0"/>
          </a:p>
        </p:txBody>
      </p:sp>
      <p:graphicFrame>
        <p:nvGraphicFramePr>
          <p:cNvPr id="7" name="Object 6"/>
          <p:cNvGraphicFramePr>
            <a:graphicFrameLocks noChangeAspect="1"/>
          </p:cNvGraphicFramePr>
          <p:nvPr>
            <p:extLst>
              <p:ext uri="{D42A27DB-BD31-4B8C-83A1-F6EECF244321}">
                <p14:modId xmlns:p14="http://schemas.microsoft.com/office/powerpoint/2010/main" val="3108773211"/>
              </p:ext>
            </p:extLst>
          </p:nvPr>
        </p:nvGraphicFramePr>
        <p:xfrm>
          <a:off x="1143000" y="3340100"/>
          <a:ext cx="6858000" cy="177800"/>
        </p:xfrm>
        <a:graphic>
          <a:graphicData uri="http://schemas.openxmlformats.org/presentationml/2006/ole">
            <mc:AlternateContent xmlns:mc="http://schemas.openxmlformats.org/markup-compatibility/2006">
              <mc:Choice xmlns:v="urn:schemas-microsoft-com:vml" Requires="v">
                <p:oleObj spid="_x0000_s2068" name="Document" r:id="rId5" imgW="6858000" imgH="177800" progId="Word.Document.12">
                  <p:embed/>
                </p:oleObj>
              </mc:Choice>
              <mc:Fallback>
                <p:oleObj name="Document" r:id="rId5" imgW="6858000" imgH="177800" progId="Word.Document.1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3340100"/>
                        <a:ext cx="68580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1" y="1270375"/>
            <a:ext cx="8991039" cy="4985980"/>
          </a:xfrm>
          <a:prstGeom prst="rect">
            <a:avLst/>
          </a:prstGeom>
          <a:noFill/>
        </p:spPr>
        <p:txBody>
          <a:bodyPr wrap="square" rtlCol="0">
            <a:spAutoFit/>
          </a:bodyPr>
          <a:lstStyle/>
          <a:p>
            <a:pPr lvl="1">
              <a:spcBef>
                <a:spcPts val="600"/>
              </a:spcBef>
              <a:spcAft>
                <a:spcPts val="0"/>
              </a:spcAft>
            </a:pPr>
            <a:r>
              <a:rPr lang="en-US" b="1" dirty="0">
                <a:solidFill>
                  <a:srgbClr val="004C8B"/>
                </a:solidFill>
              </a:rPr>
              <a:t>Rating Scale for Dimensions I–IV: </a:t>
            </a:r>
            <a:endParaRPr lang="en-US" dirty="0" smtClean="0">
              <a:solidFill>
                <a:srgbClr val="004C8B"/>
              </a:solidFill>
            </a:endParaRPr>
          </a:p>
          <a:p>
            <a:pPr lvl="1">
              <a:spcBef>
                <a:spcPts val="600"/>
              </a:spcBef>
              <a:spcAft>
                <a:spcPts val="0"/>
              </a:spcAft>
            </a:pPr>
            <a:r>
              <a:rPr lang="en-US" b="1" dirty="0" smtClean="0">
                <a:solidFill>
                  <a:srgbClr val="5E5E5D"/>
                </a:solidFill>
              </a:rPr>
              <a:t>3: </a:t>
            </a:r>
            <a:r>
              <a:rPr lang="en-US" dirty="0" smtClean="0">
                <a:solidFill>
                  <a:srgbClr val="5E5E5D"/>
                </a:solidFill>
              </a:rPr>
              <a:t>Meets most to all of the criteria in the dimension </a:t>
            </a:r>
            <a:endParaRPr lang="en-US" dirty="0">
              <a:solidFill>
                <a:srgbClr val="5E5E5D"/>
              </a:solidFill>
            </a:endParaRPr>
          </a:p>
          <a:p>
            <a:pPr lvl="1">
              <a:spcBef>
                <a:spcPts val="600"/>
              </a:spcBef>
              <a:spcAft>
                <a:spcPts val="0"/>
              </a:spcAft>
            </a:pPr>
            <a:r>
              <a:rPr lang="en-US" b="1" dirty="0">
                <a:solidFill>
                  <a:srgbClr val="5E5E5D"/>
                </a:solidFill>
              </a:rPr>
              <a:t>2: </a:t>
            </a:r>
            <a:r>
              <a:rPr lang="en-US" dirty="0">
                <a:solidFill>
                  <a:srgbClr val="5E5E5D"/>
                </a:solidFill>
              </a:rPr>
              <a:t>Meets many of the criteria in the dimension </a:t>
            </a:r>
          </a:p>
          <a:p>
            <a:pPr lvl="1">
              <a:spcBef>
                <a:spcPts val="600"/>
              </a:spcBef>
              <a:spcAft>
                <a:spcPts val="0"/>
              </a:spcAft>
            </a:pPr>
            <a:r>
              <a:rPr lang="en-US" b="1" dirty="0">
                <a:solidFill>
                  <a:srgbClr val="5E5E5D"/>
                </a:solidFill>
              </a:rPr>
              <a:t>1: </a:t>
            </a:r>
            <a:r>
              <a:rPr lang="en-US" dirty="0">
                <a:solidFill>
                  <a:srgbClr val="5E5E5D"/>
                </a:solidFill>
              </a:rPr>
              <a:t>Meets some of the criteria in the dimension </a:t>
            </a:r>
          </a:p>
          <a:p>
            <a:pPr lvl="1">
              <a:spcBef>
                <a:spcPts val="600"/>
              </a:spcBef>
              <a:spcAft>
                <a:spcPts val="0"/>
              </a:spcAft>
            </a:pPr>
            <a:r>
              <a:rPr lang="en-US" b="1" dirty="0">
                <a:solidFill>
                  <a:srgbClr val="5E5E5D"/>
                </a:solidFill>
              </a:rPr>
              <a:t>0: </a:t>
            </a:r>
            <a:r>
              <a:rPr lang="en-US" dirty="0">
                <a:solidFill>
                  <a:srgbClr val="5E5E5D"/>
                </a:solidFill>
              </a:rPr>
              <a:t>Does not meet the criteria in the dimension </a:t>
            </a:r>
            <a:endParaRPr lang="en-US" dirty="0" smtClean="0">
              <a:solidFill>
                <a:srgbClr val="5E5E5D"/>
              </a:solidFill>
            </a:endParaRPr>
          </a:p>
          <a:p>
            <a:pPr lvl="2">
              <a:spcBef>
                <a:spcPts val="600"/>
              </a:spcBef>
              <a:spcAft>
                <a:spcPts val="0"/>
              </a:spcAft>
            </a:pPr>
            <a:endParaRPr lang="en-US" sz="1600" dirty="0" smtClean="0">
              <a:solidFill>
                <a:srgbClr val="004C8B"/>
              </a:solidFill>
            </a:endParaRPr>
          </a:p>
          <a:p>
            <a:pPr lvl="1">
              <a:spcBef>
                <a:spcPts val="600"/>
              </a:spcBef>
              <a:spcAft>
                <a:spcPts val="0"/>
              </a:spcAft>
            </a:pPr>
            <a:r>
              <a:rPr lang="en-US" b="1" dirty="0">
                <a:solidFill>
                  <a:srgbClr val="004C8B"/>
                </a:solidFill>
              </a:rPr>
              <a:t>Descriptors for Dimensions I–IV: </a:t>
            </a:r>
            <a:endParaRPr lang="en-US" dirty="0">
              <a:solidFill>
                <a:srgbClr val="004C8B"/>
              </a:solidFill>
            </a:endParaRPr>
          </a:p>
          <a:p>
            <a:pPr lvl="1">
              <a:spcBef>
                <a:spcPts val="600"/>
              </a:spcBef>
              <a:spcAft>
                <a:spcPts val="0"/>
              </a:spcAft>
            </a:pPr>
            <a:r>
              <a:rPr lang="en-US" b="1" dirty="0">
                <a:solidFill>
                  <a:srgbClr val="5E5E5D"/>
                </a:solidFill>
              </a:rPr>
              <a:t>3: Exemplifies CCSS Quality — </a:t>
            </a:r>
            <a:r>
              <a:rPr lang="en-US" dirty="0">
                <a:solidFill>
                  <a:srgbClr val="5E5E5D"/>
                </a:solidFill>
              </a:rPr>
              <a:t>meets the standard described by criteria in the dimension, as explained in criterion-based observations </a:t>
            </a:r>
          </a:p>
          <a:p>
            <a:pPr lvl="1">
              <a:spcBef>
                <a:spcPts val="600"/>
              </a:spcBef>
              <a:spcAft>
                <a:spcPts val="0"/>
              </a:spcAft>
            </a:pPr>
            <a:r>
              <a:rPr lang="en-US" b="1" dirty="0">
                <a:solidFill>
                  <a:srgbClr val="5E5E5D"/>
                </a:solidFill>
              </a:rPr>
              <a:t>2: Approaching CCSS Quality — </a:t>
            </a:r>
            <a:r>
              <a:rPr lang="en-US" dirty="0">
                <a:solidFill>
                  <a:srgbClr val="5E5E5D"/>
                </a:solidFill>
              </a:rPr>
              <a:t>meets many criteria but will benefit from revision in others, as suggested in criterion-based observations </a:t>
            </a:r>
          </a:p>
          <a:p>
            <a:pPr lvl="1">
              <a:spcBef>
                <a:spcPts val="600"/>
              </a:spcBef>
              <a:spcAft>
                <a:spcPts val="0"/>
              </a:spcAft>
            </a:pPr>
            <a:r>
              <a:rPr lang="en-US" b="1" dirty="0">
                <a:solidFill>
                  <a:srgbClr val="5E5E5D"/>
                </a:solidFill>
              </a:rPr>
              <a:t>1: Developing toward CCSS Quality — </a:t>
            </a:r>
            <a:r>
              <a:rPr lang="en-US" dirty="0">
                <a:solidFill>
                  <a:srgbClr val="5E5E5D"/>
                </a:solidFill>
              </a:rPr>
              <a:t>needs significant revision, as suggested in criterion-based observations </a:t>
            </a:r>
          </a:p>
          <a:p>
            <a:pPr lvl="1">
              <a:spcBef>
                <a:spcPts val="600"/>
              </a:spcBef>
              <a:spcAft>
                <a:spcPts val="0"/>
              </a:spcAft>
            </a:pPr>
            <a:r>
              <a:rPr lang="en-US" b="1" dirty="0">
                <a:solidFill>
                  <a:srgbClr val="5E5E5D"/>
                </a:solidFill>
              </a:rPr>
              <a:t>0: Not representing CCSS Quality — </a:t>
            </a:r>
            <a:r>
              <a:rPr lang="en-US" dirty="0">
                <a:solidFill>
                  <a:srgbClr val="5E5E5D"/>
                </a:solidFill>
              </a:rPr>
              <a:t>does not address the criteria in the dimension </a:t>
            </a:r>
          </a:p>
          <a:p>
            <a:endParaRPr lang="en-US" dirty="0">
              <a:solidFill>
                <a:prstClr val="black"/>
              </a:solidFill>
            </a:endParaRPr>
          </a:p>
        </p:txBody>
      </p:sp>
      <p:cxnSp>
        <p:nvCxnSpPr>
          <p:cNvPr id="9" name="Straight Connector 8"/>
          <p:cNvCxnSpPr/>
          <p:nvPr/>
        </p:nvCxnSpPr>
        <p:spPr bwMode="auto">
          <a:xfrm flipV="1">
            <a:off x="381000" y="2286000"/>
            <a:ext cx="5181600" cy="228600"/>
          </a:xfrm>
          <a:prstGeom prst="line">
            <a:avLst/>
          </a:prstGeom>
          <a:solidFill>
            <a:srgbClr val="0091B2"/>
          </a:solidFill>
          <a:ln w="9525" cap="flat" cmpd="sng" algn="ctr">
            <a:noFill/>
            <a:prstDash val="solid"/>
            <a:round/>
            <a:headEnd type="none" w="med" len="med"/>
            <a:tailEnd type="none" w="med" len="med"/>
          </a:ln>
          <a:effectLst/>
        </p:spPr>
      </p:cxnSp>
      <p:cxnSp>
        <p:nvCxnSpPr>
          <p:cNvPr id="13" name="Straight Arrow Connector 12"/>
          <p:cNvCxnSpPr/>
          <p:nvPr/>
        </p:nvCxnSpPr>
        <p:spPr bwMode="auto">
          <a:xfrm flipV="1">
            <a:off x="381000" y="2286000"/>
            <a:ext cx="4495800" cy="228600"/>
          </a:xfrm>
          <a:prstGeom prst="straightConnector1">
            <a:avLst/>
          </a:prstGeom>
          <a:solidFill>
            <a:srgbClr val="0091B2"/>
          </a:solidFill>
          <a:ln w="9525" cap="flat" cmpd="sng" algn="ctr">
            <a:noFill/>
            <a:prstDash val="solid"/>
            <a:round/>
            <a:headEnd type="none" w="med" len="med"/>
            <a:tailEnd type="arrow"/>
          </a:ln>
          <a:effectLst/>
        </p:spPr>
      </p:cxnSp>
    </p:spTree>
    <p:extLst>
      <p:ext uri="{BB962C8B-B14F-4D97-AF65-F5344CB8AC3E}">
        <p14:creationId xmlns:p14="http://schemas.microsoft.com/office/powerpoint/2010/main" val="3049843236"/>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dirty="0" smtClean="0"/>
              <a:t>22</a:t>
            </a:r>
            <a:endParaRPr lang="en-US" dirty="0"/>
          </a:p>
        </p:txBody>
      </p:sp>
      <p:sp>
        <p:nvSpPr>
          <p:cNvPr id="6" name="Title 5"/>
          <p:cNvSpPr>
            <a:spLocks noGrp="1"/>
          </p:cNvSpPr>
          <p:nvPr>
            <p:ph type="title"/>
          </p:nvPr>
        </p:nvSpPr>
        <p:spPr>
          <a:xfrm>
            <a:off x="0" y="9462"/>
            <a:ext cx="9144000" cy="1143000"/>
          </a:xfrm>
        </p:spPr>
        <p:txBody>
          <a:bodyPr>
            <a:normAutofit/>
          </a:bodyPr>
          <a:lstStyle/>
          <a:p>
            <a:pPr marL="173736"/>
            <a:r>
              <a:rPr lang="en-US" kern="0" dirty="0" smtClean="0">
                <a:ea typeface="ＭＳ Ｐゴシック" charset="0"/>
              </a:rPr>
              <a:t>EXAMPLE: Step </a:t>
            </a:r>
            <a:r>
              <a:rPr lang="en-US" kern="0" dirty="0">
                <a:ea typeface="ＭＳ Ｐゴシック" charset="0"/>
              </a:rPr>
              <a:t>3. Apply Criteria in </a:t>
            </a:r>
            <a:r>
              <a:rPr lang="en-US" dirty="0">
                <a:solidFill>
                  <a:srgbClr val="FFFFFF"/>
                </a:solidFill>
                <a:cs typeface="Geneva" charset="0"/>
              </a:rPr>
              <a:t>Dimension II: Key Shifts in the CCSS</a:t>
            </a:r>
            <a:endParaRPr lang="en-US" b="0" dirty="0"/>
          </a:p>
        </p:txBody>
      </p:sp>
      <p:sp>
        <p:nvSpPr>
          <p:cNvPr id="3" name="Content Placeholder 2"/>
          <p:cNvSpPr>
            <a:spLocks noGrp="1"/>
          </p:cNvSpPr>
          <p:nvPr>
            <p:ph idx="1"/>
          </p:nvPr>
        </p:nvSpPr>
        <p:spPr>
          <a:xfrm>
            <a:off x="297712" y="1275908"/>
            <a:ext cx="8672867" cy="4669502"/>
          </a:xfrm>
        </p:spPr>
        <p:txBody>
          <a:bodyPr/>
          <a:lstStyle/>
          <a:p>
            <a:pPr marL="0" lvl="0" indent="0">
              <a:spcBef>
                <a:spcPts val="0"/>
              </a:spcBef>
              <a:spcAft>
                <a:spcPts val="1200"/>
              </a:spcAft>
              <a:buNone/>
            </a:pPr>
            <a:r>
              <a:rPr lang="en-US" sz="1800" b="0" i="1" dirty="0" smtClean="0">
                <a:solidFill>
                  <a:srgbClr val="004C8B"/>
                </a:solidFill>
              </a:rPr>
              <a:t>The lesson/unit addresses key shifts in the CCSS:</a:t>
            </a:r>
            <a:endParaRPr lang="en-US" sz="1800" b="0" dirty="0">
              <a:solidFill>
                <a:srgbClr val="004C8B"/>
              </a:solidFill>
            </a:endParaRPr>
          </a:p>
          <a:p>
            <a:pPr>
              <a:spcBef>
                <a:spcPts val="600"/>
              </a:spcBef>
              <a:spcAft>
                <a:spcPts val="0"/>
              </a:spcAft>
              <a:buFont typeface="Wingdings" charset="2"/>
              <a:buChar char=""/>
            </a:pPr>
            <a:r>
              <a:rPr lang="en-US" sz="1800" dirty="0">
                <a:solidFill>
                  <a:srgbClr val="5E5E5D"/>
                </a:solidFill>
              </a:rPr>
              <a:t>1. Reading Text Closely: </a:t>
            </a:r>
            <a:r>
              <a:rPr lang="en-US" sz="1800" b="0" dirty="0">
                <a:solidFill>
                  <a:srgbClr val="5E5E5D"/>
                </a:solidFill>
              </a:rPr>
              <a:t>Makes reading text(s) closely (including read alouds) a central focus of instruction and includes regular opportunities for students to ask and answer text-dependent questions.</a:t>
            </a:r>
          </a:p>
          <a:p>
            <a:pPr>
              <a:spcBef>
                <a:spcPts val="600"/>
              </a:spcBef>
              <a:spcAft>
                <a:spcPts val="0"/>
              </a:spcAft>
              <a:buFont typeface="Wingdings" charset="2"/>
              <a:buChar char=""/>
            </a:pPr>
            <a:r>
              <a:rPr lang="en-US" sz="1800" dirty="0">
                <a:solidFill>
                  <a:srgbClr val="5E5E5D"/>
                </a:solidFill>
              </a:rPr>
              <a:t>2. Text-Based Evidence: </a:t>
            </a:r>
            <a:r>
              <a:rPr lang="en-US" sz="1800" b="0" dirty="0">
                <a:solidFill>
                  <a:srgbClr val="5E5E5D"/>
                </a:solidFill>
              </a:rPr>
              <a:t>Facilitates rich text-based discussions and writing through specific, thought-provoking questions about common texts (including read alouds and, when applicable, illustrations, audio/video and other media).</a:t>
            </a:r>
          </a:p>
          <a:p>
            <a:pPr>
              <a:spcBef>
                <a:spcPts val="600"/>
              </a:spcBef>
              <a:spcAft>
                <a:spcPts val="0"/>
              </a:spcAft>
              <a:buFont typeface="Wingdings" charset="2"/>
              <a:buChar char=""/>
            </a:pPr>
            <a:r>
              <a:rPr lang="en-US" sz="1800" dirty="0">
                <a:solidFill>
                  <a:srgbClr val="5E5E5D"/>
                </a:solidFill>
              </a:rPr>
              <a:t>3. Academic Vocabulary: </a:t>
            </a:r>
            <a:r>
              <a:rPr lang="en-US" sz="1800" b="0" dirty="0">
                <a:solidFill>
                  <a:srgbClr val="5E5E5D"/>
                </a:solidFill>
              </a:rPr>
              <a:t>Focuses on explicitly building students’ academic vocabulary and concepts of syntax throughout instruction</a:t>
            </a:r>
            <a:r>
              <a:rPr lang="en-US" sz="1800" b="0" dirty="0" smtClean="0">
                <a:solidFill>
                  <a:srgbClr val="5E5E5D"/>
                </a:solidFill>
              </a:rPr>
              <a:t>. </a:t>
            </a:r>
          </a:p>
          <a:p>
            <a:pPr>
              <a:spcBef>
                <a:spcPts val="600"/>
              </a:spcBef>
              <a:spcAft>
                <a:spcPts val="0"/>
              </a:spcAft>
              <a:buFont typeface="Wingdings" charset="2"/>
              <a:buChar char=""/>
            </a:pPr>
            <a:endParaRPr lang="en-US" sz="1800" b="0" dirty="0">
              <a:solidFill>
                <a:srgbClr val="5E5E5D"/>
              </a:solidFill>
            </a:endParaRPr>
          </a:p>
        </p:txBody>
      </p:sp>
    </p:spTree>
    <p:extLst>
      <p:ext uri="{BB962C8B-B14F-4D97-AF65-F5344CB8AC3E}">
        <p14:creationId xmlns:p14="http://schemas.microsoft.com/office/powerpoint/2010/main" val="211097584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457200" y="1152462"/>
            <a:ext cx="8420986" cy="5126982"/>
          </a:xfrm>
        </p:spPr>
        <p:txBody>
          <a:bodyPr/>
          <a:lstStyle/>
          <a:p>
            <a:pPr marL="365760" lvl="0" indent="-365760" defTabSz="914400">
              <a:spcBef>
                <a:spcPts val="400"/>
              </a:spcBef>
              <a:spcAft>
                <a:spcPts val="0"/>
              </a:spcAft>
              <a:buFont typeface="+mj-lt"/>
              <a:buAutoNum type="arabicPeriod"/>
            </a:pPr>
            <a:r>
              <a:rPr lang="en-US" sz="1800" u="sng" kern="0" dirty="0">
                <a:solidFill>
                  <a:srgbClr val="5E5E5D"/>
                </a:solidFill>
                <a:ea typeface="ＭＳ Ｐゴシック" charset="0"/>
                <a:cs typeface="Calibri"/>
              </a:rPr>
              <a:t>CCSS:</a:t>
            </a:r>
            <a:r>
              <a:rPr lang="en-US" sz="1800" kern="0" dirty="0">
                <a:solidFill>
                  <a:srgbClr val="5E5E5D"/>
                </a:solidFill>
                <a:ea typeface="ＭＳ Ｐゴシック" charset="0"/>
                <a:cs typeface="Calibri"/>
              </a:rPr>
              <a:t> </a:t>
            </a:r>
            <a:r>
              <a:rPr lang="en-US" sz="1800" b="0" kern="0" dirty="0">
                <a:solidFill>
                  <a:srgbClr val="5E5E5D"/>
                </a:solidFill>
                <a:ea typeface="ＭＳ Ｐゴシック" charset="0"/>
                <a:cs typeface="Calibri"/>
              </a:rPr>
              <a:t>Before beginning a review, all members </a:t>
            </a:r>
            <a:r>
              <a:rPr lang="en-US" sz="1800" b="0" kern="0" dirty="0" smtClean="0">
                <a:solidFill>
                  <a:srgbClr val="5E5E5D"/>
                </a:solidFill>
                <a:ea typeface="ＭＳ Ｐゴシック" charset="0"/>
                <a:cs typeface="Calibri"/>
              </a:rPr>
              <a:t>are confident in their knowledge of the CCSS.</a:t>
            </a:r>
          </a:p>
          <a:p>
            <a:pPr marL="365760" lvl="0" indent="-365760" defTabSz="914400">
              <a:spcBef>
                <a:spcPts val="400"/>
              </a:spcBef>
              <a:spcAft>
                <a:spcPts val="0"/>
              </a:spcAft>
              <a:buFont typeface="+mj-lt"/>
              <a:buAutoNum type="arabicPeriod"/>
            </a:pPr>
            <a:r>
              <a:rPr lang="en-US" sz="1800" u="sng" kern="0" dirty="0" smtClean="0">
                <a:solidFill>
                  <a:srgbClr val="5E5E5D"/>
                </a:solidFill>
                <a:ea typeface="ＭＳ Ｐゴシック" charset="0"/>
                <a:cs typeface="Calibri"/>
              </a:rPr>
              <a:t>Inquiry</a:t>
            </a:r>
            <a:r>
              <a:rPr lang="en-US" sz="1800" u="sng" kern="0" dirty="0">
                <a:solidFill>
                  <a:srgbClr val="5E5E5D"/>
                </a:solidFill>
                <a:ea typeface="ＭＳ Ｐゴシック" charset="0"/>
                <a:cs typeface="Calibri"/>
              </a:rPr>
              <a:t>:</a:t>
            </a:r>
            <a:r>
              <a:rPr lang="en-US" sz="1800" kern="0" dirty="0">
                <a:solidFill>
                  <a:srgbClr val="5E5E5D"/>
                </a:solidFill>
                <a:ea typeface="ＭＳ Ｐゴシック" charset="0"/>
                <a:cs typeface="Calibri"/>
              </a:rPr>
              <a:t> </a:t>
            </a:r>
            <a:r>
              <a:rPr lang="en-US" sz="1800" b="0" kern="0" dirty="0">
                <a:solidFill>
                  <a:srgbClr val="5E5E5D"/>
                </a:solidFill>
                <a:ea typeface="ＭＳ Ｐゴシック" charset="0"/>
                <a:cs typeface="Calibri"/>
              </a:rPr>
              <a:t>Review processes emphasize inquiry </a:t>
            </a:r>
            <a:r>
              <a:rPr lang="en-US" sz="1800" b="0" kern="0" dirty="0" smtClean="0">
                <a:solidFill>
                  <a:srgbClr val="5E5E5D"/>
                </a:solidFill>
                <a:ea typeface="ＭＳ Ｐゴシック" charset="0"/>
                <a:cs typeface="Calibri"/>
              </a:rPr>
              <a:t>and </a:t>
            </a:r>
            <a:r>
              <a:rPr lang="en-US" sz="1800" b="0" kern="0" dirty="0">
                <a:solidFill>
                  <a:srgbClr val="5E5E5D"/>
                </a:solidFill>
                <a:ea typeface="ＭＳ Ｐゴシック" charset="0"/>
                <a:cs typeface="Calibri"/>
              </a:rPr>
              <a:t>are organized in steps around a set of guiding questions.</a:t>
            </a:r>
          </a:p>
          <a:p>
            <a:pPr marL="365760" lvl="0" indent="-365760" defTabSz="914400">
              <a:spcBef>
                <a:spcPts val="400"/>
              </a:spcBef>
              <a:spcAft>
                <a:spcPts val="0"/>
              </a:spcAft>
              <a:buFont typeface="+mj-lt"/>
              <a:buAutoNum type="arabicPeriod"/>
            </a:pPr>
            <a:r>
              <a:rPr lang="en-US" sz="1800" u="sng" kern="0" dirty="0">
                <a:solidFill>
                  <a:srgbClr val="5E5E5D"/>
                </a:solidFill>
                <a:ea typeface="ＭＳ Ｐゴシック" charset="0"/>
                <a:cs typeface="Calibri"/>
              </a:rPr>
              <a:t>Respect &amp; Commitment:</a:t>
            </a:r>
            <a:r>
              <a:rPr lang="en-US" sz="1800" kern="0" dirty="0">
                <a:solidFill>
                  <a:srgbClr val="5E5E5D"/>
                </a:solidFill>
                <a:ea typeface="ＭＳ Ｐゴシック" charset="0"/>
                <a:cs typeface="Calibri"/>
              </a:rPr>
              <a:t> </a:t>
            </a:r>
            <a:r>
              <a:rPr lang="en-US" sz="1800" b="0" kern="0" dirty="0">
                <a:solidFill>
                  <a:srgbClr val="5E5E5D"/>
                </a:solidFill>
                <a:ea typeface="ＭＳ Ｐゴシック" charset="0"/>
                <a:cs typeface="Calibri"/>
              </a:rPr>
              <a:t>Each member of a review team is respected as a valued colleague and contributor who makes a commitment to the EQuIP process. </a:t>
            </a:r>
          </a:p>
          <a:p>
            <a:pPr marL="365760" lvl="0" indent="-365760" defTabSz="914400">
              <a:spcBef>
                <a:spcPts val="400"/>
              </a:spcBef>
              <a:spcAft>
                <a:spcPts val="0"/>
              </a:spcAft>
              <a:buFont typeface="+mj-lt"/>
              <a:buAutoNum type="arabicPeriod"/>
            </a:pPr>
            <a:r>
              <a:rPr lang="en-US" sz="1800" u="sng" kern="0" dirty="0">
                <a:solidFill>
                  <a:srgbClr val="5E5E5D"/>
                </a:solidFill>
                <a:ea typeface="ＭＳ Ｐゴシック" charset="0"/>
                <a:cs typeface="Calibri"/>
              </a:rPr>
              <a:t>Criteria &amp; Evidence:</a:t>
            </a:r>
            <a:r>
              <a:rPr lang="en-US" sz="1800" kern="0" dirty="0">
                <a:solidFill>
                  <a:srgbClr val="5E5E5D"/>
                </a:solidFill>
                <a:ea typeface="ＭＳ Ｐゴシック" charset="0"/>
                <a:cs typeface="Calibri"/>
              </a:rPr>
              <a:t> </a:t>
            </a:r>
            <a:r>
              <a:rPr lang="en-US" sz="1800" b="0" kern="0" dirty="0">
                <a:solidFill>
                  <a:srgbClr val="5E5E5D"/>
                </a:solidFill>
                <a:ea typeface="ＭＳ Ｐゴシック" charset="0"/>
                <a:cs typeface="Calibri"/>
              </a:rPr>
              <a:t>All observations, judgments, discussions and recommendations are criterion and evidence based. </a:t>
            </a:r>
          </a:p>
          <a:p>
            <a:pPr marL="365760" lvl="0" indent="-365760" defTabSz="914400">
              <a:spcBef>
                <a:spcPts val="400"/>
              </a:spcBef>
              <a:spcAft>
                <a:spcPts val="0"/>
              </a:spcAft>
              <a:buFont typeface="+mj-lt"/>
              <a:buAutoNum type="arabicPeriod"/>
            </a:pPr>
            <a:r>
              <a:rPr lang="en-US" sz="1800" u="sng" kern="0" dirty="0">
                <a:solidFill>
                  <a:srgbClr val="5E5E5D"/>
                </a:solidFill>
                <a:ea typeface="ＭＳ Ｐゴシック" charset="0"/>
                <a:cs typeface="Calibri"/>
              </a:rPr>
              <a:t>Constructive:</a:t>
            </a:r>
            <a:r>
              <a:rPr lang="en-US" sz="1800" kern="0" dirty="0">
                <a:solidFill>
                  <a:srgbClr val="5E5E5D"/>
                </a:solidFill>
                <a:ea typeface="ＭＳ Ｐゴシック" charset="0"/>
                <a:cs typeface="Calibri"/>
              </a:rPr>
              <a:t> </a:t>
            </a:r>
            <a:r>
              <a:rPr lang="en-US" sz="1800" b="0" kern="0" dirty="0">
                <a:solidFill>
                  <a:srgbClr val="5E5E5D"/>
                </a:solidFill>
                <a:ea typeface="ＭＳ Ｐゴシック" charset="0"/>
                <a:cs typeface="Calibri"/>
              </a:rPr>
              <a:t>Lessons/units to be reviewed are seen as “works in progress.” Reviewers are respectful of contributors’ work and make constructive observations and suggestions based on evidence from the work.</a:t>
            </a:r>
          </a:p>
          <a:p>
            <a:pPr marL="365760" lvl="0" indent="-365760" defTabSz="914400">
              <a:spcBef>
                <a:spcPts val="400"/>
              </a:spcBef>
              <a:spcAft>
                <a:spcPts val="0"/>
              </a:spcAft>
              <a:buFont typeface="+mj-lt"/>
              <a:buAutoNum type="arabicPeriod"/>
            </a:pPr>
            <a:r>
              <a:rPr lang="en-US" sz="1800" u="sng" kern="0" dirty="0">
                <a:solidFill>
                  <a:srgbClr val="5E5E5D"/>
                </a:solidFill>
                <a:ea typeface="ＭＳ Ｐゴシック" charset="0"/>
                <a:cs typeface="Calibri"/>
              </a:rPr>
              <a:t>Individual to Collective:</a:t>
            </a:r>
            <a:r>
              <a:rPr lang="en-US" sz="1800" kern="0" dirty="0">
                <a:solidFill>
                  <a:srgbClr val="5E5E5D"/>
                </a:solidFill>
                <a:ea typeface="ＭＳ Ｐゴシック" charset="0"/>
                <a:cs typeface="Calibri"/>
              </a:rPr>
              <a:t> </a:t>
            </a:r>
            <a:r>
              <a:rPr lang="en-US" sz="1800" b="0" kern="0" dirty="0">
                <a:solidFill>
                  <a:srgbClr val="5E5E5D"/>
                </a:solidFill>
                <a:ea typeface="ＭＳ Ｐゴシック" charset="0"/>
                <a:cs typeface="Calibri"/>
              </a:rPr>
              <a:t>Each member of a review team independently records his/her observations prior to discussion. Discussions focus on understanding all reviewers’ interpretations of the criteria and the evidence they have found.</a:t>
            </a:r>
          </a:p>
          <a:p>
            <a:pPr marL="365760" lvl="0" indent="-365760" defTabSz="914400">
              <a:spcBef>
                <a:spcPts val="400"/>
              </a:spcBef>
              <a:spcAft>
                <a:spcPts val="0"/>
              </a:spcAft>
              <a:buFont typeface="+mj-lt"/>
              <a:buAutoNum type="arabicPeriod"/>
            </a:pPr>
            <a:r>
              <a:rPr lang="en-US" sz="1800" u="sng" kern="0" dirty="0">
                <a:solidFill>
                  <a:srgbClr val="5E5E5D"/>
                </a:solidFill>
                <a:ea typeface="ＭＳ Ｐゴシック" charset="0"/>
                <a:cs typeface="Calibri"/>
              </a:rPr>
              <a:t>Understanding &amp; Agreement:</a:t>
            </a:r>
            <a:r>
              <a:rPr lang="en-US" sz="1800" kern="0" dirty="0">
                <a:solidFill>
                  <a:srgbClr val="5E5E5D"/>
                </a:solidFill>
                <a:ea typeface="ＭＳ Ｐゴシック" charset="0"/>
                <a:cs typeface="Calibri"/>
              </a:rPr>
              <a:t> </a:t>
            </a:r>
            <a:r>
              <a:rPr lang="en-US" sz="1800" b="0" kern="0" dirty="0">
                <a:solidFill>
                  <a:srgbClr val="5E5E5D"/>
                </a:solidFill>
                <a:ea typeface="ＭＳ Ｐゴシック" charset="0"/>
                <a:cs typeface="Calibri"/>
              </a:rPr>
              <a:t>The goal of the process is to compare and eventually calibrate judgments to move toward agreement about </a:t>
            </a:r>
            <a:r>
              <a:rPr lang="en-US" sz="1800" b="0" kern="0" dirty="0" smtClean="0">
                <a:solidFill>
                  <a:srgbClr val="5E5E5D"/>
                </a:solidFill>
                <a:ea typeface="ＭＳ Ｐゴシック" charset="0"/>
                <a:cs typeface="Calibri"/>
              </a:rPr>
              <a:t>quality with respect to the CCSS. </a:t>
            </a:r>
            <a:endParaRPr lang="en-US" sz="1800" b="0" kern="0" dirty="0">
              <a:solidFill>
                <a:srgbClr val="5E5E5D"/>
              </a:solidFill>
              <a:ea typeface="ＭＳ Ｐゴシック" charset="0"/>
              <a:cs typeface="Geneva" charset="0"/>
            </a:endParaRPr>
          </a:p>
          <a:p>
            <a:endParaRPr lang="en-US" dirty="0">
              <a:solidFill>
                <a:srgbClr val="5E5E5D"/>
              </a:solidFill>
            </a:endParaRPr>
          </a:p>
        </p:txBody>
      </p:sp>
      <p:sp>
        <p:nvSpPr>
          <p:cNvPr id="8" name="Title 7"/>
          <p:cNvSpPr>
            <a:spLocks noGrp="1"/>
          </p:cNvSpPr>
          <p:nvPr>
            <p:ph type="title"/>
          </p:nvPr>
        </p:nvSpPr>
        <p:spPr/>
        <p:txBody>
          <a:bodyPr/>
          <a:lstStyle/>
          <a:p>
            <a:r>
              <a:rPr lang="en-US" dirty="0"/>
              <a:t>EQuIP Quality </a:t>
            </a:r>
            <a:r>
              <a:rPr lang="en-US" dirty="0" smtClean="0"/>
              <a:t>Review: </a:t>
            </a:r>
            <a:r>
              <a:rPr lang="en-US" dirty="0"/>
              <a:t/>
            </a:r>
            <a:br>
              <a:rPr lang="en-US" dirty="0"/>
            </a:br>
            <a:r>
              <a:rPr lang="en-US" dirty="0"/>
              <a:t>Principles &amp; Agreements</a:t>
            </a:r>
          </a:p>
        </p:txBody>
      </p:sp>
      <p:sp>
        <p:nvSpPr>
          <p:cNvPr id="4" name="Slide Number Placeholder 3"/>
          <p:cNvSpPr>
            <a:spLocks noGrp="1"/>
          </p:cNvSpPr>
          <p:nvPr>
            <p:ph type="sldNum" sz="quarter" idx="12"/>
          </p:nvPr>
        </p:nvSpPr>
        <p:spPr/>
        <p:txBody>
          <a:bodyPr/>
          <a:lstStyle/>
          <a:p>
            <a:fld id="{E4CC66FD-12A6-435F-A1E1-0ED637789521}" type="slidenum">
              <a:rPr lang="en-US" smtClean="0"/>
              <a:pPr/>
              <a:t>3</a:t>
            </a:fld>
            <a:endParaRPr lang="en-US" dirty="0"/>
          </a:p>
        </p:txBody>
      </p:sp>
    </p:spTree>
    <p:extLst>
      <p:ext uri="{BB962C8B-B14F-4D97-AF65-F5344CB8AC3E}">
        <p14:creationId xmlns:p14="http://schemas.microsoft.com/office/powerpoint/2010/main" val="257471019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EE5DC0-A0C6-8A4F-8D48-D1F69151C4C1}" type="slidenum">
              <a:rPr lang="en-US" smtClean="0"/>
              <a:pPr/>
              <a:t>30</a:t>
            </a:fld>
            <a:endParaRPr lang="en-US" dirty="0"/>
          </a:p>
        </p:txBody>
      </p:sp>
      <p:sp>
        <p:nvSpPr>
          <p:cNvPr id="6" name="Title 5"/>
          <p:cNvSpPr>
            <a:spLocks noGrp="1"/>
          </p:cNvSpPr>
          <p:nvPr>
            <p:ph type="title"/>
          </p:nvPr>
        </p:nvSpPr>
        <p:spPr>
          <a:xfrm>
            <a:off x="0" y="9462"/>
            <a:ext cx="9426222" cy="1266446"/>
          </a:xfrm>
        </p:spPr>
        <p:txBody>
          <a:bodyPr>
            <a:noAutofit/>
          </a:bodyPr>
          <a:lstStyle/>
          <a:p>
            <a:pPr marL="173736"/>
            <a:r>
              <a:rPr lang="en-US" kern="0" dirty="0" smtClean="0">
                <a:ea typeface="ＭＳ Ｐゴシック" charset="0"/>
              </a:rPr>
              <a:t>EXAMPLE: Step </a:t>
            </a:r>
            <a:r>
              <a:rPr lang="en-US" kern="0" dirty="0">
                <a:ea typeface="ＭＳ Ｐゴシック" charset="0"/>
              </a:rPr>
              <a:t>3. Apply Criteria in </a:t>
            </a:r>
            <a:r>
              <a:rPr lang="en-US" dirty="0">
                <a:solidFill>
                  <a:srgbClr val="FFFFFF"/>
                </a:solidFill>
                <a:cs typeface="Geneva" charset="0"/>
              </a:rPr>
              <a:t>Dimension II: Key Shifts in the CCSS</a:t>
            </a:r>
            <a:endParaRPr lang="en-US" b="0" i="1" dirty="0"/>
          </a:p>
        </p:txBody>
      </p:sp>
      <p:sp>
        <p:nvSpPr>
          <p:cNvPr id="3" name="Content Placeholder 2"/>
          <p:cNvSpPr>
            <a:spLocks noGrp="1"/>
          </p:cNvSpPr>
          <p:nvPr>
            <p:ph idx="1"/>
          </p:nvPr>
        </p:nvSpPr>
        <p:spPr/>
        <p:txBody>
          <a:bodyPr/>
          <a:lstStyle/>
          <a:p>
            <a:pPr marL="0" indent="0">
              <a:spcBef>
                <a:spcPts val="0"/>
              </a:spcBef>
              <a:spcAft>
                <a:spcPts val="1200"/>
              </a:spcAft>
              <a:buNone/>
            </a:pPr>
            <a:r>
              <a:rPr lang="en-US" sz="1800" b="0" i="1" dirty="0" smtClean="0">
                <a:solidFill>
                  <a:srgbClr val="004C8B"/>
                </a:solidFill>
              </a:rPr>
              <a:t>A unit or longer lesson should:</a:t>
            </a:r>
            <a:endParaRPr lang="en-US" sz="1800" b="0" dirty="0" smtClean="0">
              <a:solidFill>
                <a:srgbClr val="004C8B"/>
              </a:solidFill>
            </a:endParaRPr>
          </a:p>
          <a:p>
            <a:pPr>
              <a:spcBef>
                <a:spcPts val="600"/>
              </a:spcBef>
              <a:spcAft>
                <a:spcPts val="0"/>
              </a:spcAft>
              <a:buFont typeface="Wingdings" charset="2"/>
              <a:buChar char=""/>
            </a:pPr>
            <a:r>
              <a:rPr lang="en-US" sz="1800" dirty="0" smtClean="0">
                <a:solidFill>
                  <a:srgbClr val="5E5E5D"/>
                </a:solidFill>
              </a:rPr>
              <a:t>4</a:t>
            </a:r>
            <a:r>
              <a:rPr lang="en-US" sz="1800" dirty="0">
                <a:solidFill>
                  <a:srgbClr val="5E5E5D"/>
                </a:solidFill>
              </a:rPr>
              <a:t>. Grade-Level Reading: </a:t>
            </a:r>
            <a:r>
              <a:rPr lang="en-US" sz="1800" b="0" dirty="0">
                <a:solidFill>
                  <a:srgbClr val="5E5E5D"/>
                </a:solidFill>
              </a:rPr>
              <a:t>Include a progression of texts as students learn to read (e.g., additional phonic patterns are introduced, increasing sentence length). Provide text-centered learning that is sequenced, </a:t>
            </a:r>
            <a:r>
              <a:rPr lang="en-US" sz="1800" b="0" dirty="0" err="1">
                <a:solidFill>
                  <a:srgbClr val="5E5E5D"/>
                </a:solidFill>
              </a:rPr>
              <a:t>scaffolded</a:t>
            </a:r>
            <a:r>
              <a:rPr lang="en-US" sz="1800" b="0" dirty="0">
                <a:solidFill>
                  <a:srgbClr val="5E5E5D"/>
                </a:solidFill>
              </a:rPr>
              <a:t> and supported to advance students toward independent grade-level reading</a:t>
            </a:r>
            <a:r>
              <a:rPr lang="en-US" sz="1800" b="0" dirty="0" smtClean="0">
                <a:solidFill>
                  <a:srgbClr val="5E5E5D"/>
                </a:solidFill>
              </a:rPr>
              <a:t>.</a:t>
            </a:r>
          </a:p>
          <a:p>
            <a:pPr lvl="0">
              <a:spcBef>
                <a:spcPts val="600"/>
              </a:spcBef>
              <a:spcAft>
                <a:spcPts val="0"/>
              </a:spcAft>
              <a:buFont typeface="Wingdings" charset="2"/>
              <a:buChar char="q"/>
            </a:pPr>
            <a:r>
              <a:rPr lang="en-US" sz="1800" dirty="0">
                <a:solidFill>
                  <a:srgbClr val="5E5E5D"/>
                </a:solidFill>
              </a:rPr>
              <a:t>5. Balance of Texts: </a:t>
            </a:r>
            <a:r>
              <a:rPr lang="en-US" sz="1800" b="0" dirty="0">
                <a:solidFill>
                  <a:srgbClr val="5E5E5D"/>
                </a:solidFill>
              </a:rPr>
              <a:t>Focus instruction equally on literary and informational texts as stipulated in the CCSS (p. 5) and indicated by instructional time (</a:t>
            </a:r>
            <a:r>
              <a:rPr lang="en-US" sz="1800" b="0" i="1" dirty="0">
                <a:solidFill>
                  <a:srgbClr val="5E5E5D"/>
                </a:solidFill>
              </a:rPr>
              <a:t>may be more applicable across a year or several units</a:t>
            </a:r>
            <a:r>
              <a:rPr lang="en-US" sz="1800" b="0" dirty="0">
                <a:solidFill>
                  <a:srgbClr val="5E5E5D"/>
                </a:solidFill>
              </a:rPr>
              <a:t>)</a:t>
            </a:r>
            <a:r>
              <a:rPr lang="en-US" sz="1800" b="0" dirty="0" smtClean="0">
                <a:solidFill>
                  <a:srgbClr val="5E5E5D"/>
                </a:solidFill>
              </a:rPr>
              <a:t>.</a:t>
            </a:r>
          </a:p>
          <a:p>
            <a:pPr>
              <a:spcBef>
                <a:spcPts val="600"/>
              </a:spcBef>
              <a:spcAft>
                <a:spcPts val="0"/>
              </a:spcAft>
              <a:buFont typeface="Wingdings" charset="2"/>
              <a:buChar char=""/>
            </a:pPr>
            <a:r>
              <a:rPr lang="en-US" sz="1800" dirty="0">
                <a:solidFill>
                  <a:srgbClr val="5E5E5D"/>
                </a:solidFill>
              </a:rPr>
              <a:t>6. Balance of Writing</a:t>
            </a:r>
            <a:r>
              <a:rPr lang="en-US" sz="1800" b="0" dirty="0">
                <a:solidFill>
                  <a:srgbClr val="5E5E5D"/>
                </a:solidFill>
              </a:rPr>
              <a:t>: Include prominent and varied writing opportunities for students that balance communicating thinking and answering questions with self-expression and exploration. </a:t>
            </a:r>
          </a:p>
          <a:p>
            <a:pPr marL="0" indent="0">
              <a:spcBef>
                <a:spcPts val="600"/>
              </a:spcBef>
              <a:spcAft>
                <a:spcPts val="0"/>
              </a:spcAft>
              <a:buNone/>
            </a:pPr>
            <a:endParaRPr lang="en-US" sz="1800" b="0" dirty="0">
              <a:solidFill>
                <a:srgbClr val="5E5E5D"/>
              </a:solidFill>
            </a:endParaRPr>
          </a:p>
          <a:p>
            <a:pPr lvl="0">
              <a:spcBef>
                <a:spcPts val="600"/>
              </a:spcBef>
              <a:spcAft>
                <a:spcPts val="0"/>
              </a:spcAft>
              <a:buFont typeface="Wingdings" charset="2"/>
              <a:buChar char=""/>
            </a:pPr>
            <a:endParaRPr lang="en-US" sz="1800" b="0" dirty="0">
              <a:solidFill>
                <a:srgbClr val="5E5E5D"/>
              </a:solidFill>
            </a:endParaRPr>
          </a:p>
        </p:txBody>
      </p:sp>
    </p:spTree>
    <p:extLst>
      <p:ext uri="{BB962C8B-B14F-4D97-AF65-F5344CB8AC3E}">
        <p14:creationId xmlns:p14="http://schemas.microsoft.com/office/powerpoint/2010/main" val="106848054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C53B18-CF63-B843-9FD6-D4BA5E20017C}" type="slidenum">
              <a:rPr lang="en-US" smtClean="0"/>
              <a:pPr/>
              <a:t>31</a:t>
            </a:fld>
            <a:endParaRPr lang="en-US" dirty="0"/>
          </a:p>
        </p:txBody>
      </p:sp>
      <p:sp>
        <p:nvSpPr>
          <p:cNvPr id="8" name="Title 1"/>
          <p:cNvSpPr>
            <a:spLocks noGrp="1"/>
          </p:cNvSpPr>
          <p:nvPr>
            <p:ph type="title"/>
          </p:nvPr>
        </p:nvSpPr>
        <p:spPr>
          <a:xfrm>
            <a:off x="0" y="9462"/>
            <a:ext cx="9144000" cy="1143000"/>
          </a:xfrm>
        </p:spPr>
        <p:txBody>
          <a:bodyPr/>
          <a:lstStyle/>
          <a:p>
            <a:pPr marL="173736" lvl="0"/>
            <a:r>
              <a:rPr lang="en-US" sz="2800" kern="0" dirty="0">
                <a:ea typeface="ＭＳ Ｐゴシック" charset="0"/>
              </a:rPr>
              <a:t>EXAMPLE:</a:t>
            </a:r>
            <a:br>
              <a:rPr lang="en-US" sz="2800" kern="0" dirty="0">
                <a:ea typeface="ＭＳ Ｐゴシック" charset="0"/>
              </a:rPr>
            </a:br>
            <a:r>
              <a:rPr lang="en-US" sz="2800" kern="0" dirty="0">
                <a:ea typeface="ＭＳ Ｐゴシック" charset="0"/>
              </a:rPr>
              <a:t>Step 3. Apply Criteria in </a:t>
            </a:r>
            <a:r>
              <a:rPr lang="en-US" sz="2800" dirty="0" smtClean="0">
                <a:solidFill>
                  <a:srgbClr val="FFFFFF"/>
                </a:solidFill>
                <a:cs typeface="Geneva" charset="0"/>
              </a:rPr>
              <a:t>Dimension II: Key Shifts in the CCSS</a:t>
            </a:r>
            <a:endParaRPr lang="en-US" sz="2800" b="0" dirty="0"/>
          </a:p>
        </p:txBody>
      </p:sp>
      <p:sp>
        <p:nvSpPr>
          <p:cNvPr id="3" name="Content Placeholder 2"/>
          <p:cNvSpPr>
            <a:spLocks noGrp="1"/>
          </p:cNvSpPr>
          <p:nvPr>
            <p:ph idx="1"/>
          </p:nvPr>
        </p:nvSpPr>
        <p:spPr>
          <a:xfrm>
            <a:off x="297712" y="1275908"/>
            <a:ext cx="8477988" cy="4820092"/>
          </a:xfrm>
        </p:spPr>
        <p:txBody>
          <a:bodyPr/>
          <a:lstStyle/>
          <a:p>
            <a:pPr marL="0" indent="0">
              <a:lnSpc>
                <a:spcPct val="110000"/>
              </a:lnSpc>
              <a:spcBef>
                <a:spcPts val="0"/>
              </a:spcBef>
              <a:spcAft>
                <a:spcPts val="0"/>
              </a:spcAft>
              <a:buClr>
                <a:srgbClr val="004C8B"/>
              </a:buClr>
              <a:buNone/>
            </a:pPr>
            <a:r>
              <a:rPr lang="en-US" sz="1800" dirty="0">
                <a:solidFill>
                  <a:srgbClr val="004C8B"/>
                </a:solidFill>
                <a:cs typeface="Arial"/>
              </a:rPr>
              <a:t>Observations and </a:t>
            </a:r>
            <a:r>
              <a:rPr lang="en-US" sz="1800" dirty="0" smtClean="0">
                <a:solidFill>
                  <a:srgbClr val="004C8B"/>
                </a:solidFill>
                <a:cs typeface="Arial"/>
              </a:rPr>
              <a:t>suggestions:</a:t>
            </a:r>
          </a:p>
          <a:p>
            <a:pPr marL="0" indent="0">
              <a:lnSpc>
                <a:spcPct val="110000"/>
              </a:lnSpc>
              <a:spcBef>
                <a:spcPts val="0"/>
              </a:spcBef>
              <a:spcAft>
                <a:spcPts val="0"/>
              </a:spcAft>
              <a:buClr>
                <a:srgbClr val="004C8B"/>
              </a:buClr>
              <a:buNone/>
            </a:pPr>
            <a:r>
              <a:rPr lang="en-US" sz="1800" b="0" i="1" dirty="0" smtClean="0">
                <a:solidFill>
                  <a:srgbClr val="5E5E5D"/>
                </a:solidFill>
              </a:rPr>
              <a:t>Each </a:t>
            </a:r>
            <a:r>
              <a:rPr lang="en-US" sz="1800" b="0" i="1" dirty="0">
                <a:solidFill>
                  <a:srgbClr val="5E5E5D"/>
                </a:solidFill>
              </a:rPr>
              <a:t>lesson is designed around the students listening to and discussing a content-rich text aloud. </a:t>
            </a:r>
            <a:r>
              <a:rPr lang="en-US" sz="1800" b="0" i="1" dirty="0" smtClean="0">
                <a:solidFill>
                  <a:srgbClr val="5E5E5D"/>
                </a:solidFill>
              </a:rPr>
              <a:t>Questions </a:t>
            </a:r>
            <a:r>
              <a:rPr lang="en-US" sz="1800" b="0" i="1" dirty="0">
                <a:solidFill>
                  <a:srgbClr val="5E5E5D"/>
                </a:solidFill>
              </a:rPr>
              <a:t>and reflections are included by the side of each text. In addition, there is a short set of text-dependent and text-inspired questions added under the heading of "Comprehension Questions" in each lesson that probe student understanding and learning. </a:t>
            </a:r>
            <a:r>
              <a:rPr lang="en-US" sz="1800" b="0" i="1" dirty="0" smtClean="0">
                <a:solidFill>
                  <a:srgbClr val="5E5E5D"/>
                </a:solidFill>
              </a:rPr>
              <a:t>Lessons include </a:t>
            </a:r>
            <a:r>
              <a:rPr lang="en-US" sz="1800" b="0" i="1" dirty="0">
                <a:solidFill>
                  <a:srgbClr val="5E5E5D"/>
                </a:solidFill>
              </a:rPr>
              <a:t>literal questions, inferential questions, and evaluative questions about the text. </a:t>
            </a:r>
            <a:r>
              <a:rPr lang="en-US" sz="1800" b="0" i="1" dirty="0" smtClean="0">
                <a:solidFill>
                  <a:srgbClr val="5E5E5D"/>
                </a:solidFill>
              </a:rPr>
              <a:t>Questions are also </a:t>
            </a:r>
            <a:r>
              <a:rPr lang="en-US" sz="1800" b="0" i="1" dirty="0">
                <a:solidFill>
                  <a:srgbClr val="5E5E5D"/>
                </a:solidFill>
              </a:rPr>
              <a:t>included about </a:t>
            </a:r>
            <a:r>
              <a:rPr lang="en-US" sz="1800" b="0" i="1" dirty="0" smtClean="0">
                <a:solidFill>
                  <a:srgbClr val="5E5E5D"/>
                </a:solidFill>
              </a:rPr>
              <a:t>illustrations.</a:t>
            </a:r>
          </a:p>
          <a:p>
            <a:pPr marL="0" indent="0">
              <a:lnSpc>
                <a:spcPct val="110000"/>
              </a:lnSpc>
              <a:spcBef>
                <a:spcPts val="0"/>
              </a:spcBef>
              <a:spcAft>
                <a:spcPts val="0"/>
              </a:spcAft>
              <a:buClr>
                <a:srgbClr val="004C8B"/>
              </a:buClr>
              <a:buNone/>
            </a:pPr>
            <a:r>
              <a:rPr lang="en-US" sz="1800" b="0" i="1" dirty="0" smtClean="0">
                <a:solidFill>
                  <a:srgbClr val="5E5E5D"/>
                </a:solidFill>
              </a:rPr>
              <a:t>Lessons </a:t>
            </a:r>
            <a:r>
              <a:rPr lang="en-US" sz="1800" b="0" i="1" dirty="0">
                <a:solidFill>
                  <a:srgbClr val="5E5E5D"/>
                </a:solidFill>
              </a:rPr>
              <a:t>include literal questions, inferential questions, and evaluative questions about the text. Questions are also included about illustrations. There is a short set of text-dependent and text-inspired questions added under the heading of "Comprehension Questions" in each lesson that probe student </a:t>
            </a:r>
            <a:r>
              <a:rPr lang="en-US" sz="1800" b="0" i="1" dirty="0" smtClean="0">
                <a:solidFill>
                  <a:srgbClr val="5E5E5D"/>
                </a:solidFill>
              </a:rPr>
              <a:t>understanding. There </a:t>
            </a:r>
            <a:r>
              <a:rPr lang="en-US" sz="1800" b="0" i="1" dirty="0">
                <a:solidFill>
                  <a:srgbClr val="5E5E5D"/>
                </a:solidFill>
              </a:rPr>
              <a:t>are questions like, "Why is predicting the weather important in your life?" and "What is your favorite wintertime activity or holiday?" that ask students to make connections to their own life. The expectation is that students will draw from what they have learned to answer this question, but being more explicit about that would make the connection to the </a:t>
            </a:r>
            <a:r>
              <a:rPr lang="en-US" sz="1800" b="0" i="1" dirty="0" smtClean="0">
                <a:solidFill>
                  <a:srgbClr val="5E5E5D"/>
                </a:solidFill>
              </a:rPr>
              <a:t>text </a:t>
            </a:r>
            <a:r>
              <a:rPr lang="en-US" sz="1800" b="0" i="1" dirty="0">
                <a:solidFill>
                  <a:srgbClr val="5E5E5D"/>
                </a:solidFill>
              </a:rPr>
              <a:t>clearer. In addition, more text-dependent </a:t>
            </a:r>
            <a:r>
              <a:rPr lang="en-US" sz="1800" b="0" i="1" dirty="0" smtClean="0">
                <a:solidFill>
                  <a:srgbClr val="5E5E5D"/>
                </a:solidFill>
              </a:rPr>
              <a:t>questions would </a:t>
            </a:r>
            <a:r>
              <a:rPr lang="en-US" sz="1800" b="0" i="1" dirty="0">
                <a:solidFill>
                  <a:srgbClr val="5E5E5D"/>
                </a:solidFill>
              </a:rPr>
              <a:t>strengthen the </a:t>
            </a:r>
            <a:endParaRPr lang="en-US" sz="1800" b="0" i="1" dirty="0" smtClean="0">
              <a:solidFill>
                <a:srgbClr val="5E5E5D"/>
              </a:solidFill>
            </a:endParaRPr>
          </a:p>
          <a:p>
            <a:pPr marL="0" indent="0">
              <a:lnSpc>
                <a:spcPct val="110000"/>
              </a:lnSpc>
              <a:spcBef>
                <a:spcPts val="0"/>
              </a:spcBef>
              <a:spcAft>
                <a:spcPts val="0"/>
              </a:spcAft>
              <a:buClr>
                <a:srgbClr val="004C8B"/>
              </a:buClr>
              <a:buNone/>
            </a:pPr>
            <a:r>
              <a:rPr lang="en-US" sz="1800" b="0" i="1" dirty="0" smtClean="0">
                <a:solidFill>
                  <a:srgbClr val="5E5E5D"/>
                </a:solidFill>
              </a:rPr>
              <a:t>lesson.</a:t>
            </a:r>
          </a:p>
          <a:p>
            <a:pPr marL="0" indent="0">
              <a:spcBef>
                <a:spcPts val="0"/>
              </a:spcBef>
              <a:spcAft>
                <a:spcPts val="0"/>
              </a:spcAft>
              <a:buClr>
                <a:srgbClr val="004C8B"/>
              </a:buClr>
              <a:buNone/>
            </a:pPr>
            <a:endParaRPr lang="en-US" sz="600" b="0" i="1" dirty="0" smtClean="0">
              <a:solidFill>
                <a:srgbClr val="5E5E5D"/>
              </a:solidFill>
            </a:endParaRPr>
          </a:p>
          <a:p>
            <a:pPr marL="0" indent="0">
              <a:spcBef>
                <a:spcPts val="0"/>
              </a:spcBef>
              <a:spcAft>
                <a:spcPts val="0"/>
              </a:spcAft>
              <a:buClr>
                <a:srgbClr val="004C8B"/>
              </a:buClr>
              <a:buNone/>
            </a:pPr>
            <a:endParaRPr lang="en-US" sz="1600" b="0" i="1" dirty="0">
              <a:solidFill>
                <a:srgbClr val="5E5E5D"/>
              </a:solidFill>
            </a:endParaRPr>
          </a:p>
          <a:p>
            <a:pPr marL="0" indent="0">
              <a:spcBef>
                <a:spcPts val="600"/>
              </a:spcBef>
              <a:spcAft>
                <a:spcPts val="0"/>
              </a:spcAft>
              <a:buClr>
                <a:srgbClr val="004C8B"/>
              </a:buClr>
              <a:buNone/>
            </a:pPr>
            <a:endParaRPr lang="en-US" sz="1600" b="0" dirty="0" smtClean="0"/>
          </a:p>
        </p:txBody>
      </p:sp>
    </p:spTree>
    <p:extLst>
      <p:ext uri="{BB962C8B-B14F-4D97-AF65-F5344CB8AC3E}">
        <p14:creationId xmlns:p14="http://schemas.microsoft.com/office/powerpoint/2010/main" val="369111478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C53B18-CF63-B843-9FD6-D4BA5E20017C}" type="slidenum">
              <a:rPr lang="en-US" smtClean="0"/>
              <a:pPr/>
              <a:t>32</a:t>
            </a:fld>
            <a:endParaRPr lang="en-US" dirty="0"/>
          </a:p>
        </p:txBody>
      </p:sp>
      <p:sp>
        <p:nvSpPr>
          <p:cNvPr id="8" name="Title 1"/>
          <p:cNvSpPr>
            <a:spLocks noGrp="1"/>
          </p:cNvSpPr>
          <p:nvPr>
            <p:ph type="title"/>
          </p:nvPr>
        </p:nvSpPr>
        <p:spPr>
          <a:xfrm>
            <a:off x="0" y="9462"/>
            <a:ext cx="9144000" cy="1143000"/>
          </a:xfrm>
        </p:spPr>
        <p:txBody>
          <a:bodyPr/>
          <a:lstStyle/>
          <a:p>
            <a:pPr marL="173736" lvl="0"/>
            <a:r>
              <a:rPr lang="en-US" sz="2800" kern="0" dirty="0">
                <a:ea typeface="ＭＳ Ｐゴシック" charset="0"/>
              </a:rPr>
              <a:t>EXAMPLE:</a:t>
            </a:r>
            <a:br>
              <a:rPr lang="en-US" sz="2800" kern="0" dirty="0">
                <a:ea typeface="ＭＳ Ｐゴシック" charset="0"/>
              </a:rPr>
            </a:br>
            <a:r>
              <a:rPr lang="en-US" sz="2800" kern="0" dirty="0">
                <a:ea typeface="ＭＳ Ｐゴシック" charset="0"/>
              </a:rPr>
              <a:t>Step 3. Apply Criteria in </a:t>
            </a:r>
            <a:r>
              <a:rPr lang="en-US" sz="2800" dirty="0" smtClean="0">
                <a:solidFill>
                  <a:srgbClr val="FFFFFF"/>
                </a:solidFill>
                <a:cs typeface="Geneva" charset="0"/>
              </a:rPr>
              <a:t>Dimension II: Key Shifts in the CCSS</a:t>
            </a:r>
            <a:endParaRPr lang="en-US" sz="2800" b="0" dirty="0"/>
          </a:p>
        </p:txBody>
      </p:sp>
      <p:sp>
        <p:nvSpPr>
          <p:cNvPr id="3" name="Content Placeholder 2"/>
          <p:cNvSpPr>
            <a:spLocks noGrp="1"/>
          </p:cNvSpPr>
          <p:nvPr>
            <p:ph idx="1"/>
          </p:nvPr>
        </p:nvSpPr>
        <p:spPr>
          <a:xfrm>
            <a:off x="297712" y="1275908"/>
            <a:ext cx="8389088" cy="4669502"/>
          </a:xfrm>
        </p:spPr>
        <p:txBody>
          <a:bodyPr/>
          <a:lstStyle/>
          <a:p>
            <a:pPr marL="0" indent="0">
              <a:lnSpc>
                <a:spcPct val="110000"/>
              </a:lnSpc>
              <a:spcBef>
                <a:spcPts val="0"/>
              </a:spcBef>
              <a:spcAft>
                <a:spcPts val="0"/>
              </a:spcAft>
              <a:buClr>
                <a:srgbClr val="004C8B"/>
              </a:buClr>
              <a:buNone/>
            </a:pPr>
            <a:r>
              <a:rPr lang="en-US" sz="1800" dirty="0">
                <a:solidFill>
                  <a:srgbClr val="004C8B"/>
                </a:solidFill>
                <a:cs typeface="Arial"/>
              </a:rPr>
              <a:t>Observations and </a:t>
            </a:r>
            <a:r>
              <a:rPr lang="en-US" sz="1800" dirty="0" smtClean="0">
                <a:solidFill>
                  <a:srgbClr val="004C8B"/>
                </a:solidFill>
                <a:cs typeface="Arial"/>
              </a:rPr>
              <a:t>suggestions cont.:</a:t>
            </a:r>
            <a:endParaRPr lang="en-US" sz="1800" b="0" i="1" dirty="0" smtClean="0">
              <a:solidFill>
                <a:srgbClr val="5E5E5D"/>
              </a:solidFill>
            </a:endParaRPr>
          </a:p>
          <a:p>
            <a:pPr marL="0" indent="0">
              <a:lnSpc>
                <a:spcPct val="110000"/>
              </a:lnSpc>
              <a:spcBef>
                <a:spcPts val="0"/>
              </a:spcBef>
              <a:spcAft>
                <a:spcPts val="0"/>
              </a:spcAft>
              <a:buClr>
                <a:srgbClr val="004C8B"/>
              </a:buClr>
              <a:buNone/>
            </a:pPr>
            <a:r>
              <a:rPr lang="en-US" sz="1800" b="0" i="1" dirty="0" smtClean="0">
                <a:solidFill>
                  <a:srgbClr val="5E5E5D"/>
                </a:solidFill>
                <a:cs typeface="Arial"/>
              </a:rPr>
              <a:t>There is systematic attention to vocabulary: Each lesson concentrates on vocabulary development by highlighting certain core words. Word Work is included in each lesson that concentrates on a particular academic vocabulary word. The lesson states, "The inclusion </a:t>
            </a:r>
            <a:r>
              <a:rPr lang="en-US" sz="1800" b="0" i="1" dirty="0">
                <a:solidFill>
                  <a:srgbClr val="5E5E5D"/>
                </a:solidFill>
                <a:cs typeface="Arial"/>
              </a:rPr>
              <a:t>of the words on this list does not mean that students are immediately expected to be able to use all of these words on their own. However, through repeated exposure throughout the lessons, they should acquire a good understanding </a:t>
            </a:r>
            <a:r>
              <a:rPr lang="en-US" sz="1800" b="0" i="1" dirty="0" smtClean="0">
                <a:solidFill>
                  <a:srgbClr val="5E5E5D"/>
                </a:solidFill>
                <a:cs typeface="Arial"/>
              </a:rPr>
              <a:t>of most </a:t>
            </a:r>
            <a:r>
              <a:rPr lang="en-US" sz="1800" b="0" i="1" dirty="0">
                <a:solidFill>
                  <a:srgbClr val="5E5E5D"/>
                </a:solidFill>
                <a:cs typeface="Arial"/>
              </a:rPr>
              <a:t>of these words and begin to use some of them in conversation</a:t>
            </a:r>
            <a:r>
              <a:rPr lang="en-US" sz="1800" b="0" i="1" dirty="0" smtClean="0">
                <a:solidFill>
                  <a:srgbClr val="5E5E5D"/>
                </a:solidFill>
                <a:cs typeface="Arial"/>
              </a:rPr>
              <a:t>.”</a:t>
            </a:r>
          </a:p>
          <a:p>
            <a:pPr marL="0" indent="0">
              <a:lnSpc>
                <a:spcPct val="110000"/>
              </a:lnSpc>
              <a:spcBef>
                <a:spcPts val="0"/>
              </a:spcBef>
              <a:spcAft>
                <a:spcPts val="0"/>
              </a:spcAft>
              <a:buClr>
                <a:srgbClr val="004C8B"/>
              </a:buClr>
              <a:buNone/>
            </a:pPr>
            <a:r>
              <a:rPr lang="en-US" sz="1800" b="0" i="1" kern="0" dirty="0">
                <a:solidFill>
                  <a:srgbClr val="5E5E5D"/>
                </a:solidFill>
                <a:ea typeface="ＭＳ Ｐゴシック" charset="0"/>
              </a:rPr>
              <a:t>This unit contains eight lessons, each written around a rich read aloud text to support students in building knowledge on the topic of “Seasons and Weather.” While these texts are well above the complexity level students will be able to read independently, they  provide, as content-rich read-</a:t>
            </a:r>
            <a:r>
              <a:rPr lang="en-US" sz="1800" b="0" i="1" kern="0" dirty="0" err="1">
                <a:solidFill>
                  <a:srgbClr val="5E5E5D"/>
                </a:solidFill>
                <a:ea typeface="ＭＳ Ｐゴシック" charset="0"/>
              </a:rPr>
              <a:t>alouds</a:t>
            </a:r>
            <a:r>
              <a:rPr lang="en-US" sz="1800" b="0" i="1" kern="0" dirty="0">
                <a:solidFill>
                  <a:srgbClr val="5E5E5D"/>
                </a:solidFill>
                <a:ea typeface="ＭＳ Ｐゴシック" charset="0"/>
              </a:rPr>
              <a:t>, </a:t>
            </a:r>
            <a:r>
              <a:rPr lang="en-US" sz="1800" b="0" i="1" dirty="0">
                <a:solidFill>
                  <a:srgbClr val="5E5E5D"/>
                </a:solidFill>
              </a:rPr>
              <a:t>text-centered learning that is sequenced and </a:t>
            </a:r>
            <a:r>
              <a:rPr lang="en-US" sz="1800" b="0" i="1" dirty="0" err="1">
                <a:solidFill>
                  <a:srgbClr val="5E5E5D"/>
                </a:solidFill>
              </a:rPr>
              <a:t>scaffolded</a:t>
            </a:r>
            <a:r>
              <a:rPr lang="en-US" sz="1800" b="0" i="1" dirty="0">
                <a:solidFill>
                  <a:srgbClr val="5E5E5D"/>
                </a:solidFill>
              </a:rPr>
              <a:t>.</a:t>
            </a:r>
            <a:r>
              <a:rPr lang="en-US" sz="1800" b="0" i="1" kern="0" dirty="0">
                <a:solidFill>
                  <a:srgbClr val="5E5E5D"/>
                </a:solidFill>
                <a:ea typeface="ＭＳ Ｐゴシック" charset="0"/>
              </a:rPr>
              <a:t> Exposure to rich content through </a:t>
            </a:r>
            <a:r>
              <a:rPr lang="en-US" sz="1800" b="0" i="1" kern="0" dirty="0" smtClean="0">
                <a:solidFill>
                  <a:srgbClr val="5E5E5D"/>
                </a:solidFill>
                <a:ea typeface="ＭＳ Ｐゴシック" charset="0"/>
              </a:rPr>
              <a:t>read-</a:t>
            </a:r>
            <a:r>
              <a:rPr lang="en-US" sz="1800" b="0" i="1" kern="0" dirty="0" err="1" smtClean="0">
                <a:solidFill>
                  <a:srgbClr val="5E5E5D"/>
                </a:solidFill>
                <a:ea typeface="ＭＳ Ｐゴシック" charset="0"/>
              </a:rPr>
              <a:t>alouds</a:t>
            </a:r>
            <a:r>
              <a:rPr lang="en-US" sz="1800" b="0" i="1" kern="0" dirty="0" smtClean="0">
                <a:solidFill>
                  <a:srgbClr val="5E5E5D"/>
                </a:solidFill>
                <a:ea typeface="ＭＳ Ｐゴシック" charset="0"/>
              </a:rPr>
              <a:t> </a:t>
            </a:r>
            <a:r>
              <a:rPr lang="en-US" sz="1800" b="0" i="1" kern="0" dirty="0">
                <a:solidFill>
                  <a:srgbClr val="5E5E5D"/>
                </a:solidFill>
                <a:ea typeface="ＭＳ Ｐゴシック" charset="0"/>
              </a:rPr>
              <a:t>will</a:t>
            </a:r>
            <a:r>
              <a:rPr lang="en-US" sz="1800" i="1" kern="0" dirty="0">
                <a:solidFill>
                  <a:srgbClr val="5E5E5D"/>
                </a:solidFill>
                <a:ea typeface="ＭＳ Ｐゴシック" charset="0"/>
              </a:rPr>
              <a:t> </a:t>
            </a:r>
            <a:r>
              <a:rPr lang="en-US" sz="1800" b="0" i="1" kern="0" dirty="0">
                <a:solidFill>
                  <a:srgbClr val="5E5E5D"/>
                </a:solidFill>
                <a:ea typeface="ＭＳ Ｐゴシック" charset="0"/>
              </a:rPr>
              <a:t>build student vocabulary and background knowledge to support advancement towards independent grade-level reading. </a:t>
            </a:r>
            <a:endParaRPr lang="en-US" sz="1800" b="0" i="1" dirty="0">
              <a:solidFill>
                <a:srgbClr val="5E5E5D"/>
              </a:solidFill>
            </a:endParaRPr>
          </a:p>
          <a:p>
            <a:pPr marL="0" indent="0">
              <a:lnSpc>
                <a:spcPct val="110000"/>
              </a:lnSpc>
              <a:spcBef>
                <a:spcPts val="0"/>
              </a:spcBef>
              <a:spcAft>
                <a:spcPts val="0"/>
              </a:spcAft>
              <a:buClr>
                <a:srgbClr val="004C8B"/>
              </a:buClr>
              <a:buNone/>
            </a:pPr>
            <a:endParaRPr lang="en-US" sz="1800" b="0" i="1" dirty="0">
              <a:solidFill>
                <a:srgbClr val="5E5E5D"/>
              </a:solidFill>
            </a:endParaRPr>
          </a:p>
          <a:p>
            <a:pPr marL="0" indent="0">
              <a:spcBef>
                <a:spcPts val="600"/>
              </a:spcBef>
              <a:spcAft>
                <a:spcPts val="0"/>
              </a:spcAft>
              <a:buClr>
                <a:srgbClr val="004C8B"/>
              </a:buClr>
              <a:buNone/>
            </a:pPr>
            <a:endParaRPr lang="en-US" sz="1600" b="0" dirty="0" smtClean="0"/>
          </a:p>
        </p:txBody>
      </p:sp>
    </p:spTree>
    <p:extLst>
      <p:ext uri="{BB962C8B-B14F-4D97-AF65-F5344CB8AC3E}">
        <p14:creationId xmlns:p14="http://schemas.microsoft.com/office/powerpoint/2010/main" val="34032037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C53B18-CF63-B843-9FD6-D4BA5E20017C}" type="slidenum">
              <a:rPr lang="en-US" smtClean="0"/>
              <a:pPr/>
              <a:t>33</a:t>
            </a:fld>
            <a:endParaRPr lang="en-US" dirty="0"/>
          </a:p>
        </p:txBody>
      </p:sp>
      <p:sp>
        <p:nvSpPr>
          <p:cNvPr id="8" name="Title 1"/>
          <p:cNvSpPr>
            <a:spLocks noGrp="1"/>
          </p:cNvSpPr>
          <p:nvPr>
            <p:ph type="title"/>
          </p:nvPr>
        </p:nvSpPr>
        <p:spPr>
          <a:xfrm>
            <a:off x="0" y="9462"/>
            <a:ext cx="9144000" cy="1143000"/>
          </a:xfrm>
        </p:spPr>
        <p:txBody>
          <a:bodyPr/>
          <a:lstStyle/>
          <a:p>
            <a:pPr marL="173736" lvl="0"/>
            <a:r>
              <a:rPr lang="en-US" sz="2800" kern="0" dirty="0">
                <a:ea typeface="ＭＳ Ｐゴシック" charset="0"/>
              </a:rPr>
              <a:t>EXAMPLE:</a:t>
            </a:r>
            <a:br>
              <a:rPr lang="en-US" sz="2800" kern="0" dirty="0">
                <a:ea typeface="ＭＳ Ｐゴシック" charset="0"/>
              </a:rPr>
            </a:br>
            <a:r>
              <a:rPr lang="en-US" sz="2800" kern="0" dirty="0">
                <a:ea typeface="ＭＳ Ｐゴシック" charset="0"/>
              </a:rPr>
              <a:t>Step 3. Apply Criteria in </a:t>
            </a:r>
            <a:r>
              <a:rPr lang="en-US" sz="2800" dirty="0" smtClean="0">
                <a:solidFill>
                  <a:srgbClr val="FFFFFF"/>
                </a:solidFill>
                <a:cs typeface="Geneva" charset="0"/>
              </a:rPr>
              <a:t>Dimension II: Key Shifts in the CCSS</a:t>
            </a:r>
            <a:endParaRPr lang="en-US" sz="2800" b="0" dirty="0"/>
          </a:p>
        </p:txBody>
      </p:sp>
      <p:sp>
        <p:nvSpPr>
          <p:cNvPr id="3" name="Content Placeholder 2"/>
          <p:cNvSpPr>
            <a:spLocks noGrp="1"/>
          </p:cNvSpPr>
          <p:nvPr>
            <p:ph idx="1"/>
          </p:nvPr>
        </p:nvSpPr>
        <p:spPr>
          <a:xfrm>
            <a:off x="297712" y="1275908"/>
            <a:ext cx="8515212" cy="4896292"/>
          </a:xfrm>
        </p:spPr>
        <p:txBody>
          <a:bodyPr/>
          <a:lstStyle/>
          <a:p>
            <a:pPr marL="0" indent="0">
              <a:lnSpc>
                <a:spcPct val="110000"/>
              </a:lnSpc>
              <a:spcBef>
                <a:spcPts val="600"/>
              </a:spcBef>
              <a:spcAft>
                <a:spcPts val="0"/>
              </a:spcAft>
              <a:buClr>
                <a:srgbClr val="004C8B"/>
              </a:buClr>
              <a:buNone/>
            </a:pPr>
            <a:r>
              <a:rPr lang="en-US" sz="1800" dirty="0" smtClean="0">
                <a:solidFill>
                  <a:srgbClr val="004C8B"/>
                </a:solidFill>
                <a:cs typeface="Arial"/>
              </a:rPr>
              <a:t>Observations and suggestions cont.:</a:t>
            </a:r>
            <a:endParaRPr lang="en-US" sz="1800" b="0" i="1" kern="0" dirty="0" smtClean="0">
              <a:solidFill>
                <a:srgbClr val="FF0000"/>
              </a:solidFill>
              <a:ea typeface="ＭＳ Ｐゴシック" charset="0"/>
            </a:endParaRPr>
          </a:p>
          <a:p>
            <a:pPr marL="0" indent="0">
              <a:lnSpc>
                <a:spcPct val="110000"/>
              </a:lnSpc>
              <a:spcBef>
                <a:spcPts val="0"/>
              </a:spcBef>
              <a:spcAft>
                <a:spcPts val="0"/>
              </a:spcAft>
              <a:buClr>
                <a:srgbClr val="004C8B"/>
              </a:buClr>
              <a:buNone/>
            </a:pPr>
            <a:r>
              <a:rPr lang="en-US" sz="1800" b="0" i="1" kern="0" dirty="0" smtClean="0">
                <a:solidFill>
                  <a:srgbClr val="5E5E5D"/>
                </a:solidFill>
                <a:ea typeface="ＭＳ Ｐゴシック" charset="0"/>
              </a:rPr>
              <a:t>This </a:t>
            </a:r>
            <a:r>
              <a:rPr lang="en-US" sz="1800" b="0" i="1" kern="0" dirty="0">
                <a:solidFill>
                  <a:srgbClr val="5E5E5D"/>
                </a:solidFill>
                <a:ea typeface="ＭＳ Ｐゴシック" charset="0"/>
              </a:rPr>
              <a:t>particular Core Knowledge unit concentrates on informational text (includes only one literary text). It is important to note that the previous unit in the year-long sequence focused on nursery rhymes and fables. Because of how Core Knowledge organizes its units, it is more applicable to analyze balance of text types over </a:t>
            </a:r>
          </a:p>
          <a:p>
            <a:pPr marL="0" indent="0">
              <a:lnSpc>
                <a:spcPct val="110000"/>
              </a:lnSpc>
              <a:spcBef>
                <a:spcPts val="0"/>
              </a:spcBef>
              <a:spcAft>
                <a:spcPts val="0"/>
              </a:spcAft>
              <a:buClr>
                <a:srgbClr val="004C8B"/>
              </a:buClr>
              <a:buNone/>
            </a:pPr>
            <a:r>
              <a:rPr lang="en-US" sz="1800" b="0" i="1" kern="0" dirty="0">
                <a:solidFill>
                  <a:srgbClr val="5E5E5D"/>
                </a:solidFill>
                <a:ea typeface="ＭＳ Ｐゴシック" charset="0"/>
              </a:rPr>
              <a:t>the course of the year. </a:t>
            </a:r>
            <a:endParaRPr lang="en-US" sz="1800" i="1" kern="0" dirty="0">
              <a:solidFill>
                <a:srgbClr val="5E5E5D"/>
              </a:solidFill>
              <a:ea typeface="ＭＳ Ｐゴシック" charset="0"/>
            </a:endParaRPr>
          </a:p>
          <a:p>
            <a:pPr marL="0" indent="0">
              <a:lnSpc>
                <a:spcPct val="110000"/>
              </a:lnSpc>
              <a:spcBef>
                <a:spcPts val="600"/>
              </a:spcBef>
              <a:spcAft>
                <a:spcPts val="0"/>
              </a:spcAft>
              <a:buClr>
                <a:srgbClr val="004C8B"/>
              </a:buClr>
              <a:buNone/>
            </a:pPr>
            <a:r>
              <a:rPr lang="en-US" sz="1800" b="0" i="1" dirty="0" smtClean="0">
                <a:solidFill>
                  <a:srgbClr val="5E5E5D"/>
                </a:solidFill>
                <a:cs typeface="Arial"/>
              </a:rPr>
              <a:t>Throughout </a:t>
            </a:r>
            <a:r>
              <a:rPr lang="en-US" sz="1800" b="0" i="1" dirty="0">
                <a:solidFill>
                  <a:srgbClr val="5E5E5D"/>
                </a:solidFill>
                <a:cs typeface="Arial"/>
              </a:rPr>
              <a:t>each unit, students are asked to "write" mainly in the form of 	"drawings" of suns, clouds, rain, etc. or the teacher writing down what the </a:t>
            </a:r>
            <a:r>
              <a:rPr lang="en-US" sz="1800" b="0" i="1" dirty="0" smtClean="0">
                <a:solidFill>
                  <a:srgbClr val="5E5E5D"/>
                </a:solidFill>
                <a:cs typeface="Arial"/>
              </a:rPr>
              <a:t>students </a:t>
            </a:r>
            <a:r>
              <a:rPr lang="en-US" sz="1800" b="0" i="1" dirty="0">
                <a:solidFill>
                  <a:srgbClr val="5E5E5D"/>
                </a:solidFill>
                <a:cs typeface="Arial"/>
              </a:rPr>
              <a:t>say about weather and the seasons just as the CCSS requires.</a:t>
            </a:r>
            <a:endParaRPr lang="en-US" sz="1800" b="0" i="1" dirty="0">
              <a:solidFill>
                <a:srgbClr val="5E5E5D"/>
              </a:solidFill>
            </a:endParaRPr>
          </a:p>
          <a:p>
            <a:pPr marL="0" lvl="1" indent="0">
              <a:lnSpc>
                <a:spcPct val="110000"/>
              </a:lnSpc>
              <a:spcBef>
                <a:spcPts val="0"/>
              </a:spcBef>
              <a:spcAft>
                <a:spcPts val="0"/>
              </a:spcAft>
              <a:buClrTx/>
              <a:buSzTx/>
              <a:buNone/>
            </a:pPr>
            <a:endParaRPr lang="en-US" sz="1800" b="1" dirty="0" smtClean="0">
              <a:solidFill>
                <a:srgbClr val="5E5E5D"/>
              </a:solidFill>
              <a:ea typeface="Calibri"/>
              <a:cs typeface="Calibri"/>
            </a:endParaRPr>
          </a:p>
          <a:p>
            <a:pPr marL="0" lvl="1" indent="0">
              <a:lnSpc>
                <a:spcPct val="110000"/>
              </a:lnSpc>
              <a:spcBef>
                <a:spcPts val="0"/>
              </a:spcBef>
              <a:spcAft>
                <a:spcPts val="0"/>
              </a:spcAft>
              <a:buClrTx/>
              <a:buSzTx/>
              <a:buNone/>
            </a:pPr>
            <a:r>
              <a:rPr lang="en-US" sz="2000" b="1" dirty="0" smtClean="0">
                <a:solidFill>
                  <a:srgbClr val="5E5E5D"/>
                </a:solidFill>
                <a:ea typeface="Calibri"/>
                <a:cs typeface="Calibri"/>
              </a:rPr>
              <a:t>Rating</a:t>
            </a:r>
            <a:r>
              <a:rPr lang="en-US" sz="2000" b="1" dirty="0">
                <a:solidFill>
                  <a:srgbClr val="5E5E5D"/>
                </a:solidFill>
                <a:ea typeface="Calibri"/>
                <a:cs typeface="Calibri"/>
              </a:rPr>
              <a:t>: </a:t>
            </a:r>
            <a:r>
              <a:rPr lang="en-US" sz="2000" b="1" dirty="0" smtClean="0">
                <a:solidFill>
                  <a:srgbClr val="5E5E5D"/>
                </a:solidFill>
                <a:ea typeface="Calibri"/>
                <a:cs typeface="Calibri"/>
              </a:rPr>
              <a:t>3</a:t>
            </a:r>
            <a:r>
              <a:rPr lang="en-US" sz="2000" b="1" dirty="0">
                <a:solidFill>
                  <a:srgbClr val="5E5E5D"/>
                </a:solidFill>
                <a:ea typeface="Calibri"/>
                <a:cs typeface="Calibri"/>
              </a:rPr>
              <a:t> </a:t>
            </a:r>
            <a:r>
              <a:rPr lang="en-US" sz="2000" b="1" dirty="0" smtClean="0">
                <a:solidFill>
                  <a:srgbClr val="5E5E5D"/>
                </a:solidFill>
                <a:ea typeface="Calibri"/>
                <a:cs typeface="Calibri"/>
              </a:rPr>
              <a:t> </a:t>
            </a:r>
            <a:r>
              <a:rPr lang="en-US" sz="2000" dirty="0" smtClean="0">
                <a:solidFill>
                  <a:srgbClr val="5E5E5D"/>
                </a:solidFill>
              </a:rPr>
              <a:t>Meets most to all of the criteria in the dimension</a:t>
            </a:r>
          </a:p>
          <a:p>
            <a:pPr marL="0" lvl="1" indent="0">
              <a:spcBef>
                <a:spcPts val="0"/>
              </a:spcBef>
              <a:spcAft>
                <a:spcPts val="0"/>
              </a:spcAft>
              <a:buClrTx/>
              <a:buSzTx/>
              <a:buNone/>
            </a:pPr>
            <a:endParaRPr lang="en-US" sz="1800" i="1" kern="0" dirty="0" smtClean="0">
              <a:solidFill>
                <a:srgbClr val="5E5E5D"/>
              </a:solidFill>
              <a:ea typeface="ＭＳ Ｐゴシック" charset="0"/>
            </a:endParaRPr>
          </a:p>
          <a:p>
            <a:pPr marL="0" indent="0">
              <a:buNone/>
            </a:pPr>
            <a:endParaRPr lang="en-US" sz="2000" b="0" i="1" kern="0" dirty="0">
              <a:solidFill>
                <a:srgbClr val="1F497D"/>
              </a:solidFill>
              <a:ea typeface="ＭＳ Ｐゴシック" charset="0"/>
            </a:endParaRPr>
          </a:p>
          <a:p>
            <a:pPr marL="0" indent="0">
              <a:buNone/>
            </a:pPr>
            <a:r>
              <a:rPr lang="en-US" sz="2000" b="0" i="1" kern="0" dirty="0">
                <a:solidFill>
                  <a:srgbClr val="1F497D"/>
                </a:solidFill>
                <a:ea typeface="ＭＳ Ｐゴシック" charset="0"/>
              </a:rPr>
              <a:t>	</a:t>
            </a:r>
            <a:endParaRPr lang="en-US" sz="2000" b="0" i="1" dirty="0">
              <a:solidFill>
                <a:srgbClr val="5E5E5D"/>
              </a:solidFill>
            </a:endParaRPr>
          </a:p>
        </p:txBody>
      </p:sp>
    </p:spTree>
    <p:extLst>
      <p:ext uri="{BB962C8B-B14F-4D97-AF65-F5344CB8AC3E}">
        <p14:creationId xmlns:p14="http://schemas.microsoft.com/office/powerpoint/2010/main" val="2277645945"/>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EE5DC0-A0C6-8A4F-8D48-D1F69151C4C1}" type="slidenum">
              <a:rPr lang="en-US" smtClean="0"/>
              <a:pPr/>
              <a:t>34</a:t>
            </a:fld>
            <a:endParaRPr lang="en-US" dirty="0"/>
          </a:p>
        </p:txBody>
      </p:sp>
      <p:sp>
        <p:nvSpPr>
          <p:cNvPr id="6" name="Title 5"/>
          <p:cNvSpPr>
            <a:spLocks noGrp="1"/>
          </p:cNvSpPr>
          <p:nvPr>
            <p:ph type="title"/>
          </p:nvPr>
        </p:nvSpPr>
        <p:spPr>
          <a:xfrm>
            <a:off x="0" y="9462"/>
            <a:ext cx="9144000" cy="1143000"/>
          </a:xfrm>
        </p:spPr>
        <p:txBody>
          <a:bodyPr>
            <a:normAutofit/>
          </a:bodyPr>
          <a:lstStyle/>
          <a:p>
            <a:r>
              <a:rPr lang="en-US" kern="0" dirty="0" smtClean="0">
                <a:ea typeface="ＭＳ Ｐゴシック" charset="0"/>
              </a:rPr>
              <a:t>Criteria for </a:t>
            </a:r>
            <a:r>
              <a:rPr lang="en-US" b="0" dirty="0" smtClean="0">
                <a:solidFill>
                  <a:srgbClr val="FFFFFF"/>
                </a:solidFill>
                <a:cs typeface="Geneva" charset="0"/>
              </a:rPr>
              <a:t>Dimension III: </a:t>
            </a:r>
            <a:br>
              <a:rPr lang="en-US" b="0" dirty="0" smtClean="0">
                <a:solidFill>
                  <a:srgbClr val="FFFFFF"/>
                </a:solidFill>
                <a:cs typeface="Geneva" charset="0"/>
              </a:rPr>
            </a:br>
            <a:r>
              <a:rPr lang="en-US" b="0" dirty="0" smtClean="0">
                <a:solidFill>
                  <a:srgbClr val="FFFFFF"/>
                </a:solidFill>
                <a:cs typeface="Geneva" charset="0"/>
              </a:rPr>
              <a:t>Instructional Supports</a:t>
            </a:r>
            <a:endParaRPr lang="en-US" b="0" dirty="0"/>
          </a:p>
        </p:txBody>
      </p:sp>
      <p:sp>
        <p:nvSpPr>
          <p:cNvPr id="3" name="Content Placeholder 2"/>
          <p:cNvSpPr>
            <a:spLocks noGrp="1"/>
          </p:cNvSpPr>
          <p:nvPr>
            <p:ph idx="1"/>
          </p:nvPr>
        </p:nvSpPr>
        <p:spPr/>
        <p:txBody>
          <a:bodyPr/>
          <a:lstStyle/>
          <a:p>
            <a:pPr marL="0" indent="0" algn="l">
              <a:spcBef>
                <a:spcPts val="0"/>
              </a:spcBef>
              <a:spcAft>
                <a:spcPts val="1200"/>
              </a:spcAft>
              <a:buNone/>
            </a:pPr>
            <a:r>
              <a:rPr lang="en-US" sz="1800" b="0" i="1" dirty="0">
                <a:solidFill>
                  <a:srgbClr val="004C8B"/>
                </a:solidFill>
              </a:rPr>
              <a:t>The lesson/unit is responsive to varied student learning needs:</a:t>
            </a:r>
            <a:endParaRPr lang="en-US" sz="1800" b="0" dirty="0">
              <a:solidFill>
                <a:srgbClr val="004C8B"/>
              </a:solidFill>
            </a:endParaRPr>
          </a:p>
          <a:p>
            <a:pPr lvl="0">
              <a:spcBef>
                <a:spcPts val="0"/>
              </a:spcBef>
              <a:spcAft>
                <a:spcPts val="1200"/>
              </a:spcAft>
              <a:buFont typeface="+mj-lt"/>
              <a:buAutoNum type="arabicPeriod"/>
            </a:pPr>
            <a:r>
              <a:rPr lang="en-US" sz="1800" b="0" dirty="0">
                <a:solidFill>
                  <a:srgbClr val="5E5E5D"/>
                </a:solidFill>
              </a:rPr>
              <a:t>Cultivates student interest and engagement in reading, writing, and speaking about texts.</a:t>
            </a:r>
          </a:p>
          <a:p>
            <a:pPr lvl="0">
              <a:spcBef>
                <a:spcPts val="0"/>
              </a:spcBef>
              <a:spcAft>
                <a:spcPts val="1200"/>
              </a:spcAft>
              <a:buFont typeface="+mj-lt"/>
              <a:buAutoNum type="arabicPeriod"/>
            </a:pPr>
            <a:r>
              <a:rPr lang="en-US" sz="1800" b="0" dirty="0" smtClean="0">
                <a:solidFill>
                  <a:srgbClr val="5E5E5D"/>
                </a:solidFill>
              </a:rPr>
              <a:t>Addresses </a:t>
            </a:r>
            <a:r>
              <a:rPr lang="en-US" sz="1800" b="0" dirty="0">
                <a:solidFill>
                  <a:srgbClr val="5E5E5D"/>
                </a:solidFill>
              </a:rPr>
              <a:t>instructional expectations and is easy to understand and use for teachers (e.g., clear directions, sample proficient student responses, sections that build teacher understanding of the whys and how of the material).</a:t>
            </a:r>
          </a:p>
          <a:p>
            <a:pPr lvl="0">
              <a:spcBef>
                <a:spcPts val="0"/>
              </a:spcBef>
              <a:spcAft>
                <a:spcPts val="1200"/>
              </a:spcAft>
              <a:buFont typeface="+mj-lt"/>
              <a:buAutoNum type="arabicPeriod"/>
            </a:pPr>
            <a:r>
              <a:rPr lang="en-US" sz="1800" b="0" dirty="0" smtClean="0">
                <a:solidFill>
                  <a:srgbClr val="5E5E5D"/>
                </a:solidFill>
              </a:rPr>
              <a:t>Integrates </a:t>
            </a:r>
            <a:r>
              <a:rPr lang="en-US" sz="1800" b="0" dirty="0">
                <a:solidFill>
                  <a:srgbClr val="5E5E5D"/>
                </a:solidFill>
              </a:rPr>
              <a:t>targeted instruction in multiple areas such as grammar and syntax, writing strategies, discussion rules and aspects of foundational reading.</a:t>
            </a:r>
          </a:p>
          <a:p>
            <a:pPr lvl="0">
              <a:spcBef>
                <a:spcPts val="0"/>
              </a:spcBef>
              <a:spcAft>
                <a:spcPts val="1200"/>
              </a:spcAft>
              <a:buFont typeface="+mj-lt"/>
              <a:buAutoNum type="arabicPeriod"/>
            </a:pPr>
            <a:r>
              <a:rPr lang="en-US" sz="1800" b="0" dirty="0" smtClean="0">
                <a:solidFill>
                  <a:srgbClr val="5E5E5D"/>
                </a:solidFill>
              </a:rPr>
              <a:t>Provides </a:t>
            </a:r>
            <a:r>
              <a:rPr lang="en-US" sz="1800" b="0" dirty="0">
                <a:solidFill>
                  <a:srgbClr val="5E5E5D"/>
                </a:solidFill>
              </a:rPr>
              <a:t>substantial materials to support students who need more time and attention to </a:t>
            </a:r>
            <a:r>
              <a:rPr lang="en-US" sz="1800" b="0" dirty="0" smtClean="0">
                <a:solidFill>
                  <a:srgbClr val="5E5E5D"/>
                </a:solidFill>
              </a:rPr>
              <a:t>achieve automaticity </a:t>
            </a:r>
            <a:r>
              <a:rPr lang="en-US" sz="1800" b="0" dirty="0">
                <a:solidFill>
                  <a:srgbClr val="5E5E5D"/>
                </a:solidFill>
              </a:rPr>
              <a:t>with decoding, </a:t>
            </a:r>
            <a:r>
              <a:rPr lang="en-US" sz="1800" b="0" dirty="0" smtClean="0">
                <a:solidFill>
                  <a:srgbClr val="5E5E5D"/>
                </a:solidFill>
              </a:rPr>
              <a:t>phonemic </a:t>
            </a:r>
            <a:r>
              <a:rPr lang="en-US" sz="1800" b="0" dirty="0">
                <a:solidFill>
                  <a:srgbClr val="5E5E5D"/>
                </a:solidFill>
              </a:rPr>
              <a:t>awareness, fluency and/or vocabulary acquisition</a:t>
            </a:r>
            <a:r>
              <a:rPr lang="en-US" sz="1800" b="0" dirty="0" smtClean="0">
                <a:solidFill>
                  <a:srgbClr val="5E5E5D"/>
                </a:solidFill>
              </a:rPr>
              <a:t>.</a:t>
            </a:r>
          </a:p>
          <a:p>
            <a:pPr>
              <a:spcBef>
                <a:spcPts val="0"/>
              </a:spcBef>
              <a:spcAft>
                <a:spcPts val="1200"/>
              </a:spcAft>
              <a:buFont typeface="+mj-lt"/>
              <a:buAutoNum type="arabicPeriod"/>
            </a:pPr>
            <a:r>
              <a:rPr lang="en-US" sz="1800" b="0" dirty="0">
                <a:solidFill>
                  <a:srgbClr val="5E5E5D"/>
                </a:solidFill>
              </a:rPr>
              <a:t>Provides </a:t>
            </a:r>
            <a:r>
              <a:rPr lang="en-US" sz="1800" b="0" i="1" dirty="0">
                <a:solidFill>
                  <a:srgbClr val="5E5E5D"/>
                </a:solidFill>
              </a:rPr>
              <a:t>all </a:t>
            </a:r>
            <a:r>
              <a:rPr lang="en-US" sz="1800" b="0" dirty="0">
                <a:solidFill>
                  <a:srgbClr val="5E5E5D"/>
                </a:solidFill>
              </a:rPr>
              <a:t>students (including emergent and beginning readers) with extensive opportunities to engage with grade-level texts and read alouds that are at high levels of </a:t>
            </a:r>
            <a:r>
              <a:rPr lang="en-US" sz="1800" b="0" dirty="0" smtClean="0">
                <a:solidFill>
                  <a:srgbClr val="5E5E5D"/>
                </a:solidFill>
              </a:rPr>
              <a:t>complexity including </a:t>
            </a:r>
            <a:r>
              <a:rPr lang="en-US" sz="1800" b="0" dirty="0">
                <a:solidFill>
                  <a:srgbClr val="5E5E5D"/>
                </a:solidFill>
              </a:rPr>
              <a:t>appropriate scaffolding so that students directly experience the complexity of text.</a:t>
            </a:r>
          </a:p>
          <a:p>
            <a:pPr lvl="0">
              <a:spcBef>
                <a:spcPts val="0"/>
              </a:spcBef>
              <a:spcAft>
                <a:spcPts val="1200"/>
              </a:spcAft>
              <a:buFont typeface="+mj-lt"/>
              <a:buAutoNum type="arabicPeriod"/>
            </a:pPr>
            <a:endParaRPr lang="en-US" sz="1800" b="0" dirty="0" smtClean="0">
              <a:solidFill>
                <a:srgbClr val="5E5E5D"/>
              </a:solidFill>
            </a:endParaRPr>
          </a:p>
        </p:txBody>
      </p:sp>
    </p:spTree>
    <p:extLst>
      <p:ext uri="{BB962C8B-B14F-4D97-AF65-F5344CB8AC3E}">
        <p14:creationId xmlns:p14="http://schemas.microsoft.com/office/powerpoint/2010/main" val="2228031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EE5DC0-A0C6-8A4F-8D48-D1F69151C4C1}" type="slidenum">
              <a:rPr lang="en-US" smtClean="0"/>
              <a:pPr/>
              <a:t>35</a:t>
            </a:fld>
            <a:endParaRPr lang="en-US" dirty="0"/>
          </a:p>
        </p:txBody>
      </p:sp>
      <p:sp>
        <p:nvSpPr>
          <p:cNvPr id="6" name="Title 5"/>
          <p:cNvSpPr>
            <a:spLocks noGrp="1"/>
          </p:cNvSpPr>
          <p:nvPr>
            <p:ph type="title"/>
          </p:nvPr>
        </p:nvSpPr>
        <p:spPr>
          <a:xfrm>
            <a:off x="0" y="9462"/>
            <a:ext cx="9144000" cy="1143000"/>
          </a:xfrm>
        </p:spPr>
        <p:txBody>
          <a:bodyPr>
            <a:normAutofit/>
          </a:bodyPr>
          <a:lstStyle/>
          <a:p>
            <a:r>
              <a:rPr lang="en-US" kern="0" dirty="0" smtClean="0">
                <a:ea typeface="ＭＳ Ｐゴシック" charset="0"/>
              </a:rPr>
              <a:t>Criteria for </a:t>
            </a:r>
            <a:r>
              <a:rPr lang="en-US" b="0" dirty="0" smtClean="0">
                <a:solidFill>
                  <a:srgbClr val="FFFFFF"/>
                </a:solidFill>
                <a:cs typeface="Geneva" charset="0"/>
              </a:rPr>
              <a:t>Dimension III: </a:t>
            </a:r>
            <a:br>
              <a:rPr lang="en-US" b="0" dirty="0" smtClean="0">
                <a:solidFill>
                  <a:srgbClr val="FFFFFF"/>
                </a:solidFill>
                <a:cs typeface="Geneva" charset="0"/>
              </a:rPr>
            </a:br>
            <a:r>
              <a:rPr lang="en-US" b="0" dirty="0" smtClean="0">
                <a:solidFill>
                  <a:srgbClr val="FFFFFF"/>
                </a:solidFill>
                <a:cs typeface="Geneva" charset="0"/>
              </a:rPr>
              <a:t>Instructional Supports</a:t>
            </a:r>
            <a:endParaRPr lang="en-US" b="0" dirty="0"/>
          </a:p>
        </p:txBody>
      </p:sp>
      <p:sp>
        <p:nvSpPr>
          <p:cNvPr id="3" name="Content Placeholder 2"/>
          <p:cNvSpPr>
            <a:spLocks noGrp="1"/>
          </p:cNvSpPr>
          <p:nvPr>
            <p:ph idx="1"/>
          </p:nvPr>
        </p:nvSpPr>
        <p:spPr/>
        <p:txBody>
          <a:bodyPr/>
          <a:lstStyle/>
          <a:p>
            <a:pPr marL="0" indent="0" algn="l">
              <a:spcBef>
                <a:spcPts val="0"/>
              </a:spcBef>
              <a:spcAft>
                <a:spcPts val="1200"/>
              </a:spcAft>
              <a:buNone/>
            </a:pPr>
            <a:r>
              <a:rPr lang="en-US" sz="1800" b="0" i="1" dirty="0">
                <a:solidFill>
                  <a:srgbClr val="004C8B"/>
                </a:solidFill>
              </a:rPr>
              <a:t>The lesson/unit is responsive to varied student learning </a:t>
            </a:r>
            <a:r>
              <a:rPr lang="en-US" sz="1800" b="0" i="1" dirty="0" smtClean="0">
                <a:solidFill>
                  <a:srgbClr val="004C8B"/>
                </a:solidFill>
              </a:rPr>
              <a:t>needs, cont’d.:</a:t>
            </a:r>
            <a:endParaRPr lang="en-US" sz="1800" b="0" dirty="0">
              <a:solidFill>
                <a:srgbClr val="004C8B"/>
              </a:solidFill>
            </a:endParaRPr>
          </a:p>
          <a:p>
            <a:pPr marL="344488" lvl="0" indent="-344488">
              <a:spcBef>
                <a:spcPts val="0"/>
              </a:spcBef>
              <a:spcAft>
                <a:spcPts val="1200"/>
              </a:spcAft>
              <a:buNone/>
            </a:pPr>
            <a:r>
              <a:rPr lang="en-US" sz="1800" b="0" dirty="0" smtClean="0">
                <a:solidFill>
                  <a:srgbClr val="5E5E5D"/>
                </a:solidFill>
              </a:rPr>
              <a:t>6.   Focuses </a:t>
            </a:r>
            <a:r>
              <a:rPr lang="en-US" sz="1800" b="0" dirty="0">
                <a:solidFill>
                  <a:srgbClr val="5E5E5D"/>
                </a:solidFill>
              </a:rPr>
              <a:t>on sections of rich text(s) (including read alouds) that present the greatest challenge; provides discussion questions and other supports to promote student engagement, understanding and progress toward </a:t>
            </a:r>
            <a:r>
              <a:rPr lang="en-US" sz="1800" b="0" dirty="0" smtClean="0">
                <a:solidFill>
                  <a:srgbClr val="5E5E5D"/>
                </a:solidFill>
              </a:rPr>
              <a:t>independence.</a:t>
            </a:r>
          </a:p>
          <a:p>
            <a:pPr marL="344488" lvl="0" indent="-344488">
              <a:spcBef>
                <a:spcPts val="0"/>
              </a:spcBef>
              <a:spcAft>
                <a:spcPts val="1200"/>
              </a:spcAft>
              <a:buNone/>
            </a:pPr>
            <a:r>
              <a:rPr lang="en-US" sz="1800" b="0" dirty="0" smtClean="0">
                <a:solidFill>
                  <a:srgbClr val="5E5E5D"/>
                </a:solidFill>
              </a:rPr>
              <a:t>7.   Integrates </a:t>
            </a:r>
            <a:r>
              <a:rPr lang="en-US" sz="1800" b="0" dirty="0">
                <a:solidFill>
                  <a:srgbClr val="5E5E5D"/>
                </a:solidFill>
              </a:rPr>
              <a:t>appropriate, extensive and easily implemented supports for students who are ELL, have disabilities and/or read or write </a:t>
            </a:r>
            <a:r>
              <a:rPr lang="en-US" sz="1800" b="0" dirty="0" smtClean="0">
                <a:solidFill>
                  <a:srgbClr val="5E5E5D"/>
                </a:solidFill>
              </a:rPr>
              <a:t>below </a:t>
            </a:r>
            <a:r>
              <a:rPr lang="en-US" sz="1800" b="0" dirty="0">
                <a:solidFill>
                  <a:srgbClr val="5E5E5D"/>
                </a:solidFill>
              </a:rPr>
              <a:t>grade </a:t>
            </a:r>
            <a:r>
              <a:rPr lang="en-US" sz="1800" b="0" dirty="0" smtClean="0">
                <a:solidFill>
                  <a:srgbClr val="5E5E5D"/>
                </a:solidFill>
              </a:rPr>
              <a:t>level.</a:t>
            </a:r>
          </a:p>
          <a:p>
            <a:pPr marL="344488" lvl="0" indent="-344488">
              <a:spcBef>
                <a:spcPts val="0"/>
              </a:spcBef>
              <a:spcAft>
                <a:spcPts val="1200"/>
              </a:spcAft>
              <a:buNone/>
            </a:pPr>
            <a:r>
              <a:rPr lang="en-US" sz="1800" b="0" dirty="0" smtClean="0">
                <a:solidFill>
                  <a:srgbClr val="5E5E5D"/>
                </a:solidFill>
              </a:rPr>
              <a:t>8.   Provides </a:t>
            </a:r>
            <a:r>
              <a:rPr lang="en-US" sz="1800" b="0" dirty="0">
                <a:solidFill>
                  <a:srgbClr val="5E5E5D"/>
                </a:solidFill>
              </a:rPr>
              <a:t>extensions and/or more advanced text for students who read or write </a:t>
            </a:r>
            <a:r>
              <a:rPr lang="en-US" sz="1800" b="0" dirty="0" smtClean="0">
                <a:solidFill>
                  <a:srgbClr val="5E5E5D"/>
                </a:solidFill>
              </a:rPr>
              <a:t>above </a:t>
            </a:r>
            <a:r>
              <a:rPr lang="en-US" sz="1800" b="0" dirty="0">
                <a:solidFill>
                  <a:srgbClr val="5E5E5D"/>
                </a:solidFill>
              </a:rPr>
              <a:t>grade level.</a:t>
            </a:r>
            <a:endParaRPr lang="en-US" sz="1800" b="0" dirty="0" smtClean="0">
              <a:solidFill>
                <a:srgbClr val="5E5E5D"/>
              </a:solidFill>
            </a:endParaRPr>
          </a:p>
        </p:txBody>
      </p:sp>
    </p:spTree>
    <p:extLst>
      <p:ext uri="{BB962C8B-B14F-4D97-AF65-F5344CB8AC3E}">
        <p14:creationId xmlns:p14="http://schemas.microsoft.com/office/powerpoint/2010/main" val="8756129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EE5DC0-A0C6-8A4F-8D48-D1F69151C4C1}" type="slidenum">
              <a:rPr lang="en-US" smtClean="0"/>
              <a:pPr/>
              <a:t>36</a:t>
            </a:fld>
            <a:endParaRPr lang="en-US" dirty="0"/>
          </a:p>
        </p:txBody>
      </p:sp>
      <p:sp>
        <p:nvSpPr>
          <p:cNvPr id="6" name="Title 5"/>
          <p:cNvSpPr>
            <a:spLocks noGrp="1"/>
          </p:cNvSpPr>
          <p:nvPr>
            <p:ph type="title"/>
          </p:nvPr>
        </p:nvSpPr>
        <p:spPr>
          <a:xfrm>
            <a:off x="0" y="0"/>
            <a:ext cx="9144000" cy="1143000"/>
          </a:xfrm>
        </p:spPr>
        <p:txBody>
          <a:bodyPr>
            <a:noAutofit/>
          </a:bodyPr>
          <a:lstStyle/>
          <a:p>
            <a:r>
              <a:rPr lang="en-US" kern="0" dirty="0">
                <a:ea typeface="ＭＳ Ｐゴシック" charset="0"/>
              </a:rPr>
              <a:t>Criteria for </a:t>
            </a:r>
            <a:r>
              <a:rPr lang="en-US" dirty="0">
                <a:solidFill>
                  <a:srgbClr val="FFFFFF"/>
                </a:solidFill>
                <a:cs typeface="Geneva" charset="0"/>
              </a:rPr>
              <a:t>Dimension III: </a:t>
            </a:r>
            <a:r>
              <a:rPr lang="en-US" dirty="0" smtClean="0">
                <a:solidFill>
                  <a:srgbClr val="FFFFFF"/>
                </a:solidFill>
                <a:cs typeface="Geneva" charset="0"/>
              </a:rPr>
              <a:t/>
            </a:r>
            <a:br>
              <a:rPr lang="en-US" dirty="0" smtClean="0">
                <a:solidFill>
                  <a:srgbClr val="FFFFFF"/>
                </a:solidFill>
                <a:cs typeface="Geneva" charset="0"/>
              </a:rPr>
            </a:br>
            <a:r>
              <a:rPr lang="en-US" dirty="0" smtClean="0">
                <a:solidFill>
                  <a:srgbClr val="FFFFFF"/>
                </a:solidFill>
                <a:cs typeface="Geneva" charset="0"/>
              </a:rPr>
              <a:t>Instructional </a:t>
            </a:r>
            <a:r>
              <a:rPr lang="en-US" dirty="0">
                <a:solidFill>
                  <a:srgbClr val="FFFFFF"/>
                </a:solidFill>
                <a:cs typeface="Geneva" charset="0"/>
              </a:rPr>
              <a:t>Supports</a:t>
            </a:r>
            <a:endParaRPr lang="en-US" b="0" dirty="0"/>
          </a:p>
        </p:txBody>
      </p:sp>
      <p:sp>
        <p:nvSpPr>
          <p:cNvPr id="3" name="Content Placeholder 2"/>
          <p:cNvSpPr>
            <a:spLocks noGrp="1"/>
          </p:cNvSpPr>
          <p:nvPr>
            <p:ph idx="1"/>
          </p:nvPr>
        </p:nvSpPr>
        <p:spPr/>
        <p:txBody>
          <a:bodyPr/>
          <a:lstStyle/>
          <a:p>
            <a:pPr marL="0" indent="0">
              <a:spcBef>
                <a:spcPts val="600"/>
              </a:spcBef>
              <a:spcAft>
                <a:spcPts val="0"/>
              </a:spcAft>
              <a:buNone/>
            </a:pPr>
            <a:r>
              <a:rPr lang="en-US" sz="1800" b="0" i="1" dirty="0">
                <a:solidFill>
                  <a:srgbClr val="004C8B"/>
                </a:solidFill>
              </a:rPr>
              <a:t>A unit or longer lesson </a:t>
            </a:r>
            <a:r>
              <a:rPr lang="en-US" sz="1800" b="0" i="1" dirty="0" smtClean="0">
                <a:solidFill>
                  <a:srgbClr val="004C8B"/>
                </a:solidFill>
              </a:rPr>
              <a:t>should:</a:t>
            </a:r>
          </a:p>
          <a:p>
            <a:pPr marL="228600" indent="-228600">
              <a:spcBef>
                <a:spcPts val="600"/>
              </a:spcBef>
              <a:spcAft>
                <a:spcPts val="0"/>
              </a:spcAft>
              <a:buFont typeface="+mj-lt"/>
              <a:buAutoNum type="arabicPeriod" startAt="9"/>
            </a:pPr>
            <a:endParaRPr lang="en-US" sz="1200" b="0" i="1" dirty="0" smtClean="0">
              <a:solidFill>
                <a:srgbClr val="004C8B"/>
              </a:solidFill>
            </a:endParaRPr>
          </a:p>
          <a:p>
            <a:pPr lvl="0">
              <a:spcBef>
                <a:spcPts val="0"/>
              </a:spcBef>
              <a:spcAft>
                <a:spcPts val="1200"/>
              </a:spcAft>
              <a:buFont typeface="+mj-lt"/>
              <a:buAutoNum type="arabicPeriod" startAt="9"/>
            </a:pPr>
            <a:r>
              <a:rPr lang="en-US" sz="1800" b="0" dirty="0" smtClean="0">
                <a:solidFill>
                  <a:srgbClr val="5E5E5D"/>
                </a:solidFill>
              </a:rPr>
              <a:t>Include </a:t>
            </a:r>
            <a:r>
              <a:rPr lang="en-US" sz="1800" b="0" dirty="0">
                <a:solidFill>
                  <a:srgbClr val="5E5E5D"/>
                </a:solidFill>
              </a:rPr>
              <a:t>a progression of learning where concepts, knowledge and skills advance and deepen over time (</a:t>
            </a:r>
            <a:r>
              <a:rPr lang="en-US" sz="1800" b="0" i="1" dirty="0">
                <a:solidFill>
                  <a:srgbClr val="5E5E5D"/>
                </a:solidFill>
              </a:rPr>
              <a:t>may be more applicable across the year or several units</a:t>
            </a:r>
            <a:r>
              <a:rPr lang="en-US" sz="1800" b="0" dirty="0" smtClean="0">
                <a:solidFill>
                  <a:srgbClr val="5E5E5D"/>
                </a:solidFill>
              </a:rPr>
              <a:t>).</a:t>
            </a:r>
          </a:p>
          <a:p>
            <a:pPr lvl="0">
              <a:spcBef>
                <a:spcPts val="0"/>
              </a:spcBef>
              <a:spcAft>
                <a:spcPts val="1200"/>
              </a:spcAft>
              <a:buFont typeface="+mj-lt"/>
              <a:buAutoNum type="arabicPeriod" startAt="9"/>
            </a:pPr>
            <a:r>
              <a:rPr lang="en-US" sz="1800" b="0" dirty="0" smtClean="0">
                <a:solidFill>
                  <a:srgbClr val="5E5E5D"/>
                </a:solidFill>
              </a:rPr>
              <a:t>Gradually </a:t>
            </a:r>
            <a:r>
              <a:rPr lang="en-US" sz="1800" b="0" dirty="0">
                <a:solidFill>
                  <a:srgbClr val="5E5E5D"/>
                </a:solidFill>
              </a:rPr>
              <a:t>remove supports, allowing students to demonstrate their independent capacities (</a:t>
            </a:r>
            <a:r>
              <a:rPr lang="en-US" sz="1800" b="0" i="1" dirty="0">
                <a:solidFill>
                  <a:srgbClr val="5E5E5D"/>
                </a:solidFill>
              </a:rPr>
              <a:t>may be more applicable across the year or several units</a:t>
            </a:r>
            <a:r>
              <a:rPr lang="en-US" sz="1800" b="0" dirty="0" smtClean="0">
                <a:solidFill>
                  <a:srgbClr val="5E5E5D"/>
                </a:solidFill>
              </a:rPr>
              <a:t>).</a:t>
            </a:r>
          </a:p>
          <a:p>
            <a:pPr lvl="0">
              <a:spcBef>
                <a:spcPts val="0"/>
              </a:spcBef>
              <a:spcAft>
                <a:spcPts val="1200"/>
              </a:spcAft>
              <a:buFont typeface="+mj-lt"/>
              <a:buAutoNum type="arabicPeriod" startAt="9"/>
            </a:pPr>
            <a:r>
              <a:rPr lang="en-US" sz="1800" b="0" dirty="0" smtClean="0">
                <a:solidFill>
                  <a:srgbClr val="5E5E5D"/>
                </a:solidFill>
              </a:rPr>
              <a:t>Provide </a:t>
            </a:r>
            <a:r>
              <a:rPr lang="en-US" sz="1800" b="0" dirty="0">
                <a:solidFill>
                  <a:srgbClr val="5E5E5D"/>
                </a:solidFill>
              </a:rPr>
              <a:t>for authentic learning, application of literacy skills and/or student</a:t>
            </a:r>
            <a:r>
              <a:rPr lang="en-US" sz="1800" b="0" dirty="0" smtClean="0">
                <a:solidFill>
                  <a:srgbClr val="5E5E5D"/>
                </a:solidFill>
              </a:rPr>
              <a:t>-directed inquiry.</a:t>
            </a:r>
          </a:p>
          <a:p>
            <a:pPr lvl="0">
              <a:spcBef>
                <a:spcPts val="0"/>
              </a:spcBef>
              <a:spcAft>
                <a:spcPts val="1200"/>
              </a:spcAft>
              <a:buFont typeface="+mj-lt"/>
              <a:buAutoNum type="arabicPeriod" startAt="9"/>
            </a:pPr>
            <a:r>
              <a:rPr lang="en-US" sz="1800" b="0" dirty="0" smtClean="0">
                <a:solidFill>
                  <a:srgbClr val="5E5E5D"/>
                </a:solidFill>
              </a:rPr>
              <a:t>Indicate how students are accountable for independent engaged reading based on student choice and interest to build stamina, confidence and </a:t>
            </a:r>
            <a:r>
              <a:rPr lang="en-US" sz="1800" b="0" dirty="0">
                <a:solidFill>
                  <a:srgbClr val="5E5E5D"/>
                </a:solidFill>
              </a:rPr>
              <a:t>motivation (</a:t>
            </a:r>
            <a:r>
              <a:rPr lang="en-US" sz="1800" b="0" i="1" dirty="0">
                <a:solidFill>
                  <a:srgbClr val="5E5E5D"/>
                </a:solidFill>
              </a:rPr>
              <a:t>may be more applicable across the year or several units</a:t>
            </a:r>
            <a:r>
              <a:rPr lang="en-US" sz="1800" b="0" dirty="0">
                <a:solidFill>
                  <a:srgbClr val="5E5E5D"/>
                </a:solidFill>
              </a:rPr>
              <a:t>).</a:t>
            </a:r>
            <a:endParaRPr lang="en-US" sz="1800" b="0" dirty="0" smtClean="0">
              <a:solidFill>
                <a:srgbClr val="5E5E5D"/>
              </a:solidFill>
            </a:endParaRPr>
          </a:p>
          <a:p>
            <a:pPr lvl="0">
              <a:spcBef>
                <a:spcPts val="0"/>
              </a:spcBef>
              <a:spcAft>
                <a:spcPts val="1200"/>
              </a:spcAft>
              <a:buFont typeface="+mj-lt"/>
              <a:buAutoNum type="arabicPeriod" startAt="9"/>
            </a:pPr>
            <a:r>
              <a:rPr lang="en-US" sz="1800" b="0" dirty="0" smtClean="0">
                <a:solidFill>
                  <a:srgbClr val="5E5E5D"/>
                </a:solidFill>
              </a:rPr>
              <a:t>Use </a:t>
            </a:r>
            <a:r>
              <a:rPr lang="en-US" sz="1800" b="0" dirty="0">
                <a:solidFill>
                  <a:srgbClr val="5E5E5D"/>
                </a:solidFill>
              </a:rPr>
              <a:t>technology and media to deepen learning and draw attention to evidence and texts as appropriate.</a:t>
            </a:r>
          </a:p>
        </p:txBody>
      </p:sp>
    </p:spTree>
    <p:extLst>
      <p:ext uri="{BB962C8B-B14F-4D97-AF65-F5344CB8AC3E}">
        <p14:creationId xmlns:p14="http://schemas.microsoft.com/office/powerpoint/2010/main" val="18805628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EE5DC0-A0C6-8A4F-8D48-D1F69151C4C1}" type="slidenum">
              <a:rPr lang="en-US" smtClean="0"/>
              <a:pPr/>
              <a:t>37</a:t>
            </a:fld>
            <a:endParaRPr lang="en-US" dirty="0"/>
          </a:p>
        </p:txBody>
      </p:sp>
      <p:sp>
        <p:nvSpPr>
          <p:cNvPr id="3" name="Title 2"/>
          <p:cNvSpPr>
            <a:spLocks noGrp="1"/>
          </p:cNvSpPr>
          <p:nvPr>
            <p:ph type="title"/>
          </p:nvPr>
        </p:nvSpPr>
        <p:spPr/>
        <p:txBody>
          <a:bodyPr>
            <a:normAutofit/>
          </a:bodyPr>
          <a:lstStyle/>
          <a:p>
            <a:r>
              <a:rPr lang="en-US" b="0" dirty="0" smtClean="0">
                <a:cs typeface="Calibri"/>
              </a:rPr>
              <a:t>Dimension Rating and Descriptive Scales To Synthesize Judgment</a:t>
            </a:r>
            <a:endParaRPr lang="en-US" b="0" dirty="0">
              <a:cs typeface="Calibri"/>
            </a:endParaRPr>
          </a:p>
        </p:txBody>
      </p:sp>
      <p:sp>
        <p:nvSpPr>
          <p:cNvPr id="2" name="Content Placeholder 1"/>
          <p:cNvSpPr>
            <a:spLocks noGrp="1"/>
          </p:cNvSpPr>
          <p:nvPr>
            <p:ph idx="1"/>
          </p:nvPr>
        </p:nvSpPr>
        <p:spPr/>
        <p:txBody>
          <a:bodyPr/>
          <a:lstStyle/>
          <a:p>
            <a:pPr marL="0" indent="0">
              <a:spcBef>
                <a:spcPts val="600"/>
              </a:spcBef>
              <a:buNone/>
            </a:pPr>
            <a:endParaRPr lang="en-US" sz="2400" b="0" dirty="0" smtClean="0">
              <a:latin typeface="Calibri"/>
              <a:cs typeface="Calibri"/>
            </a:endParaRPr>
          </a:p>
          <a:p>
            <a:pPr marL="0" indent="0">
              <a:spcBef>
                <a:spcPts val="600"/>
              </a:spcBef>
              <a:buNone/>
            </a:pPr>
            <a:endParaRPr lang="en-US" dirty="0" smtClean="0"/>
          </a:p>
        </p:txBody>
      </p:sp>
      <p:graphicFrame>
        <p:nvGraphicFramePr>
          <p:cNvPr id="7" name="Object 6"/>
          <p:cNvGraphicFramePr>
            <a:graphicFrameLocks noChangeAspect="1"/>
          </p:cNvGraphicFramePr>
          <p:nvPr>
            <p:extLst>
              <p:ext uri="{D42A27DB-BD31-4B8C-83A1-F6EECF244321}">
                <p14:modId xmlns:p14="http://schemas.microsoft.com/office/powerpoint/2010/main" val="925548164"/>
              </p:ext>
            </p:extLst>
          </p:nvPr>
        </p:nvGraphicFramePr>
        <p:xfrm>
          <a:off x="1143000" y="3340100"/>
          <a:ext cx="6858000" cy="177800"/>
        </p:xfrm>
        <a:graphic>
          <a:graphicData uri="http://schemas.openxmlformats.org/presentationml/2006/ole">
            <mc:AlternateContent xmlns:mc="http://schemas.openxmlformats.org/markup-compatibility/2006">
              <mc:Choice xmlns:v="urn:schemas-microsoft-com:vml" Requires="v">
                <p:oleObj spid="_x0000_s3090" name="Document" r:id="rId5" imgW="6858000" imgH="177800" progId="Word.Document.12">
                  <p:embed/>
                </p:oleObj>
              </mc:Choice>
              <mc:Fallback>
                <p:oleObj name="Document" r:id="rId5" imgW="6858000" imgH="177800" progId="Word.Document.1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3340100"/>
                        <a:ext cx="68580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1" y="1270375"/>
            <a:ext cx="8991039" cy="4985980"/>
          </a:xfrm>
          <a:prstGeom prst="rect">
            <a:avLst/>
          </a:prstGeom>
          <a:noFill/>
        </p:spPr>
        <p:txBody>
          <a:bodyPr wrap="square" rtlCol="0">
            <a:spAutoFit/>
          </a:bodyPr>
          <a:lstStyle/>
          <a:p>
            <a:pPr lvl="1">
              <a:spcBef>
                <a:spcPts val="600"/>
              </a:spcBef>
              <a:spcAft>
                <a:spcPts val="0"/>
              </a:spcAft>
            </a:pPr>
            <a:r>
              <a:rPr lang="en-US" b="1" dirty="0">
                <a:solidFill>
                  <a:srgbClr val="004C8B"/>
                </a:solidFill>
              </a:rPr>
              <a:t>Rating Scale for Dimensions I–IV: </a:t>
            </a:r>
            <a:endParaRPr lang="en-US" dirty="0" smtClean="0">
              <a:solidFill>
                <a:srgbClr val="004C8B"/>
              </a:solidFill>
            </a:endParaRPr>
          </a:p>
          <a:p>
            <a:pPr lvl="1">
              <a:spcBef>
                <a:spcPts val="600"/>
              </a:spcBef>
              <a:spcAft>
                <a:spcPts val="0"/>
              </a:spcAft>
            </a:pPr>
            <a:r>
              <a:rPr lang="en-US" b="1" dirty="0" smtClean="0">
                <a:solidFill>
                  <a:srgbClr val="5E5E5D"/>
                </a:solidFill>
              </a:rPr>
              <a:t>3: </a:t>
            </a:r>
            <a:r>
              <a:rPr lang="en-US" dirty="0" smtClean="0">
                <a:solidFill>
                  <a:srgbClr val="5E5E5D"/>
                </a:solidFill>
              </a:rPr>
              <a:t>Meets most to all of the criteria in the dimension </a:t>
            </a:r>
            <a:endParaRPr lang="en-US" dirty="0">
              <a:solidFill>
                <a:srgbClr val="5E5E5D"/>
              </a:solidFill>
            </a:endParaRPr>
          </a:p>
          <a:p>
            <a:pPr lvl="1">
              <a:spcBef>
                <a:spcPts val="600"/>
              </a:spcBef>
              <a:spcAft>
                <a:spcPts val="0"/>
              </a:spcAft>
            </a:pPr>
            <a:r>
              <a:rPr lang="en-US" b="1" dirty="0">
                <a:solidFill>
                  <a:srgbClr val="5E5E5D"/>
                </a:solidFill>
              </a:rPr>
              <a:t>2: </a:t>
            </a:r>
            <a:r>
              <a:rPr lang="en-US" dirty="0">
                <a:solidFill>
                  <a:srgbClr val="5E5E5D"/>
                </a:solidFill>
              </a:rPr>
              <a:t>Meets many of the criteria in the dimension </a:t>
            </a:r>
          </a:p>
          <a:p>
            <a:pPr lvl="1">
              <a:spcBef>
                <a:spcPts val="600"/>
              </a:spcBef>
              <a:spcAft>
                <a:spcPts val="0"/>
              </a:spcAft>
            </a:pPr>
            <a:r>
              <a:rPr lang="en-US" b="1" dirty="0">
                <a:solidFill>
                  <a:srgbClr val="5E5E5D"/>
                </a:solidFill>
              </a:rPr>
              <a:t>1: </a:t>
            </a:r>
            <a:r>
              <a:rPr lang="en-US" dirty="0">
                <a:solidFill>
                  <a:srgbClr val="5E5E5D"/>
                </a:solidFill>
              </a:rPr>
              <a:t>Meets some of the criteria in the dimension </a:t>
            </a:r>
          </a:p>
          <a:p>
            <a:pPr lvl="1">
              <a:spcBef>
                <a:spcPts val="600"/>
              </a:spcBef>
              <a:spcAft>
                <a:spcPts val="0"/>
              </a:spcAft>
            </a:pPr>
            <a:r>
              <a:rPr lang="en-US" b="1" dirty="0">
                <a:solidFill>
                  <a:srgbClr val="5E5E5D"/>
                </a:solidFill>
              </a:rPr>
              <a:t>0: </a:t>
            </a:r>
            <a:r>
              <a:rPr lang="en-US" dirty="0">
                <a:solidFill>
                  <a:srgbClr val="5E5E5D"/>
                </a:solidFill>
              </a:rPr>
              <a:t>Does not meet the criteria in the dimension </a:t>
            </a:r>
            <a:endParaRPr lang="en-US" dirty="0" smtClean="0">
              <a:solidFill>
                <a:srgbClr val="5E5E5D"/>
              </a:solidFill>
            </a:endParaRPr>
          </a:p>
          <a:p>
            <a:pPr lvl="2">
              <a:spcBef>
                <a:spcPts val="600"/>
              </a:spcBef>
              <a:spcAft>
                <a:spcPts val="0"/>
              </a:spcAft>
            </a:pPr>
            <a:endParaRPr lang="en-US" sz="1600" dirty="0" smtClean="0">
              <a:solidFill>
                <a:srgbClr val="004C8B"/>
              </a:solidFill>
            </a:endParaRPr>
          </a:p>
          <a:p>
            <a:pPr lvl="1">
              <a:spcBef>
                <a:spcPts val="600"/>
              </a:spcBef>
              <a:spcAft>
                <a:spcPts val="0"/>
              </a:spcAft>
            </a:pPr>
            <a:r>
              <a:rPr lang="en-US" b="1" dirty="0">
                <a:solidFill>
                  <a:srgbClr val="004C8B"/>
                </a:solidFill>
              </a:rPr>
              <a:t>Descriptors for Dimensions I–IV: </a:t>
            </a:r>
            <a:endParaRPr lang="en-US" dirty="0">
              <a:solidFill>
                <a:srgbClr val="004C8B"/>
              </a:solidFill>
            </a:endParaRPr>
          </a:p>
          <a:p>
            <a:pPr lvl="1">
              <a:spcBef>
                <a:spcPts val="600"/>
              </a:spcBef>
              <a:spcAft>
                <a:spcPts val="0"/>
              </a:spcAft>
            </a:pPr>
            <a:r>
              <a:rPr lang="en-US" b="1" dirty="0">
                <a:solidFill>
                  <a:srgbClr val="5E5E5D"/>
                </a:solidFill>
              </a:rPr>
              <a:t>3: Exemplifies CCSS Quality — </a:t>
            </a:r>
            <a:r>
              <a:rPr lang="en-US" dirty="0">
                <a:solidFill>
                  <a:srgbClr val="5E5E5D"/>
                </a:solidFill>
              </a:rPr>
              <a:t>meets the standard described by criteria in the dimension, as explained in criterion-based observations </a:t>
            </a:r>
          </a:p>
          <a:p>
            <a:pPr lvl="1">
              <a:spcBef>
                <a:spcPts val="600"/>
              </a:spcBef>
              <a:spcAft>
                <a:spcPts val="0"/>
              </a:spcAft>
            </a:pPr>
            <a:r>
              <a:rPr lang="en-US" b="1" dirty="0">
                <a:solidFill>
                  <a:srgbClr val="5E5E5D"/>
                </a:solidFill>
              </a:rPr>
              <a:t>2: Approaching CCSS Quality — </a:t>
            </a:r>
            <a:r>
              <a:rPr lang="en-US" dirty="0">
                <a:solidFill>
                  <a:srgbClr val="5E5E5D"/>
                </a:solidFill>
              </a:rPr>
              <a:t>meets many criteria but will benefit from revision in others, as suggested in criterion-based observations </a:t>
            </a:r>
          </a:p>
          <a:p>
            <a:pPr lvl="1">
              <a:spcBef>
                <a:spcPts val="600"/>
              </a:spcBef>
              <a:spcAft>
                <a:spcPts val="0"/>
              </a:spcAft>
            </a:pPr>
            <a:r>
              <a:rPr lang="en-US" b="1" dirty="0">
                <a:solidFill>
                  <a:srgbClr val="5E5E5D"/>
                </a:solidFill>
              </a:rPr>
              <a:t>1: Developing toward CCSS Quality — </a:t>
            </a:r>
            <a:r>
              <a:rPr lang="en-US" dirty="0">
                <a:solidFill>
                  <a:srgbClr val="5E5E5D"/>
                </a:solidFill>
              </a:rPr>
              <a:t>needs significant revision, as suggested in criterion-based observations </a:t>
            </a:r>
          </a:p>
          <a:p>
            <a:pPr lvl="1">
              <a:spcBef>
                <a:spcPts val="600"/>
              </a:spcBef>
              <a:spcAft>
                <a:spcPts val="0"/>
              </a:spcAft>
            </a:pPr>
            <a:r>
              <a:rPr lang="en-US" b="1" dirty="0">
                <a:solidFill>
                  <a:srgbClr val="5E5E5D"/>
                </a:solidFill>
              </a:rPr>
              <a:t>0: Not representing CCSS Quality — </a:t>
            </a:r>
            <a:r>
              <a:rPr lang="en-US" dirty="0">
                <a:solidFill>
                  <a:srgbClr val="5E5E5D"/>
                </a:solidFill>
              </a:rPr>
              <a:t>does not address the criteria in the dimension </a:t>
            </a:r>
          </a:p>
          <a:p>
            <a:endParaRPr lang="en-US" dirty="0">
              <a:solidFill>
                <a:prstClr val="black"/>
              </a:solidFill>
            </a:endParaRPr>
          </a:p>
        </p:txBody>
      </p:sp>
      <p:cxnSp>
        <p:nvCxnSpPr>
          <p:cNvPr id="9" name="Straight Connector 8"/>
          <p:cNvCxnSpPr/>
          <p:nvPr/>
        </p:nvCxnSpPr>
        <p:spPr bwMode="auto">
          <a:xfrm flipV="1">
            <a:off x="381000" y="2286000"/>
            <a:ext cx="5181600" cy="228600"/>
          </a:xfrm>
          <a:prstGeom prst="line">
            <a:avLst/>
          </a:prstGeom>
          <a:solidFill>
            <a:srgbClr val="0091B2"/>
          </a:solidFill>
          <a:ln w="9525" cap="flat" cmpd="sng" algn="ctr">
            <a:noFill/>
            <a:prstDash val="solid"/>
            <a:round/>
            <a:headEnd type="none" w="med" len="med"/>
            <a:tailEnd type="none" w="med" len="med"/>
          </a:ln>
          <a:effectLst/>
        </p:spPr>
      </p:cxnSp>
      <p:cxnSp>
        <p:nvCxnSpPr>
          <p:cNvPr id="13" name="Straight Arrow Connector 12"/>
          <p:cNvCxnSpPr/>
          <p:nvPr/>
        </p:nvCxnSpPr>
        <p:spPr bwMode="auto">
          <a:xfrm flipV="1">
            <a:off x="381000" y="2286000"/>
            <a:ext cx="4495800" cy="228600"/>
          </a:xfrm>
          <a:prstGeom prst="straightConnector1">
            <a:avLst/>
          </a:prstGeom>
          <a:solidFill>
            <a:srgbClr val="0091B2"/>
          </a:solidFill>
          <a:ln w="9525" cap="flat" cmpd="sng" algn="ctr">
            <a:noFill/>
            <a:prstDash val="solid"/>
            <a:round/>
            <a:headEnd type="none" w="med" len="med"/>
            <a:tailEnd type="arrow"/>
          </a:ln>
          <a:effectLst/>
        </p:spPr>
      </p:cxnSp>
    </p:spTree>
    <p:extLst>
      <p:ext uri="{BB962C8B-B14F-4D97-AF65-F5344CB8AC3E}">
        <p14:creationId xmlns:p14="http://schemas.microsoft.com/office/powerpoint/2010/main" val="2949192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EE5DC0-A0C6-8A4F-8D48-D1F69151C4C1}" type="slidenum">
              <a:rPr lang="en-US" smtClean="0"/>
              <a:pPr/>
              <a:t>38</a:t>
            </a:fld>
            <a:endParaRPr lang="en-US" dirty="0"/>
          </a:p>
        </p:txBody>
      </p:sp>
      <p:sp>
        <p:nvSpPr>
          <p:cNvPr id="6" name="Title 5"/>
          <p:cNvSpPr>
            <a:spLocks noGrp="1"/>
          </p:cNvSpPr>
          <p:nvPr>
            <p:ph type="title"/>
          </p:nvPr>
        </p:nvSpPr>
        <p:spPr>
          <a:xfrm>
            <a:off x="0" y="9462"/>
            <a:ext cx="9144000" cy="1143000"/>
          </a:xfrm>
        </p:spPr>
        <p:txBody>
          <a:bodyPr>
            <a:normAutofit/>
          </a:bodyPr>
          <a:lstStyle/>
          <a:p>
            <a:r>
              <a:rPr lang="en-US" kern="0" dirty="0" smtClean="0">
                <a:ea typeface="ＭＳ Ｐゴシック" charset="0"/>
              </a:rPr>
              <a:t>Criteria for </a:t>
            </a:r>
            <a:r>
              <a:rPr lang="en-US" b="0" dirty="0" smtClean="0">
                <a:solidFill>
                  <a:srgbClr val="FFFFFF"/>
                </a:solidFill>
                <a:cs typeface="Geneva" charset="0"/>
              </a:rPr>
              <a:t>Dimension III: </a:t>
            </a:r>
            <a:br>
              <a:rPr lang="en-US" b="0" dirty="0" smtClean="0">
                <a:solidFill>
                  <a:srgbClr val="FFFFFF"/>
                </a:solidFill>
                <a:cs typeface="Geneva" charset="0"/>
              </a:rPr>
            </a:br>
            <a:r>
              <a:rPr lang="en-US" b="0" dirty="0" smtClean="0">
                <a:solidFill>
                  <a:srgbClr val="FFFFFF"/>
                </a:solidFill>
                <a:cs typeface="Geneva" charset="0"/>
              </a:rPr>
              <a:t>Instructional Supports</a:t>
            </a:r>
            <a:endParaRPr lang="en-US" b="0" dirty="0"/>
          </a:p>
        </p:txBody>
      </p:sp>
      <p:sp>
        <p:nvSpPr>
          <p:cNvPr id="3" name="Content Placeholder 2"/>
          <p:cNvSpPr>
            <a:spLocks noGrp="1"/>
          </p:cNvSpPr>
          <p:nvPr>
            <p:ph idx="1"/>
          </p:nvPr>
        </p:nvSpPr>
        <p:spPr/>
        <p:txBody>
          <a:bodyPr/>
          <a:lstStyle/>
          <a:p>
            <a:pPr marL="0" indent="0" algn="l">
              <a:spcBef>
                <a:spcPts val="0"/>
              </a:spcBef>
              <a:spcAft>
                <a:spcPts val="1200"/>
              </a:spcAft>
              <a:buNone/>
            </a:pPr>
            <a:r>
              <a:rPr lang="en-US" sz="1800" b="0" i="1" dirty="0">
                <a:solidFill>
                  <a:srgbClr val="004C8B"/>
                </a:solidFill>
              </a:rPr>
              <a:t>The lesson/unit is responsive to varied student learning needs:</a:t>
            </a:r>
            <a:endParaRPr lang="en-US" sz="1800" b="0" dirty="0">
              <a:solidFill>
                <a:srgbClr val="004C8B"/>
              </a:solidFill>
            </a:endParaRPr>
          </a:p>
          <a:p>
            <a:pPr>
              <a:spcBef>
                <a:spcPts val="600"/>
              </a:spcBef>
              <a:spcAft>
                <a:spcPts val="0"/>
              </a:spcAft>
              <a:buFont typeface="Wingdings" charset="2"/>
              <a:buChar char=""/>
            </a:pPr>
            <a:r>
              <a:rPr lang="en-US" sz="1800" b="0" dirty="0">
                <a:solidFill>
                  <a:srgbClr val="5E5E5D"/>
                </a:solidFill>
              </a:rPr>
              <a:t>1. Cultivates student interest and engagement in reading, writing, and speaking about texts.</a:t>
            </a:r>
          </a:p>
          <a:p>
            <a:pPr>
              <a:spcBef>
                <a:spcPts val="600"/>
              </a:spcBef>
              <a:spcAft>
                <a:spcPts val="0"/>
              </a:spcAft>
              <a:buFont typeface="Wingdings" charset="2"/>
              <a:buChar char=""/>
            </a:pPr>
            <a:r>
              <a:rPr lang="en-US" sz="1800" b="0" dirty="0">
                <a:solidFill>
                  <a:srgbClr val="5E5E5D"/>
                </a:solidFill>
              </a:rPr>
              <a:t>2. Addresses instructional expectations and is easy to understand and use for teachers (e.g., clear directions, sample proficient student responses, sections that build teacher understanding of the whys and how of the material).</a:t>
            </a:r>
          </a:p>
          <a:p>
            <a:pPr>
              <a:spcBef>
                <a:spcPts val="600"/>
              </a:spcBef>
              <a:spcAft>
                <a:spcPts val="0"/>
              </a:spcAft>
              <a:buFont typeface="Wingdings" charset="2"/>
              <a:buChar char="q"/>
            </a:pPr>
            <a:r>
              <a:rPr lang="en-US" sz="1800" b="0" dirty="0">
                <a:solidFill>
                  <a:srgbClr val="5E5E5D"/>
                </a:solidFill>
              </a:rPr>
              <a:t>3. Integrates targeted instruction in multiple areas such as grammar and syntax, writing strategies, discussion rules and aspects of foundational reading.</a:t>
            </a:r>
          </a:p>
          <a:p>
            <a:pPr>
              <a:spcBef>
                <a:spcPts val="600"/>
              </a:spcBef>
              <a:spcAft>
                <a:spcPts val="0"/>
              </a:spcAft>
              <a:buFont typeface="Wingdings" charset="2"/>
              <a:buChar char=""/>
            </a:pPr>
            <a:r>
              <a:rPr lang="en-US" sz="1800" b="0" dirty="0">
                <a:solidFill>
                  <a:srgbClr val="5E5E5D"/>
                </a:solidFill>
              </a:rPr>
              <a:t>4. Provides substantial materials to support students who need more time and attention to achieve automaticity with decoding, phonemic awareness, fluency and/or vocabulary acquisition.</a:t>
            </a:r>
          </a:p>
          <a:p>
            <a:pPr>
              <a:spcBef>
                <a:spcPts val="600"/>
              </a:spcBef>
              <a:spcAft>
                <a:spcPts val="0"/>
              </a:spcAft>
              <a:buFont typeface="Wingdings" charset="2"/>
              <a:buChar char=""/>
            </a:pPr>
            <a:r>
              <a:rPr lang="en-US" sz="1800" b="0" dirty="0">
                <a:solidFill>
                  <a:srgbClr val="5E5E5D"/>
                </a:solidFill>
              </a:rPr>
              <a:t>5. Provides all students (including emergent and beginning readers) with extensive opportunities to engage with grade-level texts and read alouds that are at high levels of complexity including appropriate scaffolding so that students directly experience the complexity of text.</a:t>
            </a:r>
          </a:p>
          <a:p>
            <a:pPr lvl="0">
              <a:spcBef>
                <a:spcPts val="0"/>
              </a:spcBef>
              <a:spcAft>
                <a:spcPts val="1200"/>
              </a:spcAft>
              <a:buFont typeface="+mj-lt"/>
              <a:buAutoNum type="arabicPeriod"/>
            </a:pPr>
            <a:endParaRPr lang="en-US" sz="1800" b="0" dirty="0" smtClean="0">
              <a:solidFill>
                <a:srgbClr val="5E5E5D"/>
              </a:solidFill>
            </a:endParaRPr>
          </a:p>
        </p:txBody>
      </p:sp>
    </p:spTree>
    <p:extLst>
      <p:ext uri="{BB962C8B-B14F-4D97-AF65-F5344CB8AC3E}">
        <p14:creationId xmlns:p14="http://schemas.microsoft.com/office/powerpoint/2010/main" val="273274737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EE5DC0-A0C6-8A4F-8D48-D1F69151C4C1}" type="slidenum">
              <a:rPr lang="en-US" smtClean="0"/>
              <a:pPr/>
              <a:t>39</a:t>
            </a:fld>
            <a:endParaRPr lang="en-US" dirty="0"/>
          </a:p>
        </p:txBody>
      </p:sp>
      <p:sp>
        <p:nvSpPr>
          <p:cNvPr id="6" name="Title 5"/>
          <p:cNvSpPr>
            <a:spLocks noGrp="1"/>
          </p:cNvSpPr>
          <p:nvPr>
            <p:ph type="title"/>
          </p:nvPr>
        </p:nvSpPr>
        <p:spPr>
          <a:xfrm>
            <a:off x="0" y="9462"/>
            <a:ext cx="9144000" cy="1143000"/>
          </a:xfrm>
        </p:spPr>
        <p:txBody>
          <a:bodyPr>
            <a:normAutofit/>
          </a:bodyPr>
          <a:lstStyle/>
          <a:p>
            <a:r>
              <a:rPr lang="en-US" kern="0" dirty="0" smtClean="0">
                <a:ea typeface="ＭＳ Ｐゴシック" charset="0"/>
              </a:rPr>
              <a:t>Criteria for </a:t>
            </a:r>
            <a:r>
              <a:rPr lang="en-US" b="0" dirty="0" smtClean="0">
                <a:solidFill>
                  <a:srgbClr val="FFFFFF"/>
                </a:solidFill>
                <a:cs typeface="Geneva" charset="0"/>
              </a:rPr>
              <a:t>Dimension III: </a:t>
            </a:r>
            <a:br>
              <a:rPr lang="en-US" b="0" dirty="0" smtClean="0">
                <a:solidFill>
                  <a:srgbClr val="FFFFFF"/>
                </a:solidFill>
                <a:cs typeface="Geneva" charset="0"/>
              </a:rPr>
            </a:br>
            <a:r>
              <a:rPr lang="en-US" b="0" dirty="0" smtClean="0">
                <a:solidFill>
                  <a:srgbClr val="FFFFFF"/>
                </a:solidFill>
                <a:cs typeface="Geneva" charset="0"/>
              </a:rPr>
              <a:t>Instructional Supports</a:t>
            </a:r>
            <a:endParaRPr lang="en-US" b="0" dirty="0"/>
          </a:p>
        </p:txBody>
      </p:sp>
      <p:sp>
        <p:nvSpPr>
          <p:cNvPr id="3" name="Content Placeholder 2"/>
          <p:cNvSpPr>
            <a:spLocks noGrp="1"/>
          </p:cNvSpPr>
          <p:nvPr>
            <p:ph idx="1"/>
          </p:nvPr>
        </p:nvSpPr>
        <p:spPr/>
        <p:txBody>
          <a:bodyPr/>
          <a:lstStyle/>
          <a:p>
            <a:pPr marL="0" indent="0" algn="l">
              <a:spcBef>
                <a:spcPts val="0"/>
              </a:spcBef>
              <a:spcAft>
                <a:spcPts val="1200"/>
              </a:spcAft>
              <a:buNone/>
            </a:pPr>
            <a:r>
              <a:rPr lang="en-US" sz="1800" b="0" i="1" dirty="0">
                <a:solidFill>
                  <a:srgbClr val="004C8B"/>
                </a:solidFill>
              </a:rPr>
              <a:t>The lesson/unit is responsive to varied student learning </a:t>
            </a:r>
            <a:r>
              <a:rPr lang="en-US" sz="1800" b="0" i="1" dirty="0" smtClean="0">
                <a:solidFill>
                  <a:srgbClr val="004C8B"/>
                </a:solidFill>
              </a:rPr>
              <a:t>needs, cont’d.:</a:t>
            </a:r>
            <a:endParaRPr lang="en-US" sz="1800" b="0" dirty="0">
              <a:solidFill>
                <a:srgbClr val="004C8B"/>
              </a:solidFill>
            </a:endParaRPr>
          </a:p>
          <a:p>
            <a:pPr lvl="0">
              <a:spcBef>
                <a:spcPts val="600"/>
              </a:spcBef>
              <a:spcAft>
                <a:spcPts val="0"/>
              </a:spcAft>
              <a:buFont typeface="Wingdings" charset="2"/>
              <a:buChar char=""/>
            </a:pPr>
            <a:r>
              <a:rPr lang="en-US" sz="1800" b="0" dirty="0">
                <a:solidFill>
                  <a:srgbClr val="5E5E5D"/>
                </a:solidFill>
              </a:rPr>
              <a:t>6. Focuses on sections of rich text(s) (including read alouds) that present the greatest challenge; provides discussion questions and other supports to promote student engagement, understanding and progress toward independence.</a:t>
            </a:r>
          </a:p>
          <a:p>
            <a:pPr lvl="0">
              <a:spcBef>
                <a:spcPts val="600"/>
              </a:spcBef>
              <a:spcAft>
                <a:spcPts val="0"/>
              </a:spcAft>
              <a:buFont typeface="Wingdings" charset="2"/>
              <a:buChar char=""/>
            </a:pPr>
            <a:r>
              <a:rPr lang="en-US" sz="1800" b="0" dirty="0">
                <a:solidFill>
                  <a:srgbClr val="5E5E5D"/>
                </a:solidFill>
              </a:rPr>
              <a:t>7. Integrates appropriate, extensive and easily implemented supports for students who are ELL, have disabilities and/or read or write below grade level.</a:t>
            </a:r>
          </a:p>
          <a:p>
            <a:pPr lvl="0">
              <a:spcBef>
                <a:spcPts val="600"/>
              </a:spcBef>
              <a:spcAft>
                <a:spcPts val="0"/>
              </a:spcAft>
              <a:buFont typeface="Wingdings" charset="2"/>
              <a:buChar char=""/>
            </a:pPr>
            <a:r>
              <a:rPr lang="en-US" sz="1800" b="0" dirty="0">
                <a:solidFill>
                  <a:srgbClr val="5E5E5D"/>
                </a:solidFill>
              </a:rPr>
              <a:t>8. Provides extensions and/or more advanced text for students who read or write above grade level.</a:t>
            </a:r>
          </a:p>
        </p:txBody>
      </p:sp>
    </p:spTree>
    <p:extLst>
      <p:ext uri="{BB962C8B-B14F-4D97-AF65-F5344CB8AC3E}">
        <p14:creationId xmlns:p14="http://schemas.microsoft.com/office/powerpoint/2010/main" val="371185943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457200" y="1219137"/>
            <a:ext cx="8420986" cy="5126982"/>
          </a:xfrm>
        </p:spPr>
        <p:txBody>
          <a:bodyPr/>
          <a:lstStyle/>
          <a:p>
            <a:pPr marL="0" indent="0" defTabSz="914400">
              <a:spcBef>
                <a:spcPts val="400"/>
              </a:spcBef>
              <a:spcAft>
                <a:spcPts val="0"/>
              </a:spcAft>
              <a:buNone/>
            </a:pPr>
            <a:r>
              <a:rPr lang="en-US" sz="1800" kern="0" dirty="0">
                <a:solidFill>
                  <a:srgbClr val="004C8B"/>
                </a:solidFill>
                <a:ea typeface="ＭＳ Ｐゴシック" charset="0"/>
              </a:rPr>
              <a:t>EQuIP Quality Review Process</a:t>
            </a:r>
          </a:p>
          <a:p>
            <a:pPr marL="0" indent="0" defTabSz="914400">
              <a:spcBef>
                <a:spcPts val="400"/>
              </a:spcBef>
              <a:spcAft>
                <a:spcPts val="0"/>
              </a:spcAft>
              <a:buNone/>
            </a:pPr>
            <a:r>
              <a:rPr lang="en-US" sz="1800" b="0" kern="0" dirty="0" smtClean="0">
                <a:solidFill>
                  <a:srgbClr val="5E5E5D"/>
                </a:solidFill>
                <a:ea typeface="ＭＳ Ｐゴシック" charset="0"/>
                <a:cs typeface="Calibri"/>
              </a:rPr>
              <a:t>The </a:t>
            </a:r>
            <a:r>
              <a:rPr lang="en-US" sz="1800" b="0" kern="0" dirty="0">
                <a:solidFill>
                  <a:srgbClr val="5E5E5D"/>
                </a:solidFill>
                <a:ea typeface="ＭＳ Ｐゴシック" charset="0"/>
                <a:cs typeface="Calibri"/>
              </a:rPr>
              <a:t>EQuIP quality review process is a collegial process that centers on the use of criteria-based rubrics for English language arts (ELA)/literacy and mathematics. The criteria are organized into four </a:t>
            </a:r>
            <a:r>
              <a:rPr lang="en-US" sz="1800" b="0" kern="0" dirty="0" smtClean="0">
                <a:solidFill>
                  <a:srgbClr val="5E5E5D"/>
                </a:solidFill>
                <a:ea typeface="ＭＳ Ｐゴシック" charset="0"/>
                <a:cs typeface="Calibri"/>
              </a:rPr>
              <a:t>dimensions.</a:t>
            </a:r>
            <a:endParaRPr lang="en-US" sz="1800" b="0" kern="0" dirty="0">
              <a:solidFill>
                <a:srgbClr val="5E5E5D"/>
              </a:solidFill>
              <a:ea typeface="ＭＳ Ｐゴシック" charset="0"/>
              <a:cs typeface="Calibri"/>
            </a:endParaRPr>
          </a:p>
          <a:p>
            <a:pPr marL="0" indent="0" defTabSz="914400">
              <a:spcBef>
                <a:spcPts val="400"/>
              </a:spcBef>
              <a:spcAft>
                <a:spcPts val="0"/>
              </a:spcAft>
              <a:buNone/>
            </a:pPr>
            <a:endParaRPr lang="en-US" sz="1800" b="0" kern="0" dirty="0" smtClean="0">
              <a:solidFill>
                <a:srgbClr val="5E5E5D"/>
              </a:solidFill>
              <a:ea typeface="ＭＳ Ｐゴシック" charset="0"/>
              <a:cs typeface="Calibri"/>
            </a:endParaRPr>
          </a:p>
          <a:p>
            <a:pPr marL="0" indent="0" defTabSz="914400">
              <a:spcBef>
                <a:spcPts val="400"/>
              </a:spcBef>
              <a:spcAft>
                <a:spcPts val="0"/>
              </a:spcAft>
              <a:buNone/>
            </a:pPr>
            <a:r>
              <a:rPr lang="en-US" sz="1800" kern="0" dirty="0">
                <a:solidFill>
                  <a:srgbClr val="004C8B"/>
                </a:solidFill>
                <a:ea typeface="ＭＳ Ｐゴシック" charset="0"/>
              </a:rPr>
              <a:t>The Four Dimensions</a:t>
            </a:r>
          </a:p>
          <a:p>
            <a:pPr marL="0" indent="0" defTabSz="914400">
              <a:spcBef>
                <a:spcPts val="400"/>
              </a:spcBef>
              <a:spcAft>
                <a:spcPts val="0"/>
              </a:spcAft>
              <a:buNone/>
            </a:pPr>
            <a:r>
              <a:rPr lang="en-US" sz="1800" b="0" kern="0" dirty="0">
                <a:solidFill>
                  <a:srgbClr val="5E5E5D"/>
                </a:solidFill>
                <a:ea typeface="ＭＳ Ｐゴシック" charset="0"/>
                <a:cs typeface="Calibri"/>
              </a:rPr>
              <a:t>1.  Alignment to the Depth of the CCSS;</a:t>
            </a:r>
            <a:br>
              <a:rPr lang="en-US" sz="1800" b="0" kern="0" dirty="0">
                <a:solidFill>
                  <a:srgbClr val="5E5E5D"/>
                </a:solidFill>
                <a:ea typeface="ＭＳ Ｐゴシック" charset="0"/>
                <a:cs typeface="Calibri"/>
              </a:rPr>
            </a:br>
            <a:r>
              <a:rPr lang="en-US" sz="1800" b="0" kern="0" dirty="0">
                <a:solidFill>
                  <a:srgbClr val="5E5E5D"/>
                </a:solidFill>
                <a:ea typeface="ＭＳ Ｐゴシック" charset="0"/>
                <a:cs typeface="Calibri"/>
              </a:rPr>
              <a:t>2.  Key Shifts in the CCSS;</a:t>
            </a:r>
          </a:p>
          <a:p>
            <a:pPr marL="0" indent="0" defTabSz="914400">
              <a:spcBef>
                <a:spcPts val="0"/>
              </a:spcBef>
              <a:spcAft>
                <a:spcPts val="0"/>
              </a:spcAft>
              <a:buNone/>
            </a:pPr>
            <a:r>
              <a:rPr lang="en-US" sz="1800" b="0" kern="0" dirty="0">
                <a:solidFill>
                  <a:srgbClr val="5E5E5D"/>
                </a:solidFill>
                <a:ea typeface="ＭＳ Ｐゴシック" charset="0"/>
                <a:cs typeface="Calibri"/>
              </a:rPr>
              <a:t>3.  Instructional Supports; and</a:t>
            </a:r>
          </a:p>
          <a:p>
            <a:pPr marL="0" indent="0" defTabSz="914400">
              <a:spcBef>
                <a:spcPts val="0"/>
              </a:spcBef>
              <a:spcAft>
                <a:spcPts val="0"/>
              </a:spcAft>
              <a:buNone/>
            </a:pPr>
            <a:r>
              <a:rPr lang="en-US" sz="1800" b="0" kern="0" dirty="0">
                <a:solidFill>
                  <a:srgbClr val="5E5E5D"/>
                </a:solidFill>
                <a:ea typeface="ＭＳ Ｐゴシック" charset="0"/>
                <a:cs typeface="Calibri"/>
              </a:rPr>
              <a:t>4.  Assessment.</a:t>
            </a:r>
          </a:p>
          <a:p>
            <a:pPr marL="0" indent="0" defTabSz="914400">
              <a:spcBef>
                <a:spcPts val="400"/>
              </a:spcBef>
              <a:spcAft>
                <a:spcPts val="0"/>
              </a:spcAft>
              <a:buNone/>
            </a:pPr>
            <a:endParaRPr lang="en-US" sz="1800" b="0" kern="0" dirty="0">
              <a:solidFill>
                <a:srgbClr val="5E5E5D"/>
              </a:solidFill>
              <a:ea typeface="ＭＳ Ｐゴシック" charset="0"/>
              <a:cs typeface="Calibri"/>
            </a:endParaRPr>
          </a:p>
          <a:p>
            <a:pPr marL="0" indent="0" defTabSz="914400">
              <a:spcBef>
                <a:spcPts val="400"/>
              </a:spcBef>
              <a:spcAft>
                <a:spcPts val="0"/>
              </a:spcAft>
              <a:buNone/>
            </a:pPr>
            <a:r>
              <a:rPr lang="en-US" sz="1800" b="0" i="1" kern="0" dirty="0">
                <a:solidFill>
                  <a:srgbClr val="5E5E5D"/>
                </a:solidFill>
                <a:ea typeface="ＭＳ Ｐゴシック" charset="0"/>
                <a:cs typeface="Calibri"/>
              </a:rPr>
              <a:t>As educators examine instructional materials against the criteria in each dimension, they are able to use common standards for quality and generate evidence-based commentary and ratings on the quality and alignment of materials.</a:t>
            </a:r>
          </a:p>
          <a:p>
            <a:endParaRPr lang="en-US" dirty="0">
              <a:solidFill>
                <a:srgbClr val="5E5E5D"/>
              </a:solidFill>
            </a:endParaRPr>
          </a:p>
        </p:txBody>
      </p:sp>
      <p:sp>
        <p:nvSpPr>
          <p:cNvPr id="8" name="Title 7"/>
          <p:cNvSpPr>
            <a:spLocks noGrp="1"/>
          </p:cNvSpPr>
          <p:nvPr>
            <p:ph type="title"/>
          </p:nvPr>
        </p:nvSpPr>
        <p:spPr/>
        <p:txBody>
          <a:bodyPr/>
          <a:lstStyle/>
          <a:p>
            <a:r>
              <a:rPr lang="en-US" dirty="0"/>
              <a:t>EQuIP Quality </a:t>
            </a:r>
            <a:r>
              <a:rPr lang="en-US" dirty="0" smtClean="0"/>
              <a:t>Review: </a:t>
            </a:r>
            <a:r>
              <a:rPr lang="en-US" dirty="0"/>
              <a:t/>
            </a:r>
            <a:br>
              <a:rPr lang="en-US" dirty="0"/>
            </a:br>
            <a:r>
              <a:rPr lang="en-US" dirty="0" smtClean="0"/>
              <a:t>Process &amp; Dimensions</a:t>
            </a:r>
            <a:endParaRPr lang="en-US" dirty="0"/>
          </a:p>
        </p:txBody>
      </p:sp>
      <p:sp>
        <p:nvSpPr>
          <p:cNvPr id="4" name="Slide Number Placeholder 3"/>
          <p:cNvSpPr>
            <a:spLocks noGrp="1"/>
          </p:cNvSpPr>
          <p:nvPr>
            <p:ph type="sldNum" sz="quarter" idx="12"/>
          </p:nvPr>
        </p:nvSpPr>
        <p:spPr/>
        <p:txBody>
          <a:bodyPr/>
          <a:lstStyle/>
          <a:p>
            <a:fld id="{E4CC66FD-12A6-435F-A1E1-0ED637789521}" type="slidenum">
              <a:rPr lang="en-US" smtClean="0"/>
              <a:pPr/>
              <a:t>4</a:t>
            </a:fld>
            <a:endParaRPr lang="en-US" dirty="0"/>
          </a:p>
        </p:txBody>
      </p:sp>
    </p:spTree>
    <p:extLst>
      <p:ext uri="{BB962C8B-B14F-4D97-AF65-F5344CB8AC3E}">
        <p14:creationId xmlns:p14="http://schemas.microsoft.com/office/powerpoint/2010/main" val="356639547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EE5DC0-A0C6-8A4F-8D48-D1F69151C4C1}" type="slidenum">
              <a:rPr lang="en-US" smtClean="0"/>
              <a:pPr/>
              <a:t>40</a:t>
            </a:fld>
            <a:endParaRPr lang="en-US" dirty="0"/>
          </a:p>
        </p:txBody>
      </p:sp>
      <p:sp>
        <p:nvSpPr>
          <p:cNvPr id="6" name="Title 5"/>
          <p:cNvSpPr>
            <a:spLocks noGrp="1"/>
          </p:cNvSpPr>
          <p:nvPr>
            <p:ph type="title"/>
          </p:nvPr>
        </p:nvSpPr>
        <p:spPr>
          <a:xfrm>
            <a:off x="0" y="0"/>
            <a:ext cx="9144000" cy="1143000"/>
          </a:xfrm>
        </p:spPr>
        <p:txBody>
          <a:bodyPr>
            <a:noAutofit/>
          </a:bodyPr>
          <a:lstStyle/>
          <a:p>
            <a:r>
              <a:rPr lang="en-US" kern="0" dirty="0">
                <a:ea typeface="ＭＳ Ｐゴシック" charset="0"/>
              </a:rPr>
              <a:t>Criteria for </a:t>
            </a:r>
            <a:r>
              <a:rPr lang="en-US" dirty="0">
                <a:solidFill>
                  <a:srgbClr val="FFFFFF"/>
                </a:solidFill>
                <a:cs typeface="Geneva" charset="0"/>
              </a:rPr>
              <a:t>Dimension III: </a:t>
            </a:r>
            <a:r>
              <a:rPr lang="en-US" dirty="0" smtClean="0">
                <a:solidFill>
                  <a:srgbClr val="FFFFFF"/>
                </a:solidFill>
                <a:cs typeface="Geneva" charset="0"/>
              </a:rPr>
              <a:t/>
            </a:r>
            <a:br>
              <a:rPr lang="en-US" dirty="0" smtClean="0">
                <a:solidFill>
                  <a:srgbClr val="FFFFFF"/>
                </a:solidFill>
                <a:cs typeface="Geneva" charset="0"/>
              </a:rPr>
            </a:br>
            <a:r>
              <a:rPr lang="en-US" dirty="0" smtClean="0">
                <a:solidFill>
                  <a:srgbClr val="FFFFFF"/>
                </a:solidFill>
                <a:cs typeface="Geneva" charset="0"/>
              </a:rPr>
              <a:t>Instructional </a:t>
            </a:r>
            <a:r>
              <a:rPr lang="en-US" dirty="0">
                <a:solidFill>
                  <a:srgbClr val="FFFFFF"/>
                </a:solidFill>
                <a:cs typeface="Geneva" charset="0"/>
              </a:rPr>
              <a:t>Supports</a:t>
            </a:r>
            <a:endParaRPr lang="en-US" b="0" dirty="0"/>
          </a:p>
        </p:txBody>
      </p:sp>
      <p:sp>
        <p:nvSpPr>
          <p:cNvPr id="3" name="Content Placeholder 2"/>
          <p:cNvSpPr>
            <a:spLocks noGrp="1"/>
          </p:cNvSpPr>
          <p:nvPr>
            <p:ph idx="1"/>
          </p:nvPr>
        </p:nvSpPr>
        <p:spPr/>
        <p:txBody>
          <a:bodyPr/>
          <a:lstStyle/>
          <a:p>
            <a:pPr marL="0" indent="0">
              <a:spcBef>
                <a:spcPts val="600"/>
              </a:spcBef>
              <a:spcAft>
                <a:spcPts val="0"/>
              </a:spcAft>
              <a:buNone/>
            </a:pPr>
            <a:r>
              <a:rPr lang="en-US" sz="1800" b="0" i="1" dirty="0">
                <a:solidFill>
                  <a:srgbClr val="004C8B"/>
                </a:solidFill>
              </a:rPr>
              <a:t>A unit or longer lesson </a:t>
            </a:r>
            <a:r>
              <a:rPr lang="en-US" sz="1800" b="0" i="1" dirty="0" smtClean="0">
                <a:solidFill>
                  <a:srgbClr val="004C8B"/>
                </a:solidFill>
              </a:rPr>
              <a:t>should:</a:t>
            </a:r>
          </a:p>
          <a:p>
            <a:pPr marL="228600" indent="-228600">
              <a:spcBef>
                <a:spcPts val="600"/>
              </a:spcBef>
              <a:spcAft>
                <a:spcPts val="0"/>
              </a:spcAft>
              <a:buFont typeface="+mj-lt"/>
              <a:buAutoNum type="arabicPeriod" startAt="9"/>
            </a:pPr>
            <a:endParaRPr lang="en-US" sz="1200" b="0" i="1" dirty="0" smtClean="0">
              <a:solidFill>
                <a:srgbClr val="004C8B"/>
              </a:solidFill>
            </a:endParaRPr>
          </a:p>
          <a:p>
            <a:pPr>
              <a:spcBef>
                <a:spcPts val="600"/>
              </a:spcBef>
              <a:spcAft>
                <a:spcPts val="0"/>
              </a:spcAft>
              <a:buFont typeface="Wingdings" charset="2"/>
              <a:buChar char=""/>
            </a:pPr>
            <a:r>
              <a:rPr lang="en-US" sz="1800" b="0" dirty="0" smtClean="0">
                <a:solidFill>
                  <a:srgbClr val="5E5E5D"/>
                </a:solidFill>
              </a:rPr>
              <a:t>9. Include </a:t>
            </a:r>
            <a:r>
              <a:rPr lang="en-US" sz="1800" b="0" dirty="0">
                <a:solidFill>
                  <a:srgbClr val="5E5E5D"/>
                </a:solidFill>
              </a:rPr>
              <a:t>a progression of learning where concepts, knowledge and skills advance and deepen over time (may be more applicable across the year or several units).</a:t>
            </a:r>
          </a:p>
          <a:p>
            <a:pPr>
              <a:spcBef>
                <a:spcPts val="600"/>
              </a:spcBef>
              <a:spcAft>
                <a:spcPts val="0"/>
              </a:spcAft>
              <a:buFont typeface="Wingdings" charset="2"/>
              <a:buChar char=""/>
            </a:pPr>
            <a:r>
              <a:rPr lang="en-US" sz="1800" b="0" dirty="0" smtClean="0">
                <a:solidFill>
                  <a:srgbClr val="5E5E5D"/>
                </a:solidFill>
              </a:rPr>
              <a:t>10. Gradually </a:t>
            </a:r>
            <a:r>
              <a:rPr lang="en-US" sz="1800" b="0" dirty="0">
                <a:solidFill>
                  <a:srgbClr val="5E5E5D"/>
                </a:solidFill>
              </a:rPr>
              <a:t>remove supports, allowing students to demonstrate their independent capacities (may be more applicable across the year or several units).</a:t>
            </a:r>
          </a:p>
          <a:p>
            <a:pPr>
              <a:spcBef>
                <a:spcPts val="600"/>
              </a:spcBef>
              <a:spcAft>
                <a:spcPts val="0"/>
              </a:spcAft>
              <a:buFont typeface="Wingdings" charset="2"/>
              <a:buChar char=""/>
            </a:pPr>
            <a:r>
              <a:rPr lang="en-US" sz="1800" b="0" dirty="0" smtClean="0">
                <a:solidFill>
                  <a:srgbClr val="5E5E5D"/>
                </a:solidFill>
              </a:rPr>
              <a:t>11. Provide </a:t>
            </a:r>
            <a:r>
              <a:rPr lang="en-US" sz="1800" b="0" dirty="0">
                <a:solidFill>
                  <a:srgbClr val="5E5E5D"/>
                </a:solidFill>
              </a:rPr>
              <a:t>for authentic learning, application of literacy skills and/or student-directed inquiry.</a:t>
            </a:r>
          </a:p>
          <a:p>
            <a:pPr>
              <a:spcBef>
                <a:spcPts val="600"/>
              </a:spcBef>
              <a:spcAft>
                <a:spcPts val="0"/>
              </a:spcAft>
              <a:buFont typeface="Wingdings" charset="2"/>
              <a:buChar char=""/>
            </a:pPr>
            <a:r>
              <a:rPr lang="en-US" sz="1800" b="0" dirty="0" smtClean="0">
                <a:solidFill>
                  <a:srgbClr val="5E5E5D"/>
                </a:solidFill>
              </a:rPr>
              <a:t>12. Indicate </a:t>
            </a:r>
            <a:r>
              <a:rPr lang="en-US" sz="1800" b="0" dirty="0">
                <a:solidFill>
                  <a:srgbClr val="5E5E5D"/>
                </a:solidFill>
              </a:rPr>
              <a:t>how students are accountable for independent engaged reading based on student choice and interest to build stamina, confidence and motivation (may be more applicable across the year or several units).</a:t>
            </a:r>
          </a:p>
          <a:p>
            <a:pPr>
              <a:spcBef>
                <a:spcPts val="600"/>
              </a:spcBef>
              <a:spcAft>
                <a:spcPts val="0"/>
              </a:spcAft>
              <a:buFont typeface="Wingdings" charset="2"/>
              <a:buChar char=""/>
            </a:pPr>
            <a:r>
              <a:rPr lang="en-US" sz="1800" b="0" dirty="0" smtClean="0">
                <a:solidFill>
                  <a:srgbClr val="5E5E5D"/>
                </a:solidFill>
              </a:rPr>
              <a:t>13. Use </a:t>
            </a:r>
            <a:r>
              <a:rPr lang="en-US" sz="1800" b="0" dirty="0">
                <a:solidFill>
                  <a:srgbClr val="5E5E5D"/>
                </a:solidFill>
              </a:rPr>
              <a:t>technology and media to deepen learning and draw attention to evidence and texts as appropriate.</a:t>
            </a:r>
          </a:p>
        </p:txBody>
      </p:sp>
    </p:spTree>
    <p:extLst>
      <p:ext uri="{BB962C8B-B14F-4D97-AF65-F5344CB8AC3E}">
        <p14:creationId xmlns:p14="http://schemas.microsoft.com/office/powerpoint/2010/main" val="342335083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C53B18-CF63-B843-9FD6-D4BA5E20017C}" type="slidenum">
              <a:rPr lang="en-US" smtClean="0"/>
              <a:pPr/>
              <a:t>41</a:t>
            </a:fld>
            <a:endParaRPr lang="en-US" dirty="0"/>
          </a:p>
        </p:txBody>
      </p:sp>
      <p:sp>
        <p:nvSpPr>
          <p:cNvPr id="9" name="Title 1"/>
          <p:cNvSpPr>
            <a:spLocks noGrp="1"/>
          </p:cNvSpPr>
          <p:nvPr>
            <p:ph type="title"/>
          </p:nvPr>
        </p:nvSpPr>
        <p:spPr>
          <a:xfrm>
            <a:off x="0" y="9462"/>
            <a:ext cx="9144000" cy="1143000"/>
          </a:xfrm>
        </p:spPr>
        <p:txBody>
          <a:bodyPr/>
          <a:lstStyle/>
          <a:p>
            <a:pPr marL="173736" lvl="0"/>
            <a:r>
              <a:rPr lang="en-US" sz="2800" kern="0" dirty="0">
                <a:ea typeface="ＭＳ Ｐゴシック" charset="0"/>
              </a:rPr>
              <a:t>EXAMPLE:</a:t>
            </a:r>
            <a:br>
              <a:rPr lang="en-US" sz="2800" kern="0" dirty="0">
                <a:ea typeface="ＭＳ Ｐゴシック" charset="0"/>
              </a:rPr>
            </a:br>
            <a:r>
              <a:rPr lang="en-US" sz="2800" kern="0" dirty="0">
                <a:ea typeface="ＭＳ Ｐゴシック" charset="0"/>
              </a:rPr>
              <a:t>Step 3. Apply Criteria in </a:t>
            </a:r>
            <a:r>
              <a:rPr lang="en-US" sz="2800" dirty="0" smtClean="0">
                <a:solidFill>
                  <a:srgbClr val="FFFFFF"/>
                </a:solidFill>
                <a:cs typeface="Geneva" charset="0"/>
              </a:rPr>
              <a:t>Dimension III: Instructional Supports</a:t>
            </a:r>
            <a:endParaRPr lang="en-US" sz="2800" b="0" dirty="0"/>
          </a:p>
        </p:txBody>
      </p:sp>
      <p:sp>
        <p:nvSpPr>
          <p:cNvPr id="8" name="Content Placeholder 2"/>
          <p:cNvSpPr>
            <a:spLocks noGrp="1"/>
          </p:cNvSpPr>
          <p:nvPr>
            <p:ph idx="1"/>
          </p:nvPr>
        </p:nvSpPr>
        <p:spPr>
          <a:xfrm>
            <a:off x="297712" y="1152462"/>
            <a:ext cx="8516088" cy="5311838"/>
          </a:xfrm>
        </p:spPr>
        <p:txBody>
          <a:bodyPr/>
          <a:lstStyle/>
          <a:p>
            <a:pPr marL="0" lvl="0" indent="0">
              <a:spcBef>
                <a:spcPts val="600"/>
              </a:spcBef>
              <a:spcAft>
                <a:spcPts val="0"/>
              </a:spcAft>
              <a:buClr>
                <a:srgbClr val="004C8B"/>
              </a:buClr>
              <a:buNone/>
            </a:pPr>
            <a:r>
              <a:rPr lang="en-US" sz="1800" dirty="0" smtClean="0">
                <a:solidFill>
                  <a:srgbClr val="004C8B"/>
                </a:solidFill>
                <a:cs typeface="Arial"/>
              </a:rPr>
              <a:t>Observations </a:t>
            </a:r>
            <a:r>
              <a:rPr lang="en-US" sz="1800" dirty="0">
                <a:solidFill>
                  <a:srgbClr val="004C8B"/>
                </a:solidFill>
                <a:cs typeface="Arial"/>
              </a:rPr>
              <a:t>and </a:t>
            </a:r>
            <a:r>
              <a:rPr lang="en-US" sz="1800" dirty="0" smtClean="0">
                <a:solidFill>
                  <a:srgbClr val="004C8B"/>
                </a:solidFill>
                <a:cs typeface="Arial"/>
              </a:rPr>
              <a:t>suggestions:</a:t>
            </a:r>
            <a:endParaRPr lang="en-US" sz="1800" dirty="0">
              <a:solidFill>
                <a:srgbClr val="004C8B"/>
              </a:solidFill>
              <a:cs typeface="Arial"/>
            </a:endParaRPr>
          </a:p>
          <a:p>
            <a:pPr marL="0" lvl="0" indent="0">
              <a:spcBef>
                <a:spcPts val="600"/>
              </a:spcBef>
              <a:spcAft>
                <a:spcPts val="0"/>
              </a:spcAft>
              <a:buClr>
                <a:srgbClr val="004C8B"/>
              </a:buClr>
              <a:buNone/>
            </a:pPr>
            <a:r>
              <a:rPr lang="en-US" sz="1800" b="0" i="1" dirty="0" smtClean="0">
                <a:solidFill>
                  <a:srgbClr val="5E5E5D"/>
                </a:solidFill>
              </a:rPr>
              <a:t>Organizing </a:t>
            </a:r>
            <a:r>
              <a:rPr lang="en-US" sz="1800" b="0" i="1" dirty="0">
                <a:solidFill>
                  <a:srgbClr val="5E5E5D"/>
                </a:solidFill>
              </a:rPr>
              <a:t>the read alouds around weather and the seasons through </a:t>
            </a:r>
            <a:r>
              <a:rPr lang="en-US" sz="1800" b="0" i="1" dirty="0" smtClean="0">
                <a:solidFill>
                  <a:srgbClr val="5E5E5D"/>
                </a:solidFill>
              </a:rPr>
              <a:t>the </a:t>
            </a:r>
            <a:r>
              <a:rPr lang="en-US" sz="1800" b="0" i="1" dirty="0">
                <a:solidFill>
                  <a:srgbClr val="5E5E5D"/>
                </a:solidFill>
              </a:rPr>
              <a:t>pen-pal "Annie" is certain to engage students. I</a:t>
            </a:r>
            <a:r>
              <a:rPr lang="en-US" sz="1800" b="0" i="1" dirty="0" smtClean="0">
                <a:solidFill>
                  <a:srgbClr val="5E5E5D"/>
                </a:solidFill>
              </a:rPr>
              <a:t>ncluded </a:t>
            </a:r>
            <a:r>
              <a:rPr lang="en-US" sz="1800" b="0" i="1" dirty="0">
                <a:solidFill>
                  <a:srgbClr val="5E5E5D"/>
                </a:solidFill>
              </a:rPr>
              <a:t>within the </a:t>
            </a:r>
            <a:r>
              <a:rPr lang="en-US" sz="1800" b="0" i="1" dirty="0" smtClean="0">
                <a:solidFill>
                  <a:srgbClr val="5E5E5D"/>
                </a:solidFill>
              </a:rPr>
              <a:t>lesson </a:t>
            </a:r>
            <a:r>
              <a:rPr lang="en-US" sz="1800" b="0" i="1" dirty="0">
                <a:solidFill>
                  <a:srgbClr val="5E5E5D"/>
                </a:solidFill>
              </a:rPr>
              <a:t>are lots of hands-on activities to track </a:t>
            </a:r>
            <a:r>
              <a:rPr lang="en-US" sz="1800" b="0" i="1" dirty="0" smtClean="0">
                <a:solidFill>
                  <a:srgbClr val="5E5E5D"/>
                </a:solidFill>
              </a:rPr>
              <a:t>weather. These include interactive read alouds</a:t>
            </a:r>
            <a:r>
              <a:rPr lang="en-US" sz="1800" b="0" i="1" dirty="0">
                <a:solidFill>
                  <a:srgbClr val="5E5E5D"/>
                </a:solidFill>
              </a:rPr>
              <a:t>, calendar work, seasons comparison chart, </a:t>
            </a:r>
            <a:r>
              <a:rPr lang="en-US" sz="1800" b="0" i="1" dirty="0" smtClean="0">
                <a:solidFill>
                  <a:srgbClr val="5E5E5D"/>
                </a:solidFill>
              </a:rPr>
              <a:t>weather </a:t>
            </a:r>
            <a:r>
              <a:rPr lang="en-US" sz="1800" b="0" i="1" dirty="0">
                <a:solidFill>
                  <a:srgbClr val="5E5E5D"/>
                </a:solidFill>
              </a:rPr>
              <a:t>diary, working with thermometers, choosing various articles of </a:t>
            </a:r>
            <a:r>
              <a:rPr lang="en-US" sz="1800" b="0" i="1" dirty="0" smtClean="0">
                <a:solidFill>
                  <a:srgbClr val="5E5E5D"/>
                </a:solidFill>
              </a:rPr>
              <a:t>seasonal </a:t>
            </a:r>
            <a:r>
              <a:rPr lang="en-US" sz="1800" b="0" i="1" dirty="0">
                <a:solidFill>
                  <a:srgbClr val="5E5E5D"/>
                </a:solidFill>
              </a:rPr>
              <a:t>clothing, making a drawing book, etc., all that support the </a:t>
            </a:r>
            <a:r>
              <a:rPr lang="en-US" sz="1800" b="0" i="1" dirty="0" smtClean="0">
                <a:solidFill>
                  <a:srgbClr val="5E5E5D"/>
                </a:solidFill>
              </a:rPr>
              <a:t>teachings </a:t>
            </a:r>
            <a:r>
              <a:rPr lang="en-US" sz="1800" b="0" i="1" dirty="0">
                <a:solidFill>
                  <a:srgbClr val="5E5E5D"/>
                </a:solidFill>
              </a:rPr>
              <a:t>in the texts</a:t>
            </a:r>
            <a:r>
              <a:rPr lang="en-US" sz="1800" b="0" i="1" dirty="0" smtClean="0">
                <a:solidFill>
                  <a:srgbClr val="5E5E5D"/>
                </a:solidFill>
              </a:rPr>
              <a:t>.</a:t>
            </a:r>
          </a:p>
          <a:p>
            <a:pPr marL="0" indent="0">
              <a:spcBef>
                <a:spcPts val="600"/>
              </a:spcBef>
              <a:spcAft>
                <a:spcPts val="0"/>
              </a:spcAft>
              <a:buClr>
                <a:srgbClr val="004C8B"/>
              </a:buClr>
              <a:buNone/>
            </a:pPr>
            <a:r>
              <a:rPr lang="en-US" sz="1800" b="0" i="1" dirty="0">
                <a:solidFill>
                  <a:srgbClr val="5E5E5D"/>
                </a:solidFill>
              </a:rPr>
              <a:t>The </a:t>
            </a:r>
            <a:r>
              <a:rPr lang="en-US" sz="1800" b="0" i="1" dirty="0" smtClean="0">
                <a:solidFill>
                  <a:srgbClr val="5E5E5D"/>
                </a:solidFill>
              </a:rPr>
              <a:t>unit </a:t>
            </a:r>
            <a:r>
              <a:rPr lang="en-US" sz="1800" b="0" i="1" dirty="0">
                <a:solidFill>
                  <a:srgbClr val="5E5E5D"/>
                </a:solidFill>
              </a:rPr>
              <a:t>is well laid out and easy to follow. The overview is clearly written and offers teachers clear insight into the aims of individual lessons. The unit includes an introduction, Table of Contents, and At a Glance overviews. Symbols throughout the lessons inform teachers of actions or preparation needed. Recommended pacing for each lesson segment is provided. </a:t>
            </a:r>
          </a:p>
          <a:p>
            <a:pPr marL="0" lvl="0" indent="0">
              <a:spcBef>
                <a:spcPts val="0"/>
              </a:spcBef>
              <a:spcAft>
                <a:spcPts val="0"/>
              </a:spcAft>
              <a:buClr>
                <a:srgbClr val="004C8B"/>
              </a:buClr>
              <a:buNone/>
            </a:pPr>
            <a:r>
              <a:rPr lang="en-US" sz="1800" b="0" i="1" dirty="0">
                <a:solidFill>
                  <a:srgbClr val="5E5E5D"/>
                </a:solidFill>
                <a:cs typeface="Calibri"/>
              </a:rPr>
              <a:t>The purpose of the unit is to teach the core content for science (as evident </a:t>
            </a:r>
            <a:r>
              <a:rPr lang="en-US" sz="1800" b="0" i="1" dirty="0" smtClean="0">
                <a:solidFill>
                  <a:srgbClr val="5E5E5D"/>
                </a:solidFill>
                <a:cs typeface="Calibri"/>
              </a:rPr>
              <a:t>in the introduction </a:t>
            </a:r>
            <a:r>
              <a:rPr lang="en-US" sz="1800" b="0" i="1" dirty="0">
                <a:solidFill>
                  <a:srgbClr val="5E5E5D"/>
                </a:solidFill>
                <a:cs typeface="Calibri"/>
              </a:rPr>
              <a:t>and unit assessments</a:t>
            </a:r>
            <a:r>
              <a:rPr lang="en-US" sz="1800" b="0" i="1" dirty="0" smtClean="0">
                <a:solidFill>
                  <a:srgbClr val="5E5E5D"/>
                </a:solidFill>
                <a:cs typeface="Calibri"/>
              </a:rPr>
              <a:t>). Integrating </a:t>
            </a:r>
            <a:r>
              <a:rPr lang="en-US" sz="1800" b="0" i="1" dirty="0">
                <a:solidFill>
                  <a:srgbClr val="5E5E5D"/>
                </a:solidFill>
                <a:cs typeface="Calibri"/>
              </a:rPr>
              <a:t>grammar and syntax, writing strategies, discussion rules and aspects of foundational reading would further strengthen the unit. For example, when students share with partners, discussion rules could make the student conversations more meaningful. The Syntactic Awareness Activity (p. 88) offers practice with answering questions that use the question word "who” – more of </a:t>
            </a:r>
            <a:r>
              <a:rPr lang="en-US" sz="1800" b="0" i="1" dirty="0" smtClean="0">
                <a:solidFill>
                  <a:srgbClr val="5E5E5D"/>
                </a:solidFill>
                <a:cs typeface="Calibri"/>
              </a:rPr>
              <a:t>this</a:t>
            </a:r>
          </a:p>
          <a:p>
            <a:pPr marL="0" lvl="0" indent="0">
              <a:spcBef>
                <a:spcPts val="0"/>
              </a:spcBef>
              <a:spcAft>
                <a:spcPts val="0"/>
              </a:spcAft>
              <a:buClr>
                <a:srgbClr val="004C8B"/>
              </a:buClr>
              <a:buNone/>
            </a:pPr>
            <a:r>
              <a:rPr lang="en-US" sz="1800" b="0" i="1" dirty="0" smtClean="0">
                <a:solidFill>
                  <a:srgbClr val="5E5E5D"/>
                </a:solidFill>
                <a:cs typeface="Calibri"/>
              </a:rPr>
              <a:t>would </a:t>
            </a:r>
            <a:r>
              <a:rPr lang="en-US" sz="1800" b="0" i="1" dirty="0">
                <a:solidFill>
                  <a:srgbClr val="5E5E5D"/>
                </a:solidFill>
                <a:cs typeface="Calibri"/>
              </a:rPr>
              <a:t>be helpful. </a:t>
            </a:r>
            <a:endParaRPr lang="en-US" sz="1800" b="0" i="1" dirty="0" smtClean="0">
              <a:solidFill>
                <a:srgbClr val="5E5E5D"/>
              </a:solidFill>
              <a:cs typeface="Calibri"/>
            </a:endParaRPr>
          </a:p>
          <a:p>
            <a:pPr marL="0" lvl="0" indent="0">
              <a:spcBef>
                <a:spcPts val="600"/>
              </a:spcBef>
              <a:spcAft>
                <a:spcPts val="0"/>
              </a:spcAft>
              <a:buClr>
                <a:srgbClr val="004C8B"/>
              </a:buClr>
              <a:buNone/>
            </a:pPr>
            <a:endParaRPr lang="en-US" sz="1600" b="0" i="1" dirty="0">
              <a:solidFill>
                <a:srgbClr val="5E5E5D"/>
              </a:solidFill>
              <a:cs typeface="Calibri"/>
            </a:endParaRPr>
          </a:p>
          <a:p>
            <a:pPr marL="0" lvl="0" indent="0">
              <a:spcBef>
                <a:spcPts val="600"/>
              </a:spcBef>
              <a:spcAft>
                <a:spcPts val="0"/>
              </a:spcAft>
              <a:buClr>
                <a:srgbClr val="004C8B"/>
              </a:buClr>
              <a:buNone/>
            </a:pPr>
            <a:endParaRPr lang="en-US" sz="2400" b="0" dirty="0"/>
          </a:p>
          <a:p>
            <a:pPr marL="0" lvl="0" indent="0">
              <a:spcBef>
                <a:spcPts val="0"/>
              </a:spcBef>
              <a:spcAft>
                <a:spcPts val="1800"/>
              </a:spcAft>
            </a:pPr>
            <a:endParaRPr lang="en-US" sz="2400" b="0" dirty="0"/>
          </a:p>
        </p:txBody>
      </p:sp>
    </p:spTree>
    <p:extLst>
      <p:ext uri="{BB962C8B-B14F-4D97-AF65-F5344CB8AC3E}">
        <p14:creationId xmlns:p14="http://schemas.microsoft.com/office/powerpoint/2010/main" val="317094479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C53B18-CF63-B843-9FD6-D4BA5E20017C}" type="slidenum">
              <a:rPr lang="en-US" smtClean="0"/>
              <a:pPr/>
              <a:t>42</a:t>
            </a:fld>
            <a:endParaRPr lang="en-US" dirty="0"/>
          </a:p>
        </p:txBody>
      </p:sp>
      <p:sp>
        <p:nvSpPr>
          <p:cNvPr id="9" name="Title 1"/>
          <p:cNvSpPr>
            <a:spLocks noGrp="1"/>
          </p:cNvSpPr>
          <p:nvPr>
            <p:ph type="title"/>
          </p:nvPr>
        </p:nvSpPr>
        <p:spPr>
          <a:xfrm>
            <a:off x="0" y="9462"/>
            <a:ext cx="9144000" cy="1143000"/>
          </a:xfrm>
        </p:spPr>
        <p:txBody>
          <a:bodyPr/>
          <a:lstStyle/>
          <a:p>
            <a:pPr marL="173736" lvl="0"/>
            <a:r>
              <a:rPr lang="en-US" sz="2800" kern="0" dirty="0">
                <a:ea typeface="ＭＳ Ｐゴシック" charset="0"/>
              </a:rPr>
              <a:t>EXAMPLE:</a:t>
            </a:r>
            <a:br>
              <a:rPr lang="en-US" sz="2800" kern="0" dirty="0">
                <a:ea typeface="ＭＳ Ｐゴシック" charset="0"/>
              </a:rPr>
            </a:br>
            <a:r>
              <a:rPr lang="en-US" sz="2800" kern="0" dirty="0">
                <a:ea typeface="ＭＳ Ｐゴシック" charset="0"/>
              </a:rPr>
              <a:t>Step 3. Apply Criteria in </a:t>
            </a:r>
            <a:r>
              <a:rPr lang="en-US" sz="2800" dirty="0" smtClean="0">
                <a:solidFill>
                  <a:srgbClr val="FFFFFF"/>
                </a:solidFill>
                <a:cs typeface="Geneva" charset="0"/>
              </a:rPr>
              <a:t>Dimension III: Instructional Supports</a:t>
            </a:r>
            <a:endParaRPr lang="en-US" sz="2800" b="0" dirty="0"/>
          </a:p>
        </p:txBody>
      </p:sp>
      <p:sp>
        <p:nvSpPr>
          <p:cNvPr id="8" name="Content Placeholder 2"/>
          <p:cNvSpPr>
            <a:spLocks noGrp="1"/>
          </p:cNvSpPr>
          <p:nvPr>
            <p:ph idx="1"/>
          </p:nvPr>
        </p:nvSpPr>
        <p:spPr>
          <a:xfrm>
            <a:off x="297712" y="1152462"/>
            <a:ext cx="8630388" cy="5203888"/>
          </a:xfrm>
        </p:spPr>
        <p:txBody>
          <a:bodyPr/>
          <a:lstStyle/>
          <a:p>
            <a:pPr marL="0" lvl="0" indent="0">
              <a:spcBef>
                <a:spcPts val="600"/>
              </a:spcBef>
              <a:spcAft>
                <a:spcPts val="0"/>
              </a:spcAft>
              <a:buClr>
                <a:srgbClr val="004C8B"/>
              </a:buClr>
              <a:buNone/>
            </a:pPr>
            <a:r>
              <a:rPr lang="en-US" sz="1800" dirty="0" smtClean="0">
                <a:solidFill>
                  <a:srgbClr val="004C8B"/>
                </a:solidFill>
                <a:cs typeface="Arial"/>
              </a:rPr>
              <a:t>Observations </a:t>
            </a:r>
            <a:r>
              <a:rPr lang="en-US" sz="1800" dirty="0">
                <a:solidFill>
                  <a:srgbClr val="004C8B"/>
                </a:solidFill>
                <a:cs typeface="Arial"/>
              </a:rPr>
              <a:t>and </a:t>
            </a:r>
            <a:r>
              <a:rPr lang="en-US" sz="1800" dirty="0" smtClean="0">
                <a:solidFill>
                  <a:srgbClr val="004C8B"/>
                </a:solidFill>
                <a:cs typeface="Arial"/>
              </a:rPr>
              <a:t>suggestions cont.:</a:t>
            </a:r>
          </a:p>
          <a:p>
            <a:pPr marL="0" indent="0">
              <a:spcBef>
                <a:spcPts val="600"/>
              </a:spcBef>
              <a:spcAft>
                <a:spcPts val="0"/>
              </a:spcAft>
              <a:buClr>
                <a:srgbClr val="004C8B"/>
              </a:buClr>
              <a:buNone/>
            </a:pPr>
            <a:r>
              <a:rPr lang="en-US" sz="1800" b="0" i="1" kern="0" dirty="0">
                <a:solidFill>
                  <a:srgbClr val="5E5E5D"/>
                </a:solidFill>
                <a:ea typeface="ＭＳ Ｐゴシック" charset="0"/>
              </a:rPr>
              <a:t>This unit is part of the Listening and Learning strand and </a:t>
            </a:r>
            <a:r>
              <a:rPr lang="en-US" sz="1800" b="0" i="1" kern="0" dirty="0" smtClean="0">
                <a:solidFill>
                  <a:srgbClr val="5E5E5D"/>
                </a:solidFill>
                <a:ea typeface="ＭＳ Ｐゴシック" charset="0"/>
              </a:rPr>
              <a:t>with regard </a:t>
            </a:r>
            <a:r>
              <a:rPr lang="en-US" sz="1800" b="0" i="1" kern="0" dirty="0">
                <a:solidFill>
                  <a:srgbClr val="5E5E5D"/>
                </a:solidFill>
                <a:ea typeface="ＭＳ Ｐゴシック" charset="0"/>
              </a:rPr>
              <a:t>to building vocabulary and syntactic awareness, this unit provides substantial supports. The activities and exercises offered in the Supplemental Guide give students additional time to build their word knowledge by including Vocabulary Instructional Activities, Multiple Meaning Word Activities, and Syntactic Awareness activities. </a:t>
            </a:r>
            <a:endParaRPr lang="en-US" sz="1800" b="0" dirty="0" smtClean="0"/>
          </a:p>
          <a:p>
            <a:pPr marL="0" indent="0">
              <a:spcBef>
                <a:spcPts val="600"/>
              </a:spcBef>
              <a:spcAft>
                <a:spcPts val="0"/>
              </a:spcAft>
              <a:buClr>
                <a:srgbClr val="004C8B"/>
              </a:buClr>
              <a:buNone/>
            </a:pPr>
            <a:r>
              <a:rPr lang="en-US" sz="1800" b="0" i="1" kern="0" dirty="0" smtClean="0">
                <a:solidFill>
                  <a:srgbClr val="5E5E5D"/>
                </a:solidFill>
                <a:ea typeface="ＭＳ Ｐゴシック" charset="0"/>
              </a:rPr>
              <a:t>Overall</a:t>
            </a:r>
            <a:r>
              <a:rPr lang="en-US" sz="1800" b="0" i="1" kern="0" dirty="0">
                <a:solidFill>
                  <a:srgbClr val="5E5E5D"/>
                </a:solidFill>
                <a:ea typeface="ＭＳ Ｐゴシック" charset="0"/>
              </a:rPr>
              <a:t>, the lessons are well-paced and offer a range of scaffolds to help students access the texts and the content in them. Scaffolds come mainly in the form of series of literal and inferential questions and vocabulary work, but also there are a range of activities such as interactive </a:t>
            </a:r>
            <a:r>
              <a:rPr lang="en-US" sz="1800" b="0" i="1" kern="0" dirty="0" smtClean="0">
                <a:solidFill>
                  <a:srgbClr val="5E5E5D"/>
                </a:solidFill>
                <a:ea typeface="ＭＳ Ｐゴシック" charset="0"/>
              </a:rPr>
              <a:t>read alouds</a:t>
            </a:r>
            <a:r>
              <a:rPr lang="en-US" sz="1800" b="0" i="1" kern="0" dirty="0">
                <a:solidFill>
                  <a:srgbClr val="5E5E5D"/>
                </a:solidFill>
                <a:ea typeface="ＭＳ Ｐゴシック" charset="0"/>
              </a:rPr>
              <a:t>, calendar work, seasons comparison chart, weather diary, working with thermometers, choosing various articles of seasonal clothing, making a drawing book, etc., all that support the teachings in the texts</a:t>
            </a:r>
            <a:r>
              <a:rPr lang="en-US" sz="1800" b="0" i="1" kern="0" dirty="0" smtClean="0">
                <a:solidFill>
                  <a:srgbClr val="5E5E5D"/>
                </a:solidFill>
                <a:ea typeface="ＭＳ Ｐゴシック" charset="0"/>
              </a:rPr>
              <a:t>.</a:t>
            </a:r>
          </a:p>
          <a:p>
            <a:pPr marL="0" lvl="0" indent="0">
              <a:spcBef>
                <a:spcPts val="0"/>
              </a:spcBef>
              <a:spcAft>
                <a:spcPts val="0"/>
              </a:spcAft>
              <a:buClr>
                <a:srgbClr val="004C8B"/>
              </a:buClr>
              <a:buNone/>
            </a:pPr>
            <a:r>
              <a:rPr lang="en-US" sz="1800" b="0" i="1" dirty="0">
                <a:solidFill>
                  <a:srgbClr val="5E5E5D"/>
                </a:solidFill>
              </a:rPr>
              <a:t>Rich read aloud texts are at the center of every lesson in this unit. </a:t>
            </a:r>
            <a:r>
              <a:rPr lang="en-US" sz="1800" b="0" i="1" dirty="0" smtClean="0">
                <a:solidFill>
                  <a:srgbClr val="5E5E5D"/>
                </a:solidFill>
              </a:rPr>
              <a:t>Text-dependent </a:t>
            </a:r>
            <a:r>
              <a:rPr lang="en-US" sz="1800" b="0" i="1" dirty="0">
                <a:solidFill>
                  <a:srgbClr val="5E5E5D"/>
                </a:solidFill>
              </a:rPr>
              <a:t>and text-inspired questions support all students in engaging with the </a:t>
            </a:r>
            <a:r>
              <a:rPr lang="en-US" sz="1800" b="0" i="1" dirty="0" smtClean="0">
                <a:solidFill>
                  <a:srgbClr val="5E5E5D"/>
                </a:solidFill>
              </a:rPr>
              <a:t>text</a:t>
            </a:r>
            <a:r>
              <a:rPr lang="en-US" sz="1800" b="0" i="1" dirty="0">
                <a:solidFill>
                  <a:srgbClr val="5E5E5D"/>
                </a:solidFill>
              </a:rPr>
              <a:t>, as well a range of activities including calendar work, seasons comparison </a:t>
            </a:r>
            <a:r>
              <a:rPr lang="en-US" sz="1800" b="0" i="1" dirty="0" smtClean="0">
                <a:solidFill>
                  <a:srgbClr val="5E5E5D"/>
                </a:solidFill>
              </a:rPr>
              <a:t>chart</a:t>
            </a:r>
            <a:r>
              <a:rPr lang="en-US" sz="1800" b="0" i="1" dirty="0">
                <a:solidFill>
                  <a:srgbClr val="5E5E5D"/>
                </a:solidFill>
              </a:rPr>
              <a:t>, weather diary, working with </a:t>
            </a:r>
            <a:r>
              <a:rPr lang="en-US" sz="1800" b="0" i="1" dirty="0" smtClean="0">
                <a:solidFill>
                  <a:srgbClr val="5E5E5D"/>
                </a:solidFill>
              </a:rPr>
              <a:t>thermometers, choosing </a:t>
            </a:r>
            <a:r>
              <a:rPr lang="en-US" sz="1800" b="0" i="1" dirty="0">
                <a:solidFill>
                  <a:srgbClr val="5E5E5D"/>
                </a:solidFill>
              </a:rPr>
              <a:t>various articles of </a:t>
            </a:r>
            <a:r>
              <a:rPr lang="en-US" sz="1800" b="0" i="1" dirty="0" smtClean="0">
                <a:solidFill>
                  <a:srgbClr val="5E5E5D"/>
                </a:solidFill>
              </a:rPr>
              <a:t>seasonal </a:t>
            </a:r>
            <a:r>
              <a:rPr lang="en-US" sz="1800" b="0" i="1" dirty="0">
                <a:solidFill>
                  <a:srgbClr val="5E5E5D"/>
                </a:solidFill>
              </a:rPr>
              <a:t>clothing, making a drawing book, etc. These supports promote student </a:t>
            </a:r>
            <a:r>
              <a:rPr lang="en-US" sz="1800" b="0" i="1" dirty="0" smtClean="0">
                <a:solidFill>
                  <a:srgbClr val="5E5E5D"/>
                </a:solidFill>
              </a:rPr>
              <a:t>engagement</a:t>
            </a:r>
            <a:r>
              <a:rPr lang="en-US" sz="1800" b="0" i="1" dirty="0">
                <a:solidFill>
                  <a:srgbClr val="5E5E5D"/>
                </a:solidFill>
              </a:rPr>
              <a:t>, understanding of the text, </a:t>
            </a:r>
            <a:r>
              <a:rPr lang="en-US" sz="1800" b="0" i="1" dirty="0" smtClean="0">
                <a:solidFill>
                  <a:srgbClr val="5E5E5D"/>
                </a:solidFill>
              </a:rPr>
              <a:t>and</a:t>
            </a:r>
          </a:p>
          <a:p>
            <a:pPr marL="0" lvl="0" indent="0">
              <a:spcBef>
                <a:spcPts val="0"/>
              </a:spcBef>
              <a:spcAft>
                <a:spcPts val="0"/>
              </a:spcAft>
              <a:buClr>
                <a:srgbClr val="004C8B"/>
              </a:buClr>
              <a:buNone/>
            </a:pPr>
            <a:r>
              <a:rPr lang="en-US" sz="1800" b="0" i="1" dirty="0" smtClean="0">
                <a:solidFill>
                  <a:srgbClr val="5E5E5D"/>
                </a:solidFill>
              </a:rPr>
              <a:t>progress </a:t>
            </a:r>
            <a:r>
              <a:rPr lang="en-US" sz="1800" b="0" i="1" dirty="0">
                <a:solidFill>
                  <a:srgbClr val="5E5E5D"/>
                </a:solidFill>
              </a:rPr>
              <a:t>towards independence. </a:t>
            </a:r>
          </a:p>
          <a:p>
            <a:pPr marL="0" indent="0">
              <a:spcBef>
                <a:spcPts val="600"/>
              </a:spcBef>
              <a:spcAft>
                <a:spcPts val="0"/>
              </a:spcAft>
              <a:buClr>
                <a:srgbClr val="004C8B"/>
              </a:buClr>
              <a:buNone/>
            </a:pPr>
            <a:endParaRPr lang="en-US" sz="1600" b="0" i="1" kern="0" dirty="0">
              <a:solidFill>
                <a:srgbClr val="5E5E5D"/>
              </a:solidFill>
              <a:ea typeface="ＭＳ Ｐゴシック" charset="0"/>
            </a:endParaRPr>
          </a:p>
          <a:p>
            <a:pPr marL="0" lvl="0" indent="0">
              <a:spcBef>
                <a:spcPts val="0"/>
              </a:spcBef>
              <a:spcAft>
                <a:spcPts val="1800"/>
              </a:spcAft>
            </a:pPr>
            <a:endParaRPr lang="en-US" sz="2400" b="0" dirty="0"/>
          </a:p>
        </p:txBody>
      </p:sp>
    </p:spTree>
    <p:extLst>
      <p:ext uri="{BB962C8B-B14F-4D97-AF65-F5344CB8AC3E}">
        <p14:creationId xmlns:p14="http://schemas.microsoft.com/office/powerpoint/2010/main" val="1419887093"/>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C53B18-CF63-B843-9FD6-D4BA5E20017C}" type="slidenum">
              <a:rPr lang="en-US" smtClean="0"/>
              <a:pPr/>
              <a:t>43</a:t>
            </a:fld>
            <a:endParaRPr lang="en-US" dirty="0"/>
          </a:p>
        </p:txBody>
      </p:sp>
      <p:sp>
        <p:nvSpPr>
          <p:cNvPr id="9" name="Title 1"/>
          <p:cNvSpPr>
            <a:spLocks noGrp="1"/>
          </p:cNvSpPr>
          <p:nvPr>
            <p:ph type="title"/>
          </p:nvPr>
        </p:nvSpPr>
        <p:spPr>
          <a:xfrm>
            <a:off x="0" y="9462"/>
            <a:ext cx="9144000" cy="1143000"/>
          </a:xfrm>
        </p:spPr>
        <p:txBody>
          <a:bodyPr/>
          <a:lstStyle/>
          <a:p>
            <a:pPr marL="173736" lvl="0"/>
            <a:r>
              <a:rPr lang="en-US" sz="2800" kern="0" dirty="0">
                <a:ea typeface="ＭＳ Ｐゴシック" charset="0"/>
              </a:rPr>
              <a:t>EXAMPLE:</a:t>
            </a:r>
            <a:br>
              <a:rPr lang="en-US" sz="2800" kern="0" dirty="0">
                <a:ea typeface="ＭＳ Ｐゴシック" charset="0"/>
              </a:rPr>
            </a:br>
            <a:r>
              <a:rPr lang="en-US" sz="2800" kern="0" dirty="0">
                <a:ea typeface="ＭＳ Ｐゴシック" charset="0"/>
              </a:rPr>
              <a:t>Step 3. Apply Criteria in </a:t>
            </a:r>
            <a:r>
              <a:rPr lang="en-US" sz="2800" dirty="0" smtClean="0">
                <a:solidFill>
                  <a:srgbClr val="FFFFFF"/>
                </a:solidFill>
                <a:cs typeface="Geneva" charset="0"/>
              </a:rPr>
              <a:t>Dimension III: Instructional Supports</a:t>
            </a:r>
            <a:endParaRPr lang="en-US" sz="2800" b="0" dirty="0"/>
          </a:p>
        </p:txBody>
      </p:sp>
      <p:sp>
        <p:nvSpPr>
          <p:cNvPr id="8" name="Content Placeholder 2"/>
          <p:cNvSpPr>
            <a:spLocks noGrp="1"/>
          </p:cNvSpPr>
          <p:nvPr>
            <p:ph idx="1"/>
          </p:nvPr>
        </p:nvSpPr>
        <p:spPr>
          <a:xfrm>
            <a:off x="297712" y="1295400"/>
            <a:ext cx="8389088" cy="5060950"/>
          </a:xfrm>
        </p:spPr>
        <p:txBody>
          <a:bodyPr/>
          <a:lstStyle/>
          <a:p>
            <a:pPr marL="0" indent="0">
              <a:spcBef>
                <a:spcPts val="0"/>
              </a:spcBef>
              <a:buNone/>
            </a:pPr>
            <a:r>
              <a:rPr lang="en-US" sz="1800" dirty="0" smtClean="0">
                <a:solidFill>
                  <a:srgbClr val="004C8B"/>
                </a:solidFill>
                <a:cs typeface="Arial"/>
              </a:rPr>
              <a:t>Observations </a:t>
            </a:r>
            <a:r>
              <a:rPr lang="en-US" sz="1800" dirty="0">
                <a:solidFill>
                  <a:srgbClr val="004C8B"/>
                </a:solidFill>
                <a:cs typeface="Arial"/>
              </a:rPr>
              <a:t>and </a:t>
            </a:r>
            <a:r>
              <a:rPr lang="en-US" sz="1800" dirty="0" smtClean="0">
                <a:solidFill>
                  <a:srgbClr val="004C8B"/>
                </a:solidFill>
                <a:cs typeface="Arial"/>
              </a:rPr>
              <a:t>suggestions cont.:</a:t>
            </a:r>
          </a:p>
          <a:p>
            <a:pPr marL="0" indent="0">
              <a:spcBef>
                <a:spcPts val="0"/>
              </a:spcBef>
              <a:buNone/>
            </a:pPr>
            <a:r>
              <a:rPr lang="en-US" sz="1800" b="0" i="1" dirty="0" smtClean="0">
                <a:solidFill>
                  <a:srgbClr val="5E5E5D"/>
                </a:solidFill>
              </a:rPr>
              <a:t>The </a:t>
            </a:r>
            <a:r>
              <a:rPr lang="en-US" sz="1800" b="0" i="1" dirty="0">
                <a:solidFill>
                  <a:srgbClr val="5E5E5D"/>
                </a:solidFill>
              </a:rPr>
              <a:t>unit includes a supplemental guide “designed to assist. . .students with limited English language skills or students with limited home literacy experience, which may include English Language Learners and children with special needs</a:t>
            </a:r>
            <a:r>
              <a:rPr lang="en-US" sz="1800" b="0" i="1" dirty="0" smtClean="0">
                <a:solidFill>
                  <a:srgbClr val="5E5E5D"/>
                </a:solidFill>
              </a:rPr>
              <a:t>.” There </a:t>
            </a:r>
            <a:r>
              <a:rPr lang="en-US" sz="1800" b="0" i="1" dirty="0">
                <a:solidFill>
                  <a:srgbClr val="5E5E5D"/>
                </a:solidFill>
              </a:rPr>
              <a:t>is a </a:t>
            </a:r>
            <a:r>
              <a:rPr lang="en-US" sz="1800" b="0" i="1" dirty="0" smtClean="0">
                <a:solidFill>
                  <a:srgbClr val="5E5E5D"/>
                </a:solidFill>
              </a:rPr>
              <a:t>“Pause Point” </a:t>
            </a:r>
            <a:r>
              <a:rPr lang="en-US" sz="1800" b="0" i="1" dirty="0">
                <a:solidFill>
                  <a:srgbClr val="5E5E5D"/>
                </a:solidFill>
              </a:rPr>
              <a:t>after five lessons to review the learning through a series of activities and performance task assessments. There is also a "Domain Review" to reinforce student learning at the end of the </a:t>
            </a:r>
            <a:r>
              <a:rPr lang="en-US" sz="1800" b="0" i="1" dirty="0" smtClean="0">
                <a:solidFill>
                  <a:srgbClr val="5E5E5D"/>
                </a:solidFill>
              </a:rPr>
              <a:t>unit.</a:t>
            </a:r>
            <a:r>
              <a:rPr lang="en-US" sz="1800" b="0" i="1" dirty="0">
                <a:solidFill>
                  <a:srgbClr val="5E5E5D"/>
                </a:solidFill>
              </a:rPr>
              <a:t> </a:t>
            </a:r>
            <a:r>
              <a:rPr lang="en-US" sz="1800" b="0" i="1" dirty="0" smtClean="0">
                <a:solidFill>
                  <a:srgbClr val="5E5E5D"/>
                </a:solidFill>
              </a:rPr>
              <a:t>Each </a:t>
            </a:r>
            <a:r>
              <a:rPr lang="en-US" sz="1800" b="0" i="1" dirty="0">
                <a:solidFill>
                  <a:srgbClr val="5E5E5D"/>
                </a:solidFill>
              </a:rPr>
              <a:t>lesson includes extensions for teachers and students. There are </a:t>
            </a:r>
            <a:r>
              <a:rPr lang="en-US" sz="1800" b="0" dirty="0">
                <a:solidFill>
                  <a:srgbClr val="5E5E5D"/>
                </a:solidFill>
              </a:rPr>
              <a:t>“</a:t>
            </a:r>
            <a:r>
              <a:rPr lang="en-US" sz="1800" b="0" i="1" dirty="0">
                <a:solidFill>
                  <a:srgbClr val="5E5E5D"/>
                </a:solidFill>
              </a:rPr>
              <a:t>above and beyond</a:t>
            </a:r>
            <a:r>
              <a:rPr lang="en-US" sz="1800" b="0" dirty="0">
                <a:solidFill>
                  <a:srgbClr val="5E5E5D"/>
                </a:solidFill>
              </a:rPr>
              <a:t>”</a:t>
            </a:r>
            <a:r>
              <a:rPr lang="en-US" sz="1800" b="0" i="1" dirty="0">
                <a:solidFill>
                  <a:srgbClr val="5E5E5D"/>
                </a:solidFill>
              </a:rPr>
              <a:t> tasks for students who are ready for them, as well as enrichment ideas laid out in the </a:t>
            </a:r>
            <a:r>
              <a:rPr lang="en-US" sz="1800" b="0" dirty="0">
                <a:solidFill>
                  <a:srgbClr val="5E5E5D"/>
                </a:solidFill>
              </a:rPr>
              <a:t>“</a:t>
            </a:r>
            <a:r>
              <a:rPr lang="en-US" sz="1800" b="0" i="1" dirty="0">
                <a:solidFill>
                  <a:srgbClr val="5E5E5D"/>
                </a:solidFill>
              </a:rPr>
              <a:t>Culminating Activity</a:t>
            </a:r>
            <a:r>
              <a:rPr lang="en-US" sz="1800" b="0" dirty="0">
                <a:solidFill>
                  <a:srgbClr val="5E5E5D"/>
                </a:solidFill>
              </a:rPr>
              <a:t>”</a:t>
            </a:r>
            <a:r>
              <a:rPr lang="en-US" sz="1800" b="0" i="1" dirty="0">
                <a:solidFill>
                  <a:srgbClr val="5E5E5D"/>
                </a:solidFill>
              </a:rPr>
              <a:t> section. </a:t>
            </a:r>
            <a:endParaRPr lang="en-US" sz="1800" b="0" i="1" dirty="0" smtClean="0">
              <a:solidFill>
                <a:srgbClr val="5E5E5D"/>
              </a:solidFill>
            </a:endParaRPr>
          </a:p>
          <a:p>
            <a:pPr marL="0" lvl="1" indent="0">
              <a:spcBef>
                <a:spcPts val="0"/>
              </a:spcBef>
              <a:buNone/>
              <a:tabLst/>
            </a:pPr>
            <a:r>
              <a:rPr lang="en-US" sz="1800" i="1" dirty="0">
                <a:solidFill>
                  <a:srgbClr val="5E5E5D"/>
                </a:solidFill>
              </a:rPr>
              <a:t>Organizing a unit around a topic, such as “Seasons and Weather,” gives students the opportunity to steadily build vocabulary and knowledge in that domain area over the course of the eight texts. </a:t>
            </a:r>
            <a:r>
              <a:rPr lang="en-US" sz="1800" i="1" dirty="0" smtClean="0">
                <a:solidFill>
                  <a:srgbClr val="5E5E5D"/>
                </a:solidFill>
              </a:rPr>
              <a:t>At </a:t>
            </a:r>
            <a:r>
              <a:rPr lang="en-US" sz="1800" i="1" dirty="0">
                <a:solidFill>
                  <a:srgbClr val="5E5E5D"/>
                </a:solidFill>
              </a:rPr>
              <a:t>the end of each lesson in the unit, students are asked to respond to text-dependent and text-inspired questions independently and in groups. As students progress through the unit, they engage in a variety of activities (cycle of seasons worksheet, weather reports, interactive illustrations, the class book) that promote increasing independence in thinking about the content the texts present. </a:t>
            </a:r>
            <a:endParaRPr lang="en-US" sz="1800" dirty="0"/>
          </a:p>
          <a:p>
            <a:pPr marL="0" indent="0">
              <a:spcBef>
                <a:spcPts val="0"/>
              </a:spcBef>
              <a:buNone/>
            </a:pPr>
            <a:endParaRPr lang="en-US" sz="1800" b="0" i="1" dirty="0">
              <a:solidFill>
                <a:srgbClr val="5E5E5D"/>
              </a:solidFill>
            </a:endParaRPr>
          </a:p>
          <a:p>
            <a:pPr marL="400050" lvl="1" indent="0">
              <a:spcBef>
                <a:spcPts val="0"/>
              </a:spcBef>
              <a:buNone/>
            </a:pPr>
            <a:endParaRPr lang="en-US" sz="2000" i="1" dirty="0" smtClean="0">
              <a:solidFill>
                <a:srgbClr val="5E5E5D"/>
              </a:solidFill>
            </a:endParaRPr>
          </a:p>
          <a:p>
            <a:pPr marL="0" lvl="0" indent="0">
              <a:spcBef>
                <a:spcPts val="0"/>
              </a:spcBef>
              <a:spcAft>
                <a:spcPts val="1800"/>
              </a:spcAft>
            </a:pPr>
            <a:endParaRPr lang="en-US" sz="2400" b="0" dirty="0"/>
          </a:p>
        </p:txBody>
      </p:sp>
    </p:spTree>
    <p:extLst>
      <p:ext uri="{BB962C8B-B14F-4D97-AF65-F5344CB8AC3E}">
        <p14:creationId xmlns:p14="http://schemas.microsoft.com/office/powerpoint/2010/main" val="123173705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C53B18-CF63-B843-9FD6-D4BA5E20017C}" type="slidenum">
              <a:rPr lang="en-US" smtClean="0"/>
              <a:pPr/>
              <a:t>44</a:t>
            </a:fld>
            <a:endParaRPr lang="en-US" dirty="0"/>
          </a:p>
        </p:txBody>
      </p:sp>
      <p:sp>
        <p:nvSpPr>
          <p:cNvPr id="9" name="Title 1"/>
          <p:cNvSpPr>
            <a:spLocks noGrp="1"/>
          </p:cNvSpPr>
          <p:nvPr>
            <p:ph type="title"/>
          </p:nvPr>
        </p:nvSpPr>
        <p:spPr>
          <a:xfrm>
            <a:off x="0" y="9462"/>
            <a:ext cx="9144000" cy="1143000"/>
          </a:xfrm>
        </p:spPr>
        <p:txBody>
          <a:bodyPr/>
          <a:lstStyle/>
          <a:p>
            <a:pPr marL="173736" lvl="0"/>
            <a:r>
              <a:rPr lang="en-US" sz="2800" kern="0" dirty="0">
                <a:ea typeface="ＭＳ Ｐゴシック" charset="0"/>
              </a:rPr>
              <a:t>EXAMPLE:</a:t>
            </a:r>
            <a:br>
              <a:rPr lang="en-US" sz="2800" kern="0" dirty="0">
                <a:ea typeface="ＭＳ Ｐゴシック" charset="0"/>
              </a:rPr>
            </a:br>
            <a:r>
              <a:rPr lang="en-US" sz="2800" kern="0" dirty="0">
                <a:ea typeface="ＭＳ Ｐゴシック" charset="0"/>
              </a:rPr>
              <a:t>Step 3. Apply Criteria in </a:t>
            </a:r>
            <a:r>
              <a:rPr lang="en-US" sz="2800" dirty="0" smtClean="0">
                <a:solidFill>
                  <a:srgbClr val="FFFFFF"/>
                </a:solidFill>
                <a:cs typeface="Geneva" charset="0"/>
              </a:rPr>
              <a:t>Dimension III: Instructional Supports</a:t>
            </a:r>
            <a:endParaRPr lang="en-US" sz="2800" b="0" dirty="0"/>
          </a:p>
        </p:txBody>
      </p:sp>
      <p:sp>
        <p:nvSpPr>
          <p:cNvPr id="8" name="Content Placeholder 2"/>
          <p:cNvSpPr>
            <a:spLocks noGrp="1"/>
          </p:cNvSpPr>
          <p:nvPr>
            <p:ph idx="1"/>
          </p:nvPr>
        </p:nvSpPr>
        <p:spPr>
          <a:xfrm>
            <a:off x="297712" y="1257300"/>
            <a:ext cx="8389088" cy="4688110"/>
          </a:xfrm>
        </p:spPr>
        <p:txBody>
          <a:bodyPr/>
          <a:lstStyle/>
          <a:p>
            <a:pPr marL="0" lvl="0" indent="0">
              <a:spcBef>
                <a:spcPts val="600"/>
              </a:spcBef>
              <a:spcAft>
                <a:spcPts val="0"/>
              </a:spcAft>
              <a:buClr>
                <a:srgbClr val="004C8B"/>
              </a:buClr>
              <a:buNone/>
            </a:pPr>
            <a:r>
              <a:rPr lang="en-US" sz="1800" dirty="0" smtClean="0">
                <a:solidFill>
                  <a:srgbClr val="004C8B"/>
                </a:solidFill>
                <a:cs typeface="Arial"/>
              </a:rPr>
              <a:t>Observations </a:t>
            </a:r>
            <a:r>
              <a:rPr lang="en-US" sz="1800" dirty="0">
                <a:solidFill>
                  <a:srgbClr val="004C8B"/>
                </a:solidFill>
                <a:cs typeface="Arial"/>
              </a:rPr>
              <a:t>and </a:t>
            </a:r>
            <a:r>
              <a:rPr lang="en-US" sz="1800" dirty="0" smtClean="0">
                <a:solidFill>
                  <a:srgbClr val="004C8B"/>
                </a:solidFill>
                <a:cs typeface="Arial"/>
              </a:rPr>
              <a:t>suggestions cont.:</a:t>
            </a:r>
            <a:endParaRPr lang="en-US" sz="1800" dirty="0">
              <a:solidFill>
                <a:srgbClr val="004C8B"/>
              </a:solidFill>
              <a:cs typeface="Arial"/>
            </a:endParaRPr>
          </a:p>
          <a:p>
            <a:pPr marL="0" lvl="0" indent="0">
              <a:spcBef>
                <a:spcPts val="600"/>
              </a:spcBef>
              <a:spcAft>
                <a:spcPts val="0"/>
              </a:spcAft>
              <a:buClr>
                <a:srgbClr val="004C8B"/>
              </a:buClr>
              <a:buNone/>
            </a:pPr>
            <a:r>
              <a:rPr lang="en-US" sz="1800" b="0" i="1" dirty="0" smtClean="0">
                <a:solidFill>
                  <a:srgbClr val="5E5E5D"/>
                </a:solidFill>
              </a:rPr>
              <a:t>In </a:t>
            </a:r>
            <a:r>
              <a:rPr lang="en-US" sz="1800" b="0" i="1" dirty="0">
                <a:solidFill>
                  <a:srgbClr val="5E5E5D"/>
                </a:solidFill>
              </a:rPr>
              <a:t>addition to rich text-dependent </a:t>
            </a:r>
            <a:r>
              <a:rPr lang="en-US" sz="1800" b="0" i="1" dirty="0" smtClean="0">
                <a:solidFill>
                  <a:srgbClr val="5E5E5D"/>
                </a:solidFill>
              </a:rPr>
              <a:t>and text-specific questions, the unit asks students to engage in a wide </a:t>
            </a:r>
            <a:r>
              <a:rPr lang="en-US" sz="1800" b="0" i="1" dirty="0">
                <a:solidFill>
                  <a:srgbClr val="5E5E5D"/>
                </a:solidFill>
              </a:rPr>
              <a:t>range of activities including calendar work, seasons comparison chart, weather diary, working with thermometers, choosing various articles of seasonal clothing, making a drawing book, etc</a:t>
            </a:r>
            <a:r>
              <a:rPr lang="en-US" sz="1800" b="0" i="1" dirty="0" smtClean="0">
                <a:solidFill>
                  <a:srgbClr val="5E5E5D"/>
                </a:solidFill>
              </a:rPr>
              <a:t>. that enable them to apply the knowledge and skills they are learning. There </a:t>
            </a:r>
            <a:r>
              <a:rPr lang="en-US" sz="1800" b="0" i="1" dirty="0">
                <a:solidFill>
                  <a:srgbClr val="5E5E5D"/>
                </a:solidFill>
              </a:rPr>
              <a:t>are lists of trade books for teachers and families to follow-up with students on what they are learning in class. While the texts are read alouds, too, the texts are meant to capitalize on student choice and interest to build student stamina and knowledge. The suggestion is to create a classroom lending library in order to allow students to borrow domain-related books to read at home with their families</a:t>
            </a:r>
            <a:r>
              <a:rPr lang="en-US" sz="1800" b="0" i="1" dirty="0" smtClean="0">
                <a:solidFill>
                  <a:srgbClr val="5E5E5D"/>
                </a:solidFill>
              </a:rPr>
              <a:t>. The </a:t>
            </a:r>
            <a:r>
              <a:rPr lang="en-US" sz="1800" b="0" i="1" dirty="0">
                <a:solidFill>
                  <a:srgbClr val="5E5E5D"/>
                </a:solidFill>
              </a:rPr>
              <a:t>lesson could do more to promote independent reading based on student choice and </a:t>
            </a:r>
            <a:r>
              <a:rPr lang="en-US" sz="1800" b="0" i="1" dirty="0" smtClean="0">
                <a:solidFill>
                  <a:srgbClr val="5E5E5D"/>
                </a:solidFill>
              </a:rPr>
              <a:t>interest, however, as </a:t>
            </a:r>
            <a:r>
              <a:rPr lang="en-US" sz="1800" b="0" i="1" dirty="0">
                <a:solidFill>
                  <a:srgbClr val="5E5E5D"/>
                </a:solidFill>
              </a:rPr>
              <a:t>it stands, this is only a suggestion in the lessons</a:t>
            </a:r>
            <a:r>
              <a:rPr lang="en-US" sz="1800" b="0" i="1" dirty="0" smtClean="0">
                <a:solidFill>
                  <a:srgbClr val="5E5E5D"/>
                </a:solidFill>
              </a:rPr>
              <a:t>.</a:t>
            </a:r>
          </a:p>
          <a:p>
            <a:pPr marL="0" indent="0">
              <a:spcBef>
                <a:spcPts val="600"/>
              </a:spcBef>
              <a:spcAft>
                <a:spcPts val="0"/>
              </a:spcAft>
              <a:buClr>
                <a:srgbClr val="004C8B"/>
              </a:buClr>
              <a:buNone/>
            </a:pPr>
            <a:r>
              <a:rPr lang="en-US" sz="1800" b="0" i="1" dirty="0">
                <a:solidFill>
                  <a:srgbClr val="5E5E5D"/>
                </a:solidFill>
              </a:rPr>
              <a:t>The lesson offers suggestions for use of videos, illustrations, and websites, in addition to the central read aloud texts. Incorporating additional technology/media (such as interactive weather maps, online investigations, additional videos etc.) would strengthen the unit</a:t>
            </a:r>
            <a:r>
              <a:rPr lang="en-US" sz="1800" b="0" i="1" dirty="0" smtClean="0">
                <a:solidFill>
                  <a:srgbClr val="5E5E5D"/>
                </a:solidFill>
              </a:rPr>
              <a:t>.</a:t>
            </a:r>
            <a:endParaRPr lang="en-US" sz="2000" b="1" dirty="0" smtClean="0">
              <a:solidFill>
                <a:srgbClr val="5E5E5D"/>
              </a:solidFill>
              <a:ea typeface="Calibri"/>
              <a:cs typeface="Calibri"/>
            </a:endParaRPr>
          </a:p>
          <a:p>
            <a:pPr marL="0" lvl="1" indent="0">
              <a:spcBef>
                <a:spcPts val="600"/>
              </a:spcBef>
              <a:spcAft>
                <a:spcPts val="0"/>
              </a:spcAft>
              <a:buClrTx/>
              <a:buSzTx/>
              <a:buNone/>
            </a:pPr>
            <a:r>
              <a:rPr lang="en-US" sz="2000" b="1" dirty="0" smtClean="0">
                <a:solidFill>
                  <a:srgbClr val="5E5E5D"/>
                </a:solidFill>
                <a:ea typeface="Calibri"/>
                <a:cs typeface="Calibri"/>
              </a:rPr>
              <a:t>Rating</a:t>
            </a:r>
            <a:r>
              <a:rPr lang="en-US" sz="2000" b="1" dirty="0">
                <a:solidFill>
                  <a:srgbClr val="5E5E5D"/>
                </a:solidFill>
                <a:ea typeface="Calibri"/>
                <a:cs typeface="Calibri"/>
              </a:rPr>
              <a:t>: </a:t>
            </a:r>
            <a:r>
              <a:rPr lang="en-US" sz="2000" b="1" dirty="0" smtClean="0">
                <a:solidFill>
                  <a:srgbClr val="5E5E5D"/>
                </a:solidFill>
                <a:ea typeface="Calibri"/>
                <a:cs typeface="Calibri"/>
              </a:rPr>
              <a:t>3 </a:t>
            </a:r>
            <a:r>
              <a:rPr lang="en-US" sz="2000" b="0" i="1" dirty="0" smtClean="0">
                <a:solidFill>
                  <a:srgbClr val="5E5E5D"/>
                </a:solidFill>
              </a:rPr>
              <a:t>Meets most to all of the criteria in the dimension</a:t>
            </a:r>
            <a:endParaRPr lang="en-US" sz="2000" b="0" i="1" dirty="0">
              <a:solidFill>
                <a:srgbClr val="5E5E5D"/>
              </a:solidFill>
            </a:endParaRPr>
          </a:p>
          <a:p>
            <a:pPr marL="0" lvl="0" indent="0">
              <a:spcBef>
                <a:spcPts val="600"/>
              </a:spcBef>
              <a:spcAft>
                <a:spcPts val="0"/>
              </a:spcAft>
              <a:buClr>
                <a:srgbClr val="004C8B"/>
              </a:buClr>
              <a:buNone/>
            </a:pPr>
            <a:endParaRPr lang="en-US" sz="1600" b="0" dirty="0"/>
          </a:p>
        </p:txBody>
      </p:sp>
    </p:spTree>
    <p:extLst>
      <p:ext uri="{BB962C8B-B14F-4D97-AF65-F5344CB8AC3E}">
        <p14:creationId xmlns:p14="http://schemas.microsoft.com/office/powerpoint/2010/main" val="3439072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C53B18-CF63-B843-9FD6-D4BA5E20017C}" type="slidenum">
              <a:rPr lang="en-US" smtClean="0"/>
              <a:pPr/>
              <a:t>45</a:t>
            </a:fld>
            <a:endParaRPr lang="en-US"/>
          </a:p>
        </p:txBody>
      </p:sp>
      <p:sp>
        <p:nvSpPr>
          <p:cNvPr id="2" name="Title 1"/>
          <p:cNvSpPr>
            <a:spLocks noGrp="1"/>
          </p:cNvSpPr>
          <p:nvPr>
            <p:ph type="title"/>
          </p:nvPr>
        </p:nvSpPr>
        <p:spPr>
          <a:xfrm>
            <a:off x="0" y="9462"/>
            <a:ext cx="9144000" cy="1143000"/>
          </a:xfrm>
        </p:spPr>
        <p:txBody>
          <a:bodyPr/>
          <a:lstStyle/>
          <a:p>
            <a:r>
              <a:rPr lang="en-US" sz="2800" kern="0" dirty="0">
                <a:ea typeface="ＭＳ Ｐゴシック" charset="0"/>
              </a:rPr>
              <a:t>EXAMPLE:</a:t>
            </a:r>
            <a:br>
              <a:rPr lang="en-US" sz="2800" kern="0" dirty="0">
                <a:ea typeface="ＭＳ Ｐゴシック" charset="0"/>
              </a:rPr>
            </a:br>
            <a:r>
              <a:rPr lang="en-US" sz="2800" kern="0" dirty="0">
                <a:ea typeface="ＭＳ Ｐゴシック" charset="0"/>
              </a:rPr>
              <a:t>Step 3. Apply Criteria in </a:t>
            </a:r>
            <a:r>
              <a:rPr lang="en-US" sz="2800" dirty="0" smtClean="0">
                <a:solidFill>
                  <a:srgbClr val="FFFFFF"/>
                </a:solidFill>
                <a:cs typeface="Geneva" charset="0"/>
              </a:rPr>
              <a:t>Dimension III: Instructional Supports</a:t>
            </a:r>
            <a:endParaRPr lang="en-US" sz="2800" b="0" dirty="0">
              <a:latin typeface="+mn-lt"/>
              <a:cs typeface="Arial"/>
            </a:endParaRPr>
          </a:p>
        </p:txBody>
      </p:sp>
      <p:sp>
        <p:nvSpPr>
          <p:cNvPr id="3" name="Content Placeholder 2"/>
          <p:cNvSpPr>
            <a:spLocks noGrp="1"/>
          </p:cNvSpPr>
          <p:nvPr>
            <p:ph idx="1"/>
          </p:nvPr>
        </p:nvSpPr>
        <p:spPr/>
        <p:txBody>
          <a:bodyPr/>
          <a:lstStyle/>
          <a:p>
            <a:pPr marL="0" lvl="0" indent="0">
              <a:spcBef>
                <a:spcPts val="0"/>
              </a:spcBef>
              <a:buNone/>
            </a:pPr>
            <a:r>
              <a:rPr lang="en-US" sz="2000" dirty="0">
                <a:solidFill>
                  <a:srgbClr val="004C8B"/>
                </a:solidFill>
              </a:rPr>
              <a:t>Compare Criterion-Based Checks, Observations and Feedback</a:t>
            </a:r>
          </a:p>
          <a:p>
            <a:pPr lvl="0">
              <a:spcBef>
                <a:spcPts val="600"/>
              </a:spcBef>
              <a:spcAft>
                <a:spcPts val="600"/>
              </a:spcAft>
              <a:buFont typeface="Arial"/>
              <a:buChar char="•"/>
            </a:pPr>
            <a:r>
              <a:rPr lang="en-US" sz="2000" b="0" dirty="0" smtClean="0">
                <a:solidFill>
                  <a:srgbClr val="5E5E5D"/>
                </a:solidFill>
              </a:rPr>
              <a:t>What </a:t>
            </a:r>
            <a:r>
              <a:rPr lang="en-US" sz="2000" b="0" dirty="0">
                <a:solidFill>
                  <a:srgbClr val="5E5E5D"/>
                </a:solidFill>
              </a:rPr>
              <a:t>is the pattern within our team in terms </a:t>
            </a:r>
            <a:r>
              <a:rPr lang="en-US" sz="2000" b="0" dirty="0" smtClean="0">
                <a:solidFill>
                  <a:srgbClr val="5E5E5D"/>
                </a:solidFill>
              </a:rPr>
              <a:t>of the criteria we have checked?</a:t>
            </a:r>
            <a:endParaRPr lang="en-US" sz="2000" b="0" dirty="0">
              <a:solidFill>
                <a:srgbClr val="5E5E5D"/>
              </a:solidFill>
            </a:endParaRPr>
          </a:p>
          <a:p>
            <a:pPr lvl="0">
              <a:spcBef>
                <a:spcPts val="600"/>
              </a:spcBef>
              <a:spcAft>
                <a:spcPts val="600"/>
              </a:spcAft>
              <a:buFont typeface="Arial"/>
              <a:buChar char="•"/>
            </a:pPr>
            <a:r>
              <a:rPr lang="en-US" sz="2000" b="0" dirty="0" smtClean="0">
                <a:solidFill>
                  <a:srgbClr val="5E5E5D"/>
                </a:solidFill>
              </a:rPr>
              <a:t>Do our observations and feedback reference the criteria and evidence (or lack of evidence) in the instructional materials?</a:t>
            </a:r>
          </a:p>
          <a:p>
            <a:pPr lvl="0">
              <a:spcBef>
                <a:spcPts val="600"/>
              </a:spcBef>
              <a:spcAft>
                <a:spcPts val="600"/>
              </a:spcAft>
              <a:buFont typeface="Arial"/>
              <a:buChar char="•"/>
            </a:pPr>
            <a:r>
              <a:rPr lang="en-US" sz="2000" b="0" dirty="0" smtClean="0">
                <a:solidFill>
                  <a:srgbClr val="5E5E5D"/>
                </a:solidFill>
              </a:rPr>
              <a:t>Does our feedback include criterion-based suggested improvement(s)?</a:t>
            </a:r>
          </a:p>
          <a:p>
            <a:pPr marL="0" indent="0"/>
            <a:endParaRPr lang="en-US" sz="2400" b="0" i="1" dirty="0"/>
          </a:p>
        </p:txBody>
      </p:sp>
    </p:spTree>
    <p:extLst>
      <p:ext uri="{BB962C8B-B14F-4D97-AF65-F5344CB8AC3E}">
        <p14:creationId xmlns:p14="http://schemas.microsoft.com/office/powerpoint/2010/main" val="152947878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EE5DC0-A0C6-8A4F-8D48-D1F69151C4C1}" type="slidenum">
              <a:rPr lang="en-US" smtClean="0"/>
              <a:pPr/>
              <a:t>46</a:t>
            </a:fld>
            <a:endParaRPr lang="en-US" dirty="0"/>
          </a:p>
        </p:txBody>
      </p:sp>
      <p:sp>
        <p:nvSpPr>
          <p:cNvPr id="6" name="Title 5"/>
          <p:cNvSpPr>
            <a:spLocks noGrp="1"/>
          </p:cNvSpPr>
          <p:nvPr>
            <p:ph type="title"/>
          </p:nvPr>
        </p:nvSpPr>
        <p:spPr/>
        <p:txBody>
          <a:bodyPr>
            <a:normAutofit/>
          </a:bodyPr>
          <a:lstStyle/>
          <a:p>
            <a:r>
              <a:rPr lang="en-US" kern="0" dirty="0" smtClean="0">
                <a:ea typeface="ＭＳ Ｐゴシック" charset="0"/>
              </a:rPr>
              <a:t>Criteria for </a:t>
            </a:r>
            <a:r>
              <a:rPr lang="en-US" b="0" dirty="0" smtClean="0">
                <a:solidFill>
                  <a:srgbClr val="FFFFFF"/>
                </a:solidFill>
                <a:cs typeface="Geneva" charset="0"/>
              </a:rPr>
              <a:t>Dimension IV: </a:t>
            </a:r>
            <a:br>
              <a:rPr lang="en-US" b="0" dirty="0" smtClean="0">
                <a:solidFill>
                  <a:srgbClr val="FFFFFF"/>
                </a:solidFill>
                <a:cs typeface="Geneva" charset="0"/>
              </a:rPr>
            </a:br>
            <a:r>
              <a:rPr lang="en-US" b="0" dirty="0" smtClean="0">
                <a:solidFill>
                  <a:srgbClr val="FFFFFF"/>
                </a:solidFill>
                <a:cs typeface="Geneva" charset="0"/>
              </a:rPr>
              <a:t>Assessment</a:t>
            </a:r>
            <a:endParaRPr lang="en-US" b="0" dirty="0"/>
          </a:p>
        </p:txBody>
      </p:sp>
      <p:sp>
        <p:nvSpPr>
          <p:cNvPr id="3" name="Content Placeholder 2"/>
          <p:cNvSpPr>
            <a:spLocks noGrp="1"/>
          </p:cNvSpPr>
          <p:nvPr>
            <p:ph idx="1"/>
          </p:nvPr>
        </p:nvSpPr>
        <p:spPr/>
        <p:txBody>
          <a:bodyPr/>
          <a:lstStyle/>
          <a:p>
            <a:pPr marL="0" indent="0" algn="l">
              <a:spcBef>
                <a:spcPts val="600"/>
              </a:spcBef>
              <a:spcAft>
                <a:spcPts val="0"/>
              </a:spcAft>
              <a:buNone/>
            </a:pPr>
            <a:r>
              <a:rPr lang="en-US" sz="1800" b="0" i="1" dirty="0">
                <a:solidFill>
                  <a:srgbClr val="004C8B"/>
                </a:solidFill>
              </a:rPr>
              <a:t>The lesson/unit regularly assesses whether students are mastering standards-based </a:t>
            </a:r>
            <a:r>
              <a:rPr lang="en-US" sz="1800" b="0" i="1" dirty="0" smtClean="0">
                <a:solidFill>
                  <a:srgbClr val="004C8B"/>
                </a:solidFill>
              </a:rPr>
              <a:t>content and skills: </a:t>
            </a:r>
            <a:endParaRPr lang="en-US" sz="1800" b="0" i="1" dirty="0">
              <a:solidFill>
                <a:srgbClr val="004C8B"/>
              </a:solidFill>
            </a:endParaRPr>
          </a:p>
          <a:p>
            <a:pPr lvl="0">
              <a:spcBef>
                <a:spcPts val="600"/>
              </a:spcBef>
              <a:spcAft>
                <a:spcPts val="0"/>
              </a:spcAft>
              <a:buFont typeface="+mj-lt"/>
              <a:buAutoNum type="arabicPeriod"/>
            </a:pPr>
            <a:r>
              <a:rPr lang="en-US" sz="1800" b="0" dirty="0" smtClean="0">
                <a:solidFill>
                  <a:srgbClr val="5E5E5D"/>
                </a:solidFill>
              </a:rPr>
              <a:t>Elicits </a:t>
            </a:r>
            <a:r>
              <a:rPr lang="en-US" sz="1800" b="0" dirty="0">
                <a:solidFill>
                  <a:srgbClr val="5E5E5D"/>
                </a:solidFill>
              </a:rPr>
              <a:t>direct, observable evidence of the degree to which a student can independently demonstrate foundational skills and targeted grade level literacy CCSS (e.g., reading, writing, speaking and listening and/or language).</a:t>
            </a:r>
          </a:p>
          <a:p>
            <a:pPr lvl="0">
              <a:spcBef>
                <a:spcPts val="600"/>
              </a:spcBef>
              <a:spcAft>
                <a:spcPts val="0"/>
              </a:spcAft>
              <a:buFont typeface="+mj-lt"/>
              <a:buAutoNum type="arabicPeriod"/>
            </a:pPr>
            <a:r>
              <a:rPr lang="en-US" sz="1800" b="0" dirty="0" smtClean="0">
                <a:solidFill>
                  <a:srgbClr val="5E5E5D"/>
                </a:solidFill>
              </a:rPr>
              <a:t>Assesses </a:t>
            </a:r>
            <a:r>
              <a:rPr lang="en-US" sz="1800" b="0" dirty="0">
                <a:solidFill>
                  <a:srgbClr val="5E5E5D"/>
                </a:solidFill>
              </a:rPr>
              <a:t>student proficiency using methods that are unbiased and accessible to all students.</a:t>
            </a:r>
          </a:p>
          <a:p>
            <a:pPr lvl="0">
              <a:spcBef>
                <a:spcPts val="600"/>
              </a:spcBef>
              <a:spcAft>
                <a:spcPts val="0"/>
              </a:spcAft>
              <a:buFont typeface="+mj-lt"/>
              <a:buAutoNum type="arabicPeriod"/>
            </a:pPr>
            <a:r>
              <a:rPr lang="en-US" sz="1800" b="0" dirty="0" smtClean="0">
                <a:solidFill>
                  <a:srgbClr val="5E5E5D"/>
                </a:solidFill>
              </a:rPr>
              <a:t>Includes </a:t>
            </a:r>
            <a:r>
              <a:rPr lang="en-US" sz="1800" b="0" dirty="0">
                <a:solidFill>
                  <a:srgbClr val="5E5E5D"/>
                </a:solidFill>
              </a:rPr>
              <a:t>aligned rubrics or assessment guidelines that provide sufficient guidance for interpreting student performance and responding to areas where students are not yet meeting </a:t>
            </a:r>
            <a:r>
              <a:rPr lang="en-US" sz="1800" b="0" dirty="0" smtClean="0">
                <a:solidFill>
                  <a:srgbClr val="5E5E5D"/>
                </a:solidFill>
              </a:rPr>
              <a:t>standards.</a:t>
            </a:r>
          </a:p>
          <a:p>
            <a:pPr marL="0" indent="0">
              <a:spcBef>
                <a:spcPts val="600"/>
              </a:spcBef>
              <a:spcAft>
                <a:spcPts val="0"/>
              </a:spcAft>
              <a:buNone/>
            </a:pPr>
            <a:r>
              <a:rPr lang="en-US" sz="1800" b="0" i="1" dirty="0" smtClean="0">
                <a:solidFill>
                  <a:srgbClr val="004C8B"/>
                </a:solidFill>
              </a:rPr>
              <a:t>A </a:t>
            </a:r>
            <a:r>
              <a:rPr lang="en-US" sz="1800" b="0" i="1" dirty="0">
                <a:solidFill>
                  <a:srgbClr val="004C8B"/>
                </a:solidFill>
              </a:rPr>
              <a:t>unit or longer lesson should</a:t>
            </a:r>
            <a:r>
              <a:rPr lang="en-US" sz="1800" b="0" i="1" dirty="0" smtClean="0">
                <a:solidFill>
                  <a:srgbClr val="004C8B"/>
                </a:solidFill>
              </a:rPr>
              <a:t>:</a:t>
            </a:r>
          </a:p>
          <a:p>
            <a:pPr>
              <a:spcBef>
                <a:spcPts val="600"/>
              </a:spcBef>
              <a:spcAft>
                <a:spcPts val="0"/>
              </a:spcAft>
              <a:buFont typeface="+mj-lt"/>
              <a:buAutoNum type="arabicPeriod" startAt="4"/>
            </a:pPr>
            <a:r>
              <a:rPr lang="en-US" sz="1800" b="0" dirty="0" smtClean="0">
                <a:solidFill>
                  <a:srgbClr val="5E5E5D"/>
                </a:solidFill>
              </a:rPr>
              <a:t>Use </a:t>
            </a:r>
            <a:r>
              <a:rPr lang="en-US" sz="1800" b="0" dirty="0">
                <a:solidFill>
                  <a:srgbClr val="5E5E5D"/>
                </a:solidFill>
              </a:rPr>
              <a:t>varied modes of assessment, including a range of pre-, formative, summative and self-assessment </a:t>
            </a:r>
            <a:r>
              <a:rPr lang="en-US" sz="1800" b="0" dirty="0" smtClean="0">
                <a:solidFill>
                  <a:srgbClr val="5E5E5D"/>
                </a:solidFill>
              </a:rPr>
              <a:t>measures. </a:t>
            </a:r>
            <a:endParaRPr lang="en-US" sz="1800" b="0" dirty="0">
              <a:solidFill>
                <a:srgbClr val="5E5E5D"/>
              </a:solidFill>
            </a:endParaRPr>
          </a:p>
        </p:txBody>
      </p:sp>
    </p:spTree>
    <p:extLst>
      <p:ext uri="{BB962C8B-B14F-4D97-AF65-F5344CB8AC3E}">
        <p14:creationId xmlns:p14="http://schemas.microsoft.com/office/powerpoint/2010/main" val="90940415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EE5DC0-A0C6-8A4F-8D48-D1F69151C4C1}" type="slidenum">
              <a:rPr lang="en-US" smtClean="0"/>
              <a:pPr/>
              <a:t>47</a:t>
            </a:fld>
            <a:endParaRPr lang="en-US" dirty="0"/>
          </a:p>
        </p:txBody>
      </p:sp>
      <p:sp>
        <p:nvSpPr>
          <p:cNvPr id="3" name="Title 2"/>
          <p:cNvSpPr>
            <a:spLocks noGrp="1"/>
          </p:cNvSpPr>
          <p:nvPr>
            <p:ph type="title"/>
          </p:nvPr>
        </p:nvSpPr>
        <p:spPr/>
        <p:txBody>
          <a:bodyPr>
            <a:normAutofit/>
          </a:bodyPr>
          <a:lstStyle/>
          <a:p>
            <a:r>
              <a:rPr lang="en-US" b="0" dirty="0" smtClean="0">
                <a:cs typeface="Calibri"/>
              </a:rPr>
              <a:t>Dimension Rating and Descriptive Scales To Synthesize Judgment</a:t>
            </a:r>
            <a:endParaRPr lang="en-US" b="0" dirty="0">
              <a:cs typeface="Calibri"/>
            </a:endParaRPr>
          </a:p>
        </p:txBody>
      </p:sp>
      <p:sp>
        <p:nvSpPr>
          <p:cNvPr id="2" name="Content Placeholder 1"/>
          <p:cNvSpPr>
            <a:spLocks noGrp="1"/>
          </p:cNvSpPr>
          <p:nvPr>
            <p:ph idx="1"/>
          </p:nvPr>
        </p:nvSpPr>
        <p:spPr/>
        <p:txBody>
          <a:bodyPr/>
          <a:lstStyle/>
          <a:p>
            <a:pPr marL="0" indent="0">
              <a:spcBef>
                <a:spcPts val="600"/>
              </a:spcBef>
              <a:buNone/>
            </a:pPr>
            <a:endParaRPr lang="en-US" sz="2400" b="0" dirty="0" smtClean="0">
              <a:latin typeface="Calibri"/>
              <a:cs typeface="Calibri"/>
            </a:endParaRPr>
          </a:p>
          <a:p>
            <a:pPr marL="0" indent="0">
              <a:spcBef>
                <a:spcPts val="600"/>
              </a:spcBef>
              <a:buNone/>
            </a:pPr>
            <a:endParaRPr lang="en-US" dirty="0" smtClean="0"/>
          </a:p>
        </p:txBody>
      </p:sp>
      <p:graphicFrame>
        <p:nvGraphicFramePr>
          <p:cNvPr id="7" name="Object 6"/>
          <p:cNvGraphicFramePr>
            <a:graphicFrameLocks noChangeAspect="1"/>
          </p:cNvGraphicFramePr>
          <p:nvPr>
            <p:extLst>
              <p:ext uri="{D42A27DB-BD31-4B8C-83A1-F6EECF244321}">
                <p14:modId xmlns:p14="http://schemas.microsoft.com/office/powerpoint/2010/main" val="132035335"/>
              </p:ext>
            </p:extLst>
          </p:nvPr>
        </p:nvGraphicFramePr>
        <p:xfrm>
          <a:off x="1143000" y="3340100"/>
          <a:ext cx="6858000" cy="177800"/>
        </p:xfrm>
        <a:graphic>
          <a:graphicData uri="http://schemas.openxmlformats.org/presentationml/2006/ole">
            <mc:AlternateContent xmlns:mc="http://schemas.openxmlformats.org/markup-compatibility/2006">
              <mc:Choice xmlns:v="urn:schemas-microsoft-com:vml" Requires="v">
                <p:oleObj spid="_x0000_s4114" name="Document" r:id="rId5" imgW="6858000" imgH="177800" progId="Word.Document.12">
                  <p:embed/>
                </p:oleObj>
              </mc:Choice>
              <mc:Fallback>
                <p:oleObj name="Document" r:id="rId5" imgW="6858000" imgH="177800" progId="Word.Document.1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3340100"/>
                        <a:ext cx="68580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1" y="1270375"/>
            <a:ext cx="8991039" cy="4985980"/>
          </a:xfrm>
          <a:prstGeom prst="rect">
            <a:avLst/>
          </a:prstGeom>
          <a:noFill/>
        </p:spPr>
        <p:txBody>
          <a:bodyPr wrap="square" rtlCol="0">
            <a:spAutoFit/>
          </a:bodyPr>
          <a:lstStyle/>
          <a:p>
            <a:pPr lvl="1">
              <a:spcBef>
                <a:spcPts val="600"/>
              </a:spcBef>
              <a:spcAft>
                <a:spcPts val="0"/>
              </a:spcAft>
            </a:pPr>
            <a:r>
              <a:rPr lang="en-US" b="1" dirty="0">
                <a:solidFill>
                  <a:srgbClr val="004C8B"/>
                </a:solidFill>
              </a:rPr>
              <a:t>Rating Scale for Dimensions I–IV: </a:t>
            </a:r>
            <a:endParaRPr lang="en-US" dirty="0" smtClean="0">
              <a:solidFill>
                <a:srgbClr val="004C8B"/>
              </a:solidFill>
            </a:endParaRPr>
          </a:p>
          <a:p>
            <a:pPr lvl="1">
              <a:spcBef>
                <a:spcPts val="600"/>
              </a:spcBef>
              <a:spcAft>
                <a:spcPts val="0"/>
              </a:spcAft>
            </a:pPr>
            <a:r>
              <a:rPr lang="en-US" b="1" dirty="0" smtClean="0">
                <a:solidFill>
                  <a:srgbClr val="5E5E5D"/>
                </a:solidFill>
              </a:rPr>
              <a:t>3: </a:t>
            </a:r>
            <a:r>
              <a:rPr lang="en-US" dirty="0" smtClean="0">
                <a:solidFill>
                  <a:srgbClr val="5E5E5D"/>
                </a:solidFill>
              </a:rPr>
              <a:t>Meets most to all of the criteria in the dimension </a:t>
            </a:r>
            <a:endParaRPr lang="en-US" dirty="0">
              <a:solidFill>
                <a:srgbClr val="5E5E5D"/>
              </a:solidFill>
            </a:endParaRPr>
          </a:p>
          <a:p>
            <a:pPr lvl="1">
              <a:spcBef>
                <a:spcPts val="600"/>
              </a:spcBef>
              <a:spcAft>
                <a:spcPts val="0"/>
              </a:spcAft>
            </a:pPr>
            <a:r>
              <a:rPr lang="en-US" b="1" dirty="0">
                <a:solidFill>
                  <a:srgbClr val="5E5E5D"/>
                </a:solidFill>
              </a:rPr>
              <a:t>2: </a:t>
            </a:r>
            <a:r>
              <a:rPr lang="en-US" dirty="0">
                <a:solidFill>
                  <a:srgbClr val="5E5E5D"/>
                </a:solidFill>
              </a:rPr>
              <a:t>Meets many of the criteria in the dimension </a:t>
            </a:r>
          </a:p>
          <a:p>
            <a:pPr lvl="1">
              <a:spcBef>
                <a:spcPts val="600"/>
              </a:spcBef>
              <a:spcAft>
                <a:spcPts val="0"/>
              </a:spcAft>
            </a:pPr>
            <a:r>
              <a:rPr lang="en-US" b="1" dirty="0">
                <a:solidFill>
                  <a:srgbClr val="5E5E5D"/>
                </a:solidFill>
              </a:rPr>
              <a:t>1: </a:t>
            </a:r>
            <a:r>
              <a:rPr lang="en-US" dirty="0">
                <a:solidFill>
                  <a:srgbClr val="5E5E5D"/>
                </a:solidFill>
              </a:rPr>
              <a:t>Meets some of the criteria in the dimension </a:t>
            </a:r>
          </a:p>
          <a:p>
            <a:pPr lvl="1">
              <a:spcBef>
                <a:spcPts val="600"/>
              </a:spcBef>
              <a:spcAft>
                <a:spcPts val="0"/>
              </a:spcAft>
            </a:pPr>
            <a:r>
              <a:rPr lang="en-US" b="1" dirty="0">
                <a:solidFill>
                  <a:srgbClr val="5E5E5D"/>
                </a:solidFill>
              </a:rPr>
              <a:t>0: </a:t>
            </a:r>
            <a:r>
              <a:rPr lang="en-US" dirty="0">
                <a:solidFill>
                  <a:srgbClr val="5E5E5D"/>
                </a:solidFill>
              </a:rPr>
              <a:t>Does not meet the criteria in the dimension </a:t>
            </a:r>
            <a:endParaRPr lang="en-US" dirty="0" smtClean="0">
              <a:solidFill>
                <a:srgbClr val="5E5E5D"/>
              </a:solidFill>
            </a:endParaRPr>
          </a:p>
          <a:p>
            <a:pPr lvl="2">
              <a:spcBef>
                <a:spcPts val="600"/>
              </a:spcBef>
              <a:spcAft>
                <a:spcPts val="0"/>
              </a:spcAft>
            </a:pPr>
            <a:endParaRPr lang="en-US" sz="1600" dirty="0" smtClean="0">
              <a:solidFill>
                <a:srgbClr val="004C8B"/>
              </a:solidFill>
            </a:endParaRPr>
          </a:p>
          <a:p>
            <a:pPr lvl="1">
              <a:spcBef>
                <a:spcPts val="600"/>
              </a:spcBef>
              <a:spcAft>
                <a:spcPts val="0"/>
              </a:spcAft>
            </a:pPr>
            <a:r>
              <a:rPr lang="en-US" b="1" dirty="0">
                <a:solidFill>
                  <a:srgbClr val="004C8B"/>
                </a:solidFill>
              </a:rPr>
              <a:t>Descriptors for Dimensions I–IV: </a:t>
            </a:r>
            <a:endParaRPr lang="en-US" dirty="0">
              <a:solidFill>
                <a:srgbClr val="004C8B"/>
              </a:solidFill>
            </a:endParaRPr>
          </a:p>
          <a:p>
            <a:pPr lvl="1">
              <a:spcBef>
                <a:spcPts val="600"/>
              </a:spcBef>
              <a:spcAft>
                <a:spcPts val="0"/>
              </a:spcAft>
            </a:pPr>
            <a:r>
              <a:rPr lang="en-US" b="1" dirty="0">
                <a:solidFill>
                  <a:srgbClr val="5E5E5D"/>
                </a:solidFill>
              </a:rPr>
              <a:t>3: Exemplifies CCSS Quality — </a:t>
            </a:r>
            <a:r>
              <a:rPr lang="en-US" dirty="0">
                <a:solidFill>
                  <a:srgbClr val="5E5E5D"/>
                </a:solidFill>
              </a:rPr>
              <a:t>meets the standard described by criteria in the dimension, as explained in criterion-based observations </a:t>
            </a:r>
          </a:p>
          <a:p>
            <a:pPr lvl="1">
              <a:spcBef>
                <a:spcPts val="600"/>
              </a:spcBef>
              <a:spcAft>
                <a:spcPts val="0"/>
              </a:spcAft>
            </a:pPr>
            <a:r>
              <a:rPr lang="en-US" b="1" dirty="0">
                <a:solidFill>
                  <a:srgbClr val="5E5E5D"/>
                </a:solidFill>
              </a:rPr>
              <a:t>2: Approaching CCSS Quality — </a:t>
            </a:r>
            <a:r>
              <a:rPr lang="en-US" dirty="0">
                <a:solidFill>
                  <a:srgbClr val="5E5E5D"/>
                </a:solidFill>
              </a:rPr>
              <a:t>meets many criteria but will benefit from revision in others, as suggested in criterion-based observations </a:t>
            </a:r>
          </a:p>
          <a:p>
            <a:pPr lvl="1">
              <a:spcBef>
                <a:spcPts val="600"/>
              </a:spcBef>
              <a:spcAft>
                <a:spcPts val="0"/>
              </a:spcAft>
            </a:pPr>
            <a:r>
              <a:rPr lang="en-US" b="1" dirty="0">
                <a:solidFill>
                  <a:srgbClr val="5E5E5D"/>
                </a:solidFill>
              </a:rPr>
              <a:t>1: Developing toward CCSS Quality — </a:t>
            </a:r>
            <a:r>
              <a:rPr lang="en-US" dirty="0">
                <a:solidFill>
                  <a:srgbClr val="5E5E5D"/>
                </a:solidFill>
              </a:rPr>
              <a:t>needs significant revision, as suggested in criterion-based observations </a:t>
            </a:r>
          </a:p>
          <a:p>
            <a:pPr lvl="1">
              <a:spcBef>
                <a:spcPts val="600"/>
              </a:spcBef>
              <a:spcAft>
                <a:spcPts val="0"/>
              </a:spcAft>
            </a:pPr>
            <a:r>
              <a:rPr lang="en-US" b="1" dirty="0">
                <a:solidFill>
                  <a:srgbClr val="5E5E5D"/>
                </a:solidFill>
              </a:rPr>
              <a:t>0: Not representing CCSS Quality — </a:t>
            </a:r>
            <a:r>
              <a:rPr lang="en-US" dirty="0">
                <a:solidFill>
                  <a:srgbClr val="5E5E5D"/>
                </a:solidFill>
              </a:rPr>
              <a:t>does not address the criteria in the dimension </a:t>
            </a:r>
          </a:p>
          <a:p>
            <a:endParaRPr lang="en-US" dirty="0">
              <a:solidFill>
                <a:prstClr val="black"/>
              </a:solidFill>
            </a:endParaRPr>
          </a:p>
        </p:txBody>
      </p:sp>
      <p:cxnSp>
        <p:nvCxnSpPr>
          <p:cNvPr id="9" name="Straight Connector 8"/>
          <p:cNvCxnSpPr/>
          <p:nvPr/>
        </p:nvCxnSpPr>
        <p:spPr bwMode="auto">
          <a:xfrm flipV="1">
            <a:off x="381000" y="2286000"/>
            <a:ext cx="5181600" cy="228600"/>
          </a:xfrm>
          <a:prstGeom prst="line">
            <a:avLst/>
          </a:prstGeom>
          <a:solidFill>
            <a:srgbClr val="0091B2"/>
          </a:solidFill>
          <a:ln w="9525" cap="flat" cmpd="sng" algn="ctr">
            <a:noFill/>
            <a:prstDash val="solid"/>
            <a:round/>
            <a:headEnd type="none" w="med" len="med"/>
            <a:tailEnd type="none" w="med" len="med"/>
          </a:ln>
          <a:effectLst/>
        </p:spPr>
      </p:cxnSp>
      <p:cxnSp>
        <p:nvCxnSpPr>
          <p:cNvPr id="13" name="Straight Arrow Connector 12"/>
          <p:cNvCxnSpPr/>
          <p:nvPr/>
        </p:nvCxnSpPr>
        <p:spPr bwMode="auto">
          <a:xfrm flipV="1">
            <a:off x="381000" y="2286000"/>
            <a:ext cx="4495800" cy="228600"/>
          </a:xfrm>
          <a:prstGeom prst="straightConnector1">
            <a:avLst/>
          </a:prstGeom>
          <a:solidFill>
            <a:srgbClr val="0091B2"/>
          </a:solidFill>
          <a:ln w="9525" cap="flat" cmpd="sng" algn="ctr">
            <a:noFill/>
            <a:prstDash val="solid"/>
            <a:round/>
            <a:headEnd type="none" w="med" len="med"/>
            <a:tailEnd type="arrow"/>
          </a:ln>
          <a:effectLst/>
        </p:spPr>
      </p:cxnSp>
    </p:spTree>
    <p:extLst>
      <p:ext uri="{BB962C8B-B14F-4D97-AF65-F5344CB8AC3E}">
        <p14:creationId xmlns:p14="http://schemas.microsoft.com/office/powerpoint/2010/main" val="708811252"/>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EE5DC0-A0C6-8A4F-8D48-D1F69151C4C1}" type="slidenum">
              <a:rPr lang="en-US" smtClean="0"/>
              <a:pPr/>
              <a:t>48</a:t>
            </a:fld>
            <a:endParaRPr lang="en-US" dirty="0"/>
          </a:p>
        </p:txBody>
      </p:sp>
      <p:sp>
        <p:nvSpPr>
          <p:cNvPr id="6" name="Title 5"/>
          <p:cNvSpPr>
            <a:spLocks noGrp="1"/>
          </p:cNvSpPr>
          <p:nvPr>
            <p:ph type="title"/>
          </p:nvPr>
        </p:nvSpPr>
        <p:spPr/>
        <p:txBody>
          <a:bodyPr>
            <a:normAutofit fontScale="90000"/>
          </a:bodyPr>
          <a:lstStyle/>
          <a:p>
            <a:r>
              <a:rPr lang="en-US" kern="0" dirty="0">
                <a:ea typeface="ＭＳ Ｐゴシック" charset="0"/>
              </a:rPr>
              <a:t>EXAMPLE:</a:t>
            </a:r>
            <a:br>
              <a:rPr lang="en-US" kern="0" dirty="0">
                <a:ea typeface="ＭＳ Ｐゴシック" charset="0"/>
              </a:rPr>
            </a:br>
            <a:r>
              <a:rPr lang="en-US" kern="0" dirty="0">
                <a:ea typeface="ＭＳ Ｐゴシック" charset="0"/>
              </a:rPr>
              <a:t>Step 3. Apply Criteria in </a:t>
            </a:r>
            <a:r>
              <a:rPr lang="en-US" dirty="0">
                <a:solidFill>
                  <a:srgbClr val="FFFFFF"/>
                </a:solidFill>
                <a:cs typeface="Geneva" charset="0"/>
              </a:rPr>
              <a:t>Dimension IV: Assessment</a:t>
            </a:r>
            <a:endParaRPr lang="en-US" b="0" dirty="0"/>
          </a:p>
        </p:txBody>
      </p:sp>
      <p:sp>
        <p:nvSpPr>
          <p:cNvPr id="3" name="Content Placeholder 2"/>
          <p:cNvSpPr>
            <a:spLocks noGrp="1"/>
          </p:cNvSpPr>
          <p:nvPr>
            <p:ph idx="1"/>
          </p:nvPr>
        </p:nvSpPr>
        <p:spPr/>
        <p:txBody>
          <a:bodyPr/>
          <a:lstStyle/>
          <a:p>
            <a:pPr marL="0" indent="0" algn="l">
              <a:spcBef>
                <a:spcPts val="600"/>
              </a:spcBef>
              <a:spcAft>
                <a:spcPts val="0"/>
              </a:spcAft>
              <a:buNone/>
            </a:pPr>
            <a:r>
              <a:rPr lang="en-US" sz="1800" b="0" i="1" dirty="0">
                <a:solidFill>
                  <a:srgbClr val="004C8B"/>
                </a:solidFill>
              </a:rPr>
              <a:t>The lesson/unit regularly assesses whether students are mastering standards-based </a:t>
            </a:r>
            <a:r>
              <a:rPr lang="en-US" sz="1800" b="0" i="1" dirty="0" smtClean="0">
                <a:solidFill>
                  <a:srgbClr val="004C8B"/>
                </a:solidFill>
              </a:rPr>
              <a:t>content and skills: </a:t>
            </a:r>
            <a:endParaRPr lang="en-US" sz="1800" b="0" i="1" dirty="0">
              <a:solidFill>
                <a:srgbClr val="004C8B"/>
              </a:solidFill>
            </a:endParaRPr>
          </a:p>
          <a:p>
            <a:pPr lvl="0">
              <a:spcBef>
                <a:spcPts val="600"/>
              </a:spcBef>
              <a:spcAft>
                <a:spcPts val="0"/>
              </a:spcAft>
              <a:buFont typeface="Wingdings" panose="05000000000000000000" pitchFamily="2" charset="2"/>
              <a:buChar char="q"/>
            </a:pPr>
            <a:r>
              <a:rPr lang="en-US" sz="1800" b="0" dirty="0" smtClean="0">
                <a:solidFill>
                  <a:srgbClr val="5E5E5D"/>
                </a:solidFill>
              </a:rPr>
              <a:t>1. Elicits </a:t>
            </a:r>
            <a:r>
              <a:rPr lang="en-US" sz="1800" b="0" dirty="0">
                <a:solidFill>
                  <a:srgbClr val="5E5E5D"/>
                </a:solidFill>
              </a:rPr>
              <a:t>direct, observable evidence of the degree to which a student can independently demonstrate foundational skills and targeted grade level literacy CCSS (e.g., reading, writing, speaking and listening and/or language).</a:t>
            </a:r>
          </a:p>
          <a:p>
            <a:pPr lvl="0">
              <a:spcBef>
                <a:spcPts val="600"/>
              </a:spcBef>
              <a:spcAft>
                <a:spcPts val="0"/>
              </a:spcAft>
              <a:buFont typeface="Wingdings" charset="2"/>
              <a:buChar char=""/>
            </a:pPr>
            <a:r>
              <a:rPr lang="en-US" sz="1800" b="0" dirty="0">
                <a:solidFill>
                  <a:srgbClr val="5E5E5D"/>
                </a:solidFill>
              </a:rPr>
              <a:t>2. Assesses student proficiency using methods that are unbiased and accessible to all students.</a:t>
            </a:r>
          </a:p>
          <a:p>
            <a:pPr lvl="0">
              <a:spcBef>
                <a:spcPts val="600"/>
              </a:spcBef>
              <a:spcAft>
                <a:spcPts val="0"/>
              </a:spcAft>
              <a:buFont typeface="Wingdings" charset="2"/>
              <a:buChar char=""/>
            </a:pPr>
            <a:r>
              <a:rPr lang="en-US" sz="1800" b="0" dirty="0">
                <a:solidFill>
                  <a:srgbClr val="5E5E5D"/>
                </a:solidFill>
              </a:rPr>
              <a:t>3. Includes aligned rubrics or assessment guidelines that provide sufficient guidance for interpreting student performance and responding to areas where students are not yet meeting standards.</a:t>
            </a:r>
          </a:p>
          <a:p>
            <a:pPr marL="0" indent="0">
              <a:spcBef>
                <a:spcPts val="600"/>
              </a:spcBef>
              <a:spcAft>
                <a:spcPts val="0"/>
              </a:spcAft>
              <a:buNone/>
            </a:pPr>
            <a:r>
              <a:rPr lang="en-US" sz="1800" b="0" i="1" dirty="0">
                <a:solidFill>
                  <a:srgbClr val="004C8B"/>
                </a:solidFill>
              </a:rPr>
              <a:t>A unit or longer lesson should:</a:t>
            </a:r>
          </a:p>
          <a:p>
            <a:pPr>
              <a:spcBef>
                <a:spcPts val="600"/>
              </a:spcBef>
              <a:spcAft>
                <a:spcPts val="0"/>
              </a:spcAft>
              <a:buFont typeface="Wingdings" charset="2"/>
              <a:buChar char=""/>
            </a:pPr>
            <a:r>
              <a:rPr lang="en-US" sz="1800" b="0" dirty="0">
                <a:solidFill>
                  <a:srgbClr val="5E5E5D"/>
                </a:solidFill>
              </a:rPr>
              <a:t>4. Use varied modes of assessment, including a range of pre-, formative, summative and self-assessment measures. </a:t>
            </a:r>
          </a:p>
        </p:txBody>
      </p:sp>
    </p:spTree>
    <p:extLst>
      <p:ext uri="{BB962C8B-B14F-4D97-AF65-F5344CB8AC3E}">
        <p14:creationId xmlns:p14="http://schemas.microsoft.com/office/powerpoint/2010/main" val="11447856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C53B18-CF63-B843-9FD6-D4BA5E20017C}" type="slidenum">
              <a:rPr lang="en-US" smtClean="0"/>
              <a:pPr/>
              <a:t>49</a:t>
            </a:fld>
            <a:endParaRPr lang="en-US" dirty="0"/>
          </a:p>
        </p:txBody>
      </p:sp>
      <p:sp>
        <p:nvSpPr>
          <p:cNvPr id="9" name="Title 1"/>
          <p:cNvSpPr>
            <a:spLocks noGrp="1"/>
          </p:cNvSpPr>
          <p:nvPr>
            <p:ph type="title"/>
          </p:nvPr>
        </p:nvSpPr>
        <p:spPr>
          <a:xfrm>
            <a:off x="-1" y="9462"/>
            <a:ext cx="8875889" cy="1143000"/>
          </a:xfrm>
        </p:spPr>
        <p:txBody>
          <a:bodyPr>
            <a:normAutofit/>
          </a:bodyPr>
          <a:lstStyle/>
          <a:p>
            <a:pPr marL="173736" lvl="0"/>
            <a:r>
              <a:rPr lang="en-US" kern="0" dirty="0">
                <a:ea typeface="ＭＳ Ｐゴシック" charset="0"/>
              </a:rPr>
              <a:t>EXAMPLE:</a:t>
            </a:r>
            <a:br>
              <a:rPr lang="en-US" kern="0" dirty="0">
                <a:ea typeface="ＭＳ Ｐゴシック" charset="0"/>
              </a:rPr>
            </a:br>
            <a:r>
              <a:rPr lang="en-US" kern="0" dirty="0">
                <a:ea typeface="ＭＳ Ｐゴシック" charset="0"/>
              </a:rPr>
              <a:t>Step 3. Apply Criteria in </a:t>
            </a:r>
            <a:r>
              <a:rPr lang="en-US" dirty="0" smtClean="0">
                <a:solidFill>
                  <a:srgbClr val="FFFFFF"/>
                </a:solidFill>
                <a:cs typeface="Geneva" charset="0"/>
              </a:rPr>
              <a:t>Dimension IV: Assessment</a:t>
            </a:r>
            <a:endParaRPr lang="en-US" b="0" dirty="0"/>
          </a:p>
        </p:txBody>
      </p:sp>
      <p:sp>
        <p:nvSpPr>
          <p:cNvPr id="8" name="Content Placeholder 2"/>
          <p:cNvSpPr>
            <a:spLocks noGrp="1"/>
          </p:cNvSpPr>
          <p:nvPr>
            <p:ph idx="1"/>
          </p:nvPr>
        </p:nvSpPr>
        <p:spPr/>
        <p:txBody>
          <a:bodyPr/>
          <a:lstStyle/>
          <a:p>
            <a:pPr marL="0" lvl="0" indent="0">
              <a:spcBef>
                <a:spcPts val="0"/>
              </a:spcBef>
              <a:spcAft>
                <a:spcPts val="0"/>
              </a:spcAft>
              <a:buClr>
                <a:srgbClr val="004C8B"/>
              </a:buClr>
              <a:buNone/>
            </a:pPr>
            <a:r>
              <a:rPr lang="en-US" sz="1800" dirty="0" smtClean="0">
                <a:solidFill>
                  <a:srgbClr val="004C8B"/>
                </a:solidFill>
                <a:cs typeface="Arial"/>
              </a:rPr>
              <a:t>Observations </a:t>
            </a:r>
            <a:r>
              <a:rPr lang="en-US" sz="1800" dirty="0">
                <a:solidFill>
                  <a:srgbClr val="004C8B"/>
                </a:solidFill>
                <a:cs typeface="Arial"/>
              </a:rPr>
              <a:t>and </a:t>
            </a:r>
            <a:r>
              <a:rPr lang="en-US" sz="1800" dirty="0" smtClean="0">
                <a:solidFill>
                  <a:srgbClr val="004C8B"/>
                </a:solidFill>
                <a:cs typeface="Arial"/>
              </a:rPr>
              <a:t>suggestions:</a:t>
            </a:r>
          </a:p>
          <a:p>
            <a:pPr marL="0" lvl="0" indent="0">
              <a:spcBef>
                <a:spcPts val="0"/>
              </a:spcBef>
              <a:spcAft>
                <a:spcPts val="0"/>
              </a:spcAft>
              <a:buClr>
                <a:srgbClr val="004C8B"/>
              </a:buClr>
              <a:buNone/>
            </a:pPr>
            <a:r>
              <a:rPr lang="en-US" sz="1800" b="0" i="1" dirty="0" smtClean="0">
                <a:solidFill>
                  <a:srgbClr val="5E5E5D"/>
                </a:solidFill>
              </a:rPr>
              <a:t>The </a:t>
            </a:r>
            <a:r>
              <a:rPr lang="en-US" sz="1800" b="0" i="1" dirty="0">
                <a:solidFill>
                  <a:srgbClr val="5E5E5D"/>
                </a:solidFill>
              </a:rPr>
              <a:t>assessments, as stated, target content knowledge on weather and the seasons; they do not address reading comprehension nor show how students know by showing evidence from the texts they have listened to previously. </a:t>
            </a:r>
            <a:r>
              <a:rPr lang="en-US" sz="1800" b="0" i="1" dirty="0" smtClean="0">
                <a:solidFill>
                  <a:srgbClr val="5E5E5D"/>
                </a:solidFill>
              </a:rPr>
              <a:t>Given </a:t>
            </a:r>
            <a:r>
              <a:rPr lang="en-US" sz="1800" b="0" i="1" dirty="0">
                <a:solidFill>
                  <a:srgbClr val="5E5E5D"/>
                </a:solidFill>
              </a:rPr>
              <a:t>the prominence of questions that ask students to extract evidence from texts </a:t>
            </a:r>
            <a:r>
              <a:rPr lang="en-US" sz="1800" b="0" i="1" dirty="0" smtClean="0">
                <a:solidFill>
                  <a:srgbClr val="5E5E5D"/>
                </a:solidFill>
              </a:rPr>
              <a:t>and – in </a:t>
            </a:r>
            <a:r>
              <a:rPr lang="en-US" sz="1800" b="0" i="1" dirty="0">
                <a:solidFill>
                  <a:srgbClr val="5E5E5D"/>
                </a:solidFill>
              </a:rPr>
              <a:t>addition to the </a:t>
            </a:r>
            <a:r>
              <a:rPr lang="en-US" sz="1800" b="0" i="1" dirty="0" smtClean="0">
                <a:solidFill>
                  <a:srgbClr val="5E5E5D"/>
                </a:solidFill>
              </a:rPr>
              <a:t>content – these </a:t>
            </a:r>
            <a:r>
              <a:rPr lang="en-US" sz="1800" b="0" i="1" dirty="0">
                <a:solidFill>
                  <a:srgbClr val="5E5E5D"/>
                </a:solidFill>
              </a:rPr>
              <a:t>truly are the takeaway and durable skills students should have developed, why not attend to them more </a:t>
            </a:r>
            <a:r>
              <a:rPr lang="en-US" sz="1800" b="0" i="1" dirty="0" smtClean="0">
                <a:solidFill>
                  <a:srgbClr val="5E5E5D"/>
                </a:solidFill>
              </a:rPr>
              <a:t>forcibly? </a:t>
            </a:r>
            <a:r>
              <a:rPr lang="en-US" sz="1800" b="0" i="1" dirty="0">
                <a:solidFill>
                  <a:srgbClr val="5E5E5D"/>
                </a:solidFill>
              </a:rPr>
              <a:t>Would there be a way to ask students to draw in response to an assessment prompt</a:t>
            </a:r>
            <a:r>
              <a:rPr lang="en-US" sz="1800" b="0" i="1" dirty="0" smtClean="0">
                <a:solidFill>
                  <a:srgbClr val="5E5E5D"/>
                </a:solidFill>
              </a:rPr>
              <a:t>?</a:t>
            </a:r>
          </a:p>
          <a:p>
            <a:pPr marL="0" indent="0">
              <a:spcBef>
                <a:spcPts val="0"/>
              </a:spcBef>
              <a:spcAft>
                <a:spcPts val="0"/>
              </a:spcAft>
              <a:buClr>
                <a:srgbClr val="004C8B"/>
              </a:buClr>
              <a:buNone/>
            </a:pPr>
            <a:r>
              <a:rPr lang="en-US" sz="1800" b="0" i="1" dirty="0">
                <a:solidFill>
                  <a:srgbClr val="5E5E5D"/>
                </a:solidFill>
              </a:rPr>
              <a:t>Proficiency is assessed through various methods (verbal, written/drawing, motions, acting, sorting) designed to be unbiased and accessible to all students. The timing of the assessments supports all students in learning the </a:t>
            </a:r>
            <a:r>
              <a:rPr lang="en-US" sz="1800" b="0" i="1" dirty="0" smtClean="0">
                <a:solidFill>
                  <a:srgbClr val="5E5E5D"/>
                </a:solidFill>
              </a:rPr>
              <a:t>content </a:t>
            </a:r>
            <a:r>
              <a:rPr lang="en-US" sz="1800" b="0" i="1" dirty="0">
                <a:solidFill>
                  <a:srgbClr val="5E5E5D"/>
                </a:solidFill>
              </a:rPr>
              <a:t>presented throughout the unit (“Pausing Points”). </a:t>
            </a:r>
            <a:endParaRPr lang="en-US" sz="1800" b="0" i="1" dirty="0" smtClean="0">
              <a:solidFill>
                <a:srgbClr val="5E5E5D"/>
              </a:solidFill>
            </a:endParaRPr>
          </a:p>
          <a:p>
            <a:pPr marL="0" indent="0">
              <a:spcBef>
                <a:spcPts val="0"/>
              </a:spcBef>
              <a:spcAft>
                <a:spcPts val="0"/>
              </a:spcAft>
              <a:buClr>
                <a:srgbClr val="004C8B"/>
              </a:buClr>
              <a:buNone/>
            </a:pPr>
            <a:r>
              <a:rPr lang="en-US" sz="1800" b="0" i="1" dirty="0" smtClean="0">
                <a:solidFill>
                  <a:srgbClr val="5E5E5D"/>
                </a:solidFill>
              </a:rPr>
              <a:t>Assessment </a:t>
            </a:r>
            <a:r>
              <a:rPr lang="en-US" sz="1800" b="0" i="1" dirty="0">
                <a:solidFill>
                  <a:srgbClr val="5E5E5D"/>
                </a:solidFill>
              </a:rPr>
              <a:t>guidelines are clear and both teacher friendly and accessible to students. Formative assessments such as the Student Performance Task Assessment (p. 74) and the Cycle of the Seasons (p. 89) are identified by a circled 10 to indicate that the raw score can be converted into a Tens score.  </a:t>
            </a:r>
            <a:endParaRPr lang="en-US" sz="600" b="0" i="1" dirty="0" smtClean="0">
              <a:solidFill>
                <a:srgbClr val="5E5E5D"/>
              </a:solidFill>
            </a:endParaRPr>
          </a:p>
          <a:p>
            <a:pPr marL="0" indent="0">
              <a:spcBef>
                <a:spcPts val="0"/>
              </a:spcBef>
              <a:spcAft>
                <a:spcPts val="0"/>
              </a:spcAft>
              <a:buClr>
                <a:srgbClr val="004C8B"/>
              </a:buClr>
              <a:buNone/>
            </a:pPr>
            <a:endParaRPr lang="en-US" sz="1600" b="0" i="1" dirty="0"/>
          </a:p>
          <a:p>
            <a:pPr marL="0" indent="0">
              <a:spcBef>
                <a:spcPts val="0"/>
              </a:spcBef>
              <a:spcAft>
                <a:spcPts val="0"/>
              </a:spcAft>
              <a:buClr>
                <a:srgbClr val="004C8B"/>
              </a:buClr>
              <a:buNone/>
            </a:pPr>
            <a:endParaRPr lang="en-US" sz="1600" b="0" i="1" dirty="0"/>
          </a:p>
          <a:p>
            <a:pPr marL="0" lvl="0" indent="0">
              <a:spcBef>
                <a:spcPts val="0"/>
              </a:spcBef>
              <a:spcAft>
                <a:spcPts val="0"/>
              </a:spcAft>
              <a:buClr>
                <a:srgbClr val="004C8B"/>
              </a:buClr>
              <a:buNone/>
            </a:pPr>
            <a:endParaRPr lang="en-US" sz="1600" b="0" i="1" dirty="0">
              <a:solidFill>
                <a:srgbClr val="5E5E5D"/>
              </a:solidFill>
            </a:endParaRPr>
          </a:p>
        </p:txBody>
      </p:sp>
    </p:spTree>
    <p:extLst>
      <p:ext uri="{BB962C8B-B14F-4D97-AF65-F5344CB8AC3E}">
        <p14:creationId xmlns:p14="http://schemas.microsoft.com/office/powerpoint/2010/main" val="373470919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marL="173736"/>
            <a:r>
              <a:rPr lang="en-US" dirty="0">
                <a:cs typeface="Calibri"/>
              </a:rPr>
              <a:t>Using the Electronic </a:t>
            </a:r>
            <a:r>
              <a:rPr lang="en-US" dirty="0" smtClean="0">
                <a:cs typeface="Calibri"/>
              </a:rPr>
              <a:t>Quality Review Rubric </a:t>
            </a:r>
            <a:br>
              <a:rPr lang="en-US" dirty="0" smtClean="0">
                <a:cs typeface="Calibri"/>
              </a:rPr>
            </a:br>
            <a:r>
              <a:rPr lang="en-US" dirty="0" smtClean="0">
                <a:cs typeface="Calibri"/>
              </a:rPr>
              <a:t>PDF Form </a:t>
            </a:r>
            <a:endParaRPr lang="en-US" dirty="0"/>
          </a:p>
        </p:txBody>
      </p:sp>
      <p:sp>
        <p:nvSpPr>
          <p:cNvPr id="6" name="Slide Number Placeholder 5"/>
          <p:cNvSpPr>
            <a:spLocks noGrp="1"/>
          </p:cNvSpPr>
          <p:nvPr>
            <p:ph type="sldNum" sz="quarter" idx="12"/>
          </p:nvPr>
        </p:nvSpPr>
        <p:spPr/>
        <p:txBody>
          <a:bodyPr/>
          <a:lstStyle/>
          <a:p>
            <a:fld id="{E4CC66FD-12A6-435F-A1E1-0ED637789521}" type="slidenum">
              <a:rPr lang="en-US" smtClean="0"/>
              <a:pPr/>
              <a:t>5</a:t>
            </a:fld>
            <a:endParaRPr lang="en-US" dirty="0"/>
          </a:p>
        </p:txBody>
      </p:sp>
      <p:sp>
        <p:nvSpPr>
          <p:cNvPr id="5" name="Right Arrow 4"/>
          <p:cNvSpPr/>
          <p:nvPr/>
        </p:nvSpPr>
        <p:spPr>
          <a:xfrm>
            <a:off x="1477927" y="1515461"/>
            <a:ext cx="552893" cy="308344"/>
          </a:xfrm>
          <a:prstGeom prst="rightArrow">
            <a:avLst/>
          </a:prstGeom>
          <a:solidFill>
            <a:srgbClr val="004C8B"/>
          </a:solidFill>
          <a:ln>
            <a:solidFill>
              <a:srgbClr val="004C8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26" name="Picture 2" descr="C:\Users\eclimer\Desktop\K-2 Equip Rubri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7265" y="1152462"/>
            <a:ext cx="4352925" cy="5381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7919912"/>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C53B18-CF63-B843-9FD6-D4BA5E20017C}" type="slidenum">
              <a:rPr lang="en-US" smtClean="0"/>
              <a:pPr/>
              <a:t>50</a:t>
            </a:fld>
            <a:endParaRPr lang="en-US" dirty="0"/>
          </a:p>
        </p:txBody>
      </p:sp>
      <p:sp>
        <p:nvSpPr>
          <p:cNvPr id="9" name="Title 1"/>
          <p:cNvSpPr>
            <a:spLocks noGrp="1"/>
          </p:cNvSpPr>
          <p:nvPr>
            <p:ph type="title"/>
          </p:nvPr>
        </p:nvSpPr>
        <p:spPr>
          <a:xfrm>
            <a:off x="-1" y="9462"/>
            <a:ext cx="8875889" cy="1143000"/>
          </a:xfrm>
        </p:spPr>
        <p:txBody>
          <a:bodyPr>
            <a:normAutofit/>
          </a:bodyPr>
          <a:lstStyle/>
          <a:p>
            <a:pPr marL="173736" lvl="0"/>
            <a:r>
              <a:rPr lang="en-US" kern="0" dirty="0">
                <a:ea typeface="ＭＳ Ｐゴシック" charset="0"/>
              </a:rPr>
              <a:t>EXAMPLE:</a:t>
            </a:r>
            <a:br>
              <a:rPr lang="en-US" kern="0" dirty="0">
                <a:ea typeface="ＭＳ Ｐゴシック" charset="0"/>
              </a:rPr>
            </a:br>
            <a:r>
              <a:rPr lang="en-US" kern="0" dirty="0">
                <a:ea typeface="ＭＳ Ｐゴシック" charset="0"/>
              </a:rPr>
              <a:t>Step 3. Apply Criteria in </a:t>
            </a:r>
            <a:r>
              <a:rPr lang="en-US" dirty="0" smtClean="0">
                <a:solidFill>
                  <a:srgbClr val="FFFFFF"/>
                </a:solidFill>
                <a:cs typeface="Geneva" charset="0"/>
              </a:rPr>
              <a:t>Dimension IV: Assessment</a:t>
            </a:r>
            <a:endParaRPr lang="en-US" b="0" dirty="0"/>
          </a:p>
        </p:txBody>
      </p:sp>
      <p:sp>
        <p:nvSpPr>
          <p:cNvPr id="8" name="Content Placeholder 2"/>
          <p:cNvSpPr>
            <a:spLocks noGrp="1"/>
          </p:cNvSpPr>
          <p:nvPr>
            <p:ph idx="1"/>
          </p:nvPr>
        </p:nvSpPr>
        <p:spPr/>
        <p:txBody>
          <a:bodyPr/>
          <a:lstStyle/>
          <a:p>
            <a:pPr marL="0" lvl="0" indent="0">
              <a:spcBef>
                <a:spcPts val="0"/>
              </a:spcBef>
              <a:spcAft>
                <a:spcPts val="0"/>
              </a:spcAft>
              <a:buClr>
                <a:srgbClr val="004C8B"/>
              </a:buClr>
              <a:buNone/>
            </a:pPr>
            <a:r>
              <a:rPr lang="en-US" sz="1800" dirty="0" smtClean="0">
                <a:solidFill>
                  <a:srgbClr val="004C8B"/>
                </a:solidFill>
                <a:cs typeface="Arial"/>
              </a:rPr>
              <a:t>Observations </a:t>
            </a:r>
            <a:r>
              <a:rPr lang="en-US" sz="1800" dirty="0">
                <a:solidFill>
                  <a:srgbClr val="004C8B"/>
                </a:solidFill>
                <a:cs typeface="Arial"/>
              </a:rPr>
              <a:t>and </a:t>
            </a:r>
            <a:r>
              <a:rPr lang="en-US" sz="1800" dirty="0" smtClean="0">
                <a:solidFill>
                  <a:srgbClr val="004C8B"/>
                </a:solidFill>
                <a:cs typeface="Arial"/>
              </a:rPr>
              <a:t>suggestions contd.:</a:t>
            </a:r>
          </a:p>
          <a:p>
            <a:pPr marL="0" lvl="0" indent="0">
              <a:spcBef>
                <a:spcPts val="0"/>
              </a:spcBef>
              <a:spcAft>
                <a:spcPts val="0"/>
              </a:spcAft>
              <a:buClr>
                <a:srgbClr val="004C8B"/>
              </a:buClr>
              <a:buNone/>
            </a:pPr>
            <a:r>
              <a:rPr lang="en-US" sz="1800" b="0" i="1" dirty="0" smtClean="0">
                <a:solidFill>
                  <a:srgbClr val="5E5E5D"/>
                </a:solidFill>
              </a:rPr>
              <a:t>The </a:t>
            </a:r>
            <a:r>
              <a:rPr lang="en-US" sz="1800" b="0" i="1" dirty="0">
                <a:solidFill>
                  <a:srgbClr val="5E5E5D"/>
                </a:solidFill>
              </a:rPr>
              <a:t>end-of-domain summative assessment is also converted to a Tens Score and a basic rubric (p. 166) is provided to interpret student performance. </a:t>
            </a:r>
            <a:r>
              <a:rPr lang="en-US" sz="1800" b="0" i="1" dirty="0" smtClean="0">
                <a:solidFill>
                  <a:srgbClr val="5E5E5D"/>
                </a:solidFill>
              </a:rPr>
              <a:t>The </a:t>
            </a:r>
            <a:r>
              <a:rPr lang="en-US" sz="1800" b="0" i="1" dirty="0">
                <a:solidFill>
                  <a:srgbClr val="5E5E5D"/>
                </a:solidFill>
              </a:rPr>
              <a:t>final day of instruction is used to address class results of the Domain Assessment. Teachers are guided to use class time to provide remediation opportunities that target specific areas of weakness for individual students, small groups, or the whole class</a:t>
            </a:r>
            <a:r>
              <a:rPr lang="en-US" sz="1800" b="0" i="1" dirty="0" smtClean="0">
                <a:solidFill>
                  <a:srgbClr val="5E5E5D"/>
                </a:solidFill>
              </a:rPr>
              <a:t>.</a:t>
            </a:r>
          </a:p>
          <a:p>
            <a:pPr marL="0" lvl="1" indent="0">
              <a:spcBef>
                <a:spcPts val="0"/>
              </a:spcBef>
              <a:spcAft>
                <a:spcPts val="0"/>
              </a:spcAft>
              <a:buClr>
                <a:srgbClr val="004C8B"/>
              </a:buClr>
              <a:buNone/>
              <a:tabLst/>
            </a:pPr>
            <a:r>
              <a:rPr lang="en-US" sz="1800" i="1" dirty="0">
                <a:solidFill>
                  <a:srgbClr val="5E5E5D"/>
                </a:solidFill>
              </a:rPr>
              <a:t>The unit includes checking on student progress at several key intervals, including "Pausing Point," "Domain review," "Domain Assessment," and "Culminating Activities”– </a:t>
            </a:r>
            <a:r>
              <a:rPr lang="en-US" sz="1800" i="1" dirty="0" smtClean="0">
                <a:solidFill>
                  <a:srgbClr val="5E5E5D"/>
                </a:solidFill>
              </a:rPr>
              <a:t>a </a:t>
            </a:r>
            <a:r>
              <a:rPr lang="en-US" sz="1800" i="1" dirty="0">
                <a:solidFill>
                  <a:srgbClr val="5E5E5D"/>
                </a:solidFill>
              </a:rPr>
              <a:t>range </a:t>
            </a:r>
            <a:r>
              <a:rPr lang="en-US" sz="1800" i="1" dirty="0" smtClean="0">
                <a:solidFill>
                  <a:srgbClr val="5E5E5D"/>
                </a:solidFill>
              </a:rPr>
              <a:t>of</a:t>
            </a:r>
          </a:p>
          <a:p>
            <a:pPr marL="0" lvl="1" indent="0">
              <a:spcBef>
                <a:spcPts val="0"/>
              </a:spcBef>
              <a:spcAft>
                <a:spcPts val="0"/>
              </a:spcAft>
              <a:buClr>
                <a:srgbClr val="004C8B"/>
              </a:buClr>
              <a:buNone/>
              <a:tabLst/>
            </a:pPr>
            <a:r>
              <a:rPr lang="en-US" sz="1800" i="1" dirty="0" smtClean="0">
                <a:solidFill>
                  <a:srgbClr val="5E5E5D"/>
                </a:solidFill>
              </a:rPr>
              <a:t> </a:t>
            </a:r>
            <a:r>
              <a:rPr lang="en-US" sz="1800" i="1" dirty="0">
                <a:solidFill>
                  <a:srgbClr val="5E5E5D"/>
                </a:solidFill>
              </a:rPr>
              <a:t>formative and summative assessments. The timing of the assessments supports student learning throughout the unit.</a:t>
            </a:r>
            <a:endParaRPr lang="en-US" sz="1800" i="1" dirty="0"/>
          </a:p>
          <a:p>
            <a:pPr marL="0" indent="0">
              <a:spcBef>
                <a:spcPts val="0"/>
              </a:spcBef>
              <a:spcAft>
                <a:spcPts val="0"/>
              </a:spcAft>
              <a:buClr>
                <a:srgbClr val="004C8B"/>
              </a:buClr>
              <a:buNone/>
            </a:pPr>
            <a:endParaRPr lang="en-US" sz="1600" b="0" i="1" dirty="0" smtClean="0"/>
          </a:p>
          <a:p>
            <a:pPr marL="0" indent="0">
              <a:spcBef>
                <a:spcPts val="0"/>
              </a:spcBef>
              <a:spcAft>
                <a:spcPts val="0"/>
              </a:spcAft>
              <a:buClr>
                <a:srgbClr val="004C8B"/>
              </a:buClr>
              <a:buNone/>
            </a:pPr>
            <a:endParaRPr lang="en-US" sz="1600" b="0" i="1" dirty="0"/>
          </a:p>
          <a:p>
            <a:pPr marL="0" lvl="1" indent="0">
              <a:spcBef>
                <a:spcPts val="0"/>
              </a:spcBef>
              <a:spcAft>
                <a:spcPts val="0"/>
              </a:spcAft>
              <a:buClr>
                <a:srgbClr val="004C8B"/>
              </a:buClr>
              <a:buNone/>
              <a:tabLst/>
            </a:pPr>
            <a:r>
              <a:rPr lang="en-US" sz="2000" b="1" dirty="0">
                <a:solidFill>
                  <a:srgbClr val="5E5E5D"/>
                </a:solidFill>
                <a:ea typeface="Calibri"/>
                <a:cs typeface="Calibri"/>
              </a:rPr>
              <a:t>Rating: </a:t>
            </a:r>
            <a:r>
              <a:rPr lang="en-US" sz="2000" b="1" dirty="0" smtClean="0">
                <a:solidFill>
                  <a:srgbClr val="5E5E5D"/>
                </a:solidFill>
                <a:ea typeface="Calibri"/>
                <a:cs typeface="Calibri"/>
              </a:rPr>
              <a:t>2 </a:t>
            </a:r>
            <a:r>
              <a:rPr lang="en-US" sz="2000" i="1" dirty="0">
                <a:solidFill>
                  <a:srgbClr val="5E5E5D"/>
                </a:solidFill>
              </a:rPr>
              <a:t>Meets </a:t>
            </a:r>
            <a:r>
              <a:rPr lang="en-US" sz="2000" i="1" dirty="0" smtClean="0">
                <a:solidFill>
                  <a:srgbClr val="5E5E5D"/>
                </a:solidFill>
              </a:rPr>
              <a:t>many of </a:t>
            </a:r>
            <a:r>
              <a:rPr lang="en-US" sz="2000" i="1" dirty="0">
                <a:solidFill>
                  <a:srgbClr val="5E5E5D"/>
                </a:solidFill>
              </a:rPr>
              <a:t>the criteria in the dimension</a:t>
            </a:r>
          </a:p>
          <a:p>
            <a:pPr marL="0" indent="0">
              <a:spcBef>
                <a:spcPts val="0"/>
              </a:spcBef>
              <a:spcAft>
                <a:spcPts val="0"/>
              </a:spcAft>
              <a:buClr>
                <a:srgbClr val="004C8B"/>
              </a:buClr>
              <a:buNone/>
            </a:pPr>
            <a:endParaRPr lang="en-US" sz="1600" b="0" i="1" dirty="0"/>
          </a:p>
          <a:p>
            <a:pPr marL="0" indent="0">
              <a:spcBef>
                <a:spcPts val="0"/>
              </a:spcBef>
              <a:spcAft>
                <a:spcPts val="0"/>
              </a:spcAft>
              <a:buClr>
                <a:srgbClr val="004C8B"/>
              </a:buClr>
              <a:buNone/>
            </a:pPr>
            <a:endParaRPr lang="en-US" sz="1600" b="0" i="1" dirty="0"/>
          </a:p>
          <a:p>
            <a:pPr marL="0" lvl="0" indent="0">
              <a:spcBef>
                <a:spcPts val="0"/>
              </a:spcBef>
              <a:spcAft>
                <a:spcPts val="0"/>
              </a:spcAft>
              <a:buClr>
                <a:srgbClr val="004C8B"/>
              </a:buClr>
              <a:buNone/>
            </a:pPr>
            <a:endParaRPr lang="en-US" sz="1600" b="0" i="1" dirty="0">
              <a:solidFill>
                <a:srgbClr val="5E5E5D"/>
              </a:solidFill>
            </a:endParaRPr>
          </a:p>
        </p:txBody>
      </p:sp>
    </p:spTree>
    <p:extLst>
      <p:ext uri="{BB962C8B-B14F-4D97-AF65-F5344CB8AC3E}">
        <p14:creationId xmlns:p14="http://schemas.microsoft.com/office/powerpoint/2010/main" val="3906477848"/>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C53B18-CF63-B843-9FD6-D4BA5E20017C}" type="slidenum">
              <a:rPr lang="en-US" smtClean="0"/>
              <a:pPr/>
              <a:t>51</a:t>
            </a:fld>
            <a:endParaRPr lang="en-US"/>
          </a:p>
        </p:txBody>
      </p:sp>
      <p:sp>
        <p:nvSpPr>
          <p:cNvPr id="2" name="Title 1"/>
          <p:cNvSpPr>
            <a:spLocks noGrp="1"/>
          </p:cNvSpPr>
          <p:nvPr>
            <p:ph type="title"/>
          </p:nvPr>
        </p:nvSpPr>
        <p:spPr>
          <a:xfrm>
            <a:off x="0" y="9462"/>
            <a:ext cx="9144000" cy="1143000"/>
          </a:xfrm>
        </p:spPr>
        <p:txBody>
          <a:bodyPr>
            <a:normAutofit/>
          </a:bodyPr>
          <a:lstStyle/>
          <a:p>
            <a:r>
              <a:rPr lang="en-US" kern="0" dirty="0">
                <a:ea typeface="ＭＳ Ｐゴシック" charset="0"/>
              </a:rPr>
              <a:t>EXAMPLE:</a:t>
            </a:r>
            <a:br>
              <a:rPr lang="en-US" kern="0" dirty="0">
                <a:ea typeface="ＭＳ Ｐゴシック" charset="0"/>
              </a:rPr>
            </a:br>
            <a:r>
              <a:rPr lang="en-US" kern="0" dirty="0">
                <a:ea typeface="ＭＳ Ｐゴシック" charset="0"/>
              </a:rPr>
              <a:t>Step 3. Apply Criteria in </a:t>
            </a:r>
            <a:r>
              <a:rPr lang="en-US" dirty="0" smtClean="0">
                <a:solidFill>
                  <a:srgbClr val="FFFFFF"/>
                </a:solidFill>
                <a:cs typeface="Geneva" charset="0"/>
              </a:rPr>
              <a:t>Dimension IV: Assessment</a:t>
            </a:r>
            <a:endParaRPr lang="en-US" b="0" dirty="0">
              <a:latin typeface="+mn-lt"/>
              <a:cs typeface="Arial"/>
            </a:endParaRPr>
          </a:p>
        </p:txBody>
      </p:sp>
      <p:sp>
        <p:nvSpPr>
          <p:cNvPr id="3" name="Content Placeholder 2"/>
          <p:cNvSpPr>
            <a:spLocks noGrp="1"/>
          </p:cNvSpPr>
          <p:nvPr>
            <p:ph idx="1"/>
          </p:nvPr>
        </p:nvSpPr>
        <p:spPr>
          <a:xfrm>
            <a:off x="297712" y="1290053"/>
            <a:ext cx="8846288" cy="4669502"/>
          </a:xfrm>
        </p:spPr>
        <p:txBody>
          <a:bodyPr/>
          <a:lstStyle/>
          <a:p>
            <a:pPr marL="0" lvl="0" indent="0">
              <a:spcBef>
                <a:spcPts val="0"/>
              </a:spcBef>
              <a:buNone/>
            </a:pPr>
            <a:r>
              <a:rPr lang="en-US" sz="2000" dirty="0">
                <a:solidFill>
                  <a:srgbClr val="004C8B"/>
                </a:solidFill>
              </a:rPr>
              <a:t>Compare Criterion-Based Checks, Observations and Feedback</a:t>
            </a:r>
          </a:p>
          <a:p>
            <a:pPr>
              <a:spcBef>
                <a:spcPts val="600"/>
              </a:spcBef>
              <a:spcAft>
                <a:spcPts val="600"/>
              </a:spcAft>
              <a:buFont typeface="Arial"/>
              <a:buChar char="•"/>
            </a:pPr>
            <a:r>
              <a:rPr lang="en-US" sz="1800" b="0" dirty="0">
                <a:solidFill>
                  <a:srgbClr val="5E5E5D"/>
                </a:solidFill>
              </a:rPr>
              <a:t>What is the pattern within our team in terms of the criteria we have checked?</a:t>
            </a:r>
          </a:p>
          <a:p>
            <a:pPr>
              <a:spcBef>
                <a:spcPts val="600"/>
              </a:spcBef>
              <a:spcAft>
                <a:spcPts val="600"/>
              </a:spcAft>
              <a:buFont typeface="Arial"/>
              <a:buChar char="•"/>
            </a:pPr>
            <a:r>
              <a:rPr lang="en-US" sz="1800" b="0" dirty="0">
                <a:solidFill>
                  <a:srgbClr val="5E5E5D"/>
                </a:solidFill>
              </a:rPr>
              <a:t>Do our observations and feedback reference the criteria and evidence (or lack of evidence) in the instructional materials?</a:t>
            </a:r>
          </a:p>
          <a:p>
            <a:pPr>
              <a:spcBef>
                <a:spcPts val="600"/>
              </a:spcBef>
              <a:spcAft>
                <a:spcPts val="600"/>
              </a:spcAft>
              <a:buFont typeface="Arial"/>
              <a:buChar char="•"/>
            </a:pPr>
            <a:r>
              <a:rPr lang="en-US" sz="1800" b="0" dirty="0">
                <a:solidFill>
                  <a:srgbClr val="5E5E5D"/>
                </a:solidFill>
              </a:rPr>
              <a:t>Does our feedback include criterion-based suggested improvement(s)?</a:t>
            </a:r>
          </a:p>
          <a:p>
            <a:pPr marL="0" indent="0"/>
            <a:endParaRPr lang="en-US" sz="2400" b="0" i="1" dirty="0"/>
          </a:p>
        </p:txBody>
      </p:sp>
    </p:spTree>
    <p:extLst>
      <p:ext uri="{BB962C8B-B14F-4D97-AF65-F5344CB8AC3E}">
        <p14:creationId xmlns:p14="http://schemas.microsoft.com/office/powerpoint/2010/main" val="226504744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QuIPELAV5electronicfeedbackresponse042913ex.pdf - Adobe Reader"/>
          <p:cNvPicPr>
            <a:picLocks noChangeAspect="1"/>
          </p:cNvPicPr>
          <p:nvPr/>
        </p:nvPicPr>
        <p:blipFill rotWithShape="1">
          <a:blip r:embed="rId3">
            <a:extLst>
              <a:ext uri="{28A0092B-C50C-407E-A947-70E740481C1C}">
                <a14:useLocalDpi xmlns:a14="http://schemas.microsoft.com/office/drawing/2010/main" val="0"/>
              </a:ext>
            </a:extLst>
          </a:blip>
          <a:srcRect l="24818" t="21818" r="22873" b="43704"/>
          <a:stretch/>
        </p:blipFill>
        <p:spPr>
          <a:xfrm>
            <a:off x="76200" y="1142999"/>
            <a:ext cx="8763000" cy="5067301"/>
          </a:xfrm>
          <a:prstGeom prst="rect">
            <a:avLst/>
          </a:prstGeom>
        </p:spPr>
      </p:pic>
      <p:sp>
        <p:nvSpPr>
          <p:cNvPr id="2" name="Slide Number Placeholder 1"/>
          <p:cNvSpPr>
            <a:spLocks noGrp="1"/>
          </p:cNvSpPr>
          <p:nvPr>
            <p:ph type="sldNum" sz="quarter" idx="12"/>
          </p:nvPr>
        </p:nvSpPr>
        <p:spPr/>
        <p:txBody>
          <a:bodyPr/>
          <a:lstStyle/>
          <a:p>
            <a:fld id="{6E4D97E5-1758-FA48-9DF8-FE8D09EB9481}" type="slidenum">
              <a:rPr lang="en-US" smtClean="0"/>
              <a:pPr/>
              <a:t>52</a:t>
            </a:fld>
            <a:endParaRPr lang="en-US"/>
          </a:p>
        </p:txBody>
      </p:sp>
      <p:sp>
        <p:nvSpPr>
          <p:cNvPr id="12" name="Title 2"/>
          <p:cNvSpPr>
            <a:spLocks noGrp="1"/>
          </p:cNvSpPr>
          <p:nvPr>
            <p:ph type="title"/>
          </p:nvPr>
        </p:nvSpPr>
        <p:spPr>
          <a:xfrm>
            <a:off x="0" y="9462"/>
            <a:ext cx="9144000" cy="1143000"/>
          </a:xfrm>
        </p:spPr>
        <p:txBody>
          <a:bodyPr>
            <a:noAutofit/>
          </a:bodyPr>
          <a:lstStyle/>
          <a:p>
            <a:r>
              <a:rPr lang="en-US" sz="2600" dirty="0" smtClean="0">
                <a:latin typeface="Calibri"/>
                <a:cs typeface="Calibri"/>
              </a:rPr>
              <a:t>EXAMPLE:</a:t>
            </a:r>
            <a:br>
              <a:rPr lang="en-US" sz="2600" dirty="0" smtClean="0">
                <a:latin typeface="Calibri"/>
                <a:cs typeface="Calibri"/>
              </a:rPr>
            </a:br>
            <a:r>
              <a:rPr lang="en-US" sz="2600" dirty="0" smtClean="0">
                <a:latin typeface="Calibri"/>
                <a:cs typeface="Calibri"/>
              </a:rPr>
              <a:t>Step 4. Apply an Overall Rating and </a:t>
            </a:r>
            <a:r>
              <a:rPr lang="en-US" sz="2600" b="0" dirty="0" smtClean="0">
                <a:latin typeface="Calibri"/>
                <a:cs typeface="Calibri"/>
              </a:rPr>
              <a:t>Provide Summary Comments</a:t>
            </a:r>
            <a:endParaRPr lang="en-US" sz="2600" b="0" dirty="0">
              <a:latin typeface="Calibri"/>
              <a:cs typeface="Calibri"/>
            </a:endParaRPr>
          </a:p>
        </p:txBody>
      </p:sp>
      <p:sp>
        <p:nvSpPr>
          <p:cNvPr id="6" name="Content Placeholder 2"/>
          <p:cNvSpPr>
            <a:spLocks noGrp="1"/>
          </p:cNvSpPr>
          <p:nvPr>
            <p:ph idx="1"/>
          </p:nvPr>
        </p:nvSpPr>
        <p:spPr>
          <a:xfrm>
            <a:off x="675200" y="3098800"/>
            <a:ext cx="7564999" cy="2257034"/>
          </a:xfrm>
        </p:spPr>
        <p:txBody>
          <a:bodyPr/>
          <a:lstStyle/>
          <a:p>
            <a:pPr marL="0" indent="0">
              <a:spcBef>
                <a:spcPts val="600"/>
              </a:spcBef>
              <a:buNone/>
            </a:pPr>
            <a:r>
              <a:rPr lang="en-US" sz="1500" b="0" i="1" dirty="0">
                <a:solidFill>
                  <a:srgbClr val="5E5E5D"/>
                </a:solidFill>
              </a:rPr>
              <a:t>The series of </a:t>
            </a:r>
            <a:r>
              <a:rPr lang="en-US" sz="1500" b="0" i="1" dirty="0" smtClean="0">
                <a:solidFill>
                  <a:srgbClr val="5E5E5D"/>
                </a:solidFill>
              </a:rPr>
              <a:t>eight lessons builds students</a:t>
            </a:r>
            <a:r>
              <a:rPr lang="en-US" sz="1500" b="0" i="1" dirty="0">
                <a:solidFill>
                  <a:srgbClr val="5E5E5D"/>
                </a:solidFill>
              </a:rPr>
              <a:t>' content knowledge in </a:t>
            </a:r>
            <a:r>
              <a:rPr lang="en-US" sz="1500" b="0" i="1" dirty="0" smtClean="0">
                <a:solidFill>
                  <a:srgbClr val="5E5E5D"/>
                </a:solidFill>
              </a:rPr>
              <a:t>science about </a:t>
            </a:r>
            <a:r>
              <a:rPr lang="en-US" sz="1500" b="0" i="1" dirty="0">
                <a:solidFill>
                  <a:srgbClr val="5E5E5D"/>
                </a:solidFill>
              </a:rPr>
              <a:t>the weather and seasons </a:t>
            </a:r>
            <a:r>
              <a:rPr lang="en-US" sz="1500" b="0" i="1" dirty="0" smtClean="0">
                <a:solidFill>
                  <a:srgbClr val="5E5E5D"/>
                </a:solidFill>
              </a:rPr>
              <a:t>of </a:t>
            </a:r>
            <a:r>
              <a:rPr lang="en-US" sz="1500" b="0" i="1" dirty="0">
                <a:solidFill>
                  <a:srgbClr val="5E5E5D"/>
                </a:solidFill>
              </a:rPr>
              <a:t>the year</a:t>
            </a:r>
            <a:r>
              <a:rPr lang="en-US" sz="1500" b="0" i="1" dirty="0" smtClean="0">
                <a:solidFill>
                  <a:srgbClr val="5E5E5D"/>
                </a:solidFill>
              </a:rPr>
              <a:t>. The lessons target a clear set of the K-2 ELA/Literacy CCSS, and address all three of the key shifts. Students are guided to read closely to build content knowledge and academic vocabulary through text-dependent questions and tasks. Two key suggestions for improvement include doing more to promote independent reading based on student choice and interest, as well as strengthening assessments to focus more attention on the close reading (in this case listening) skills they built throughout the unit. </a:t>
            </a:r>
            <a:r>
              <a:rPr lang="en-US" sz="1500" b="0" i="1" dirty="0" smtClean="0">
                <a:solidFill>
                  <a:srgbClr val="5E5E5D"/>
                </a:solidFill>
                <a:cs typeface="Calibri"/>
              </a:rPr>
              <a:t>Additionally, given that </a:t>
            </a:r>
            <a:r>
              <a:rPr lang="en-US" sz="1500" b="0" i="1" dirty="0">
                <a:solidFill>
                  <a:srgbClr val="5E5E5D"/>
                </a:solidFill>
                <a:cs typeface="Calibri"/>
              </a:rPr>
              <a:t>Core Knowledge structures its instruction so there are lessons on language and literacy and others on foundational skills, it </a:t>
            </a:r>
            <a:r>
              <a:rPr lang="en-US" sz="1500" b="0" i="1" dirty="0" smtClean="0">
                <a:solidFill>
                  <a:srgbClr val="5E5E5D"/>
                </a:solidFill>
                <a:cs typeface="Calibri"/>
              </a:rPr>
              <a:t>is important that be made explicit in </a:t>
            </a:r>
            <a:r>
              <a:rPr lang="en-US" sz="1500" b="0" i="1" dirty="0">
                <a:solidFill>
                  <a:srgbClr val="5E5E5D"/>
                </a:solidFill>
                <a:cs typeface="Calibri"/>
              </a:rPr>
              <a:t>the introductory materials.</a:t>
            </a:r>
          </a:p>
          <a:p>
            <a:pPr marL="0" indent="0">
              <a:spcBef>
                <a:spcPts val="600"/>
              </a:spcBef>
              <a:buNone/>
            </a:pPr>
            <a:endParaRPr lang="en-US" sz="1700" b="0" i="1" dirty="0">
              <a:solidFill>
                <a:srgbClr val="5E5E5D"/>
              </a:solidFill>
            </a:endParaRPr>
          </a:p>
        </p:txBody>
      </p:sp>
      <p:sp>
        <p:nvSpPr>
          <p:cNvPr id="15" name="Frame 14"/>
          <p:cNvSpPr/>
          <p:nvPr/>
        </p:nvSpPr>
        <p:spPr bwMode="auto">
          <a:xfrm>
            <a:off x="152400" y="2730500"/>
            <a:ext cx="8585200" cy="3136900"/>
          </a:xfrm>
          <a:prstGeom prst="frame">
            <a:avLst/>
          </a:prstGeom>
          <a:solidFill>
            <a:srgbClr val="004C8B"/>
          </a:solidFill>
          <a:ln w="9525" cap="flat" cmpd="sng" algn="ctr">
            <a:solidFill>
              <a:srgbClr val="004C8B"/>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endParaRPr lang="en-US" dirty="0">
              <a:solidFill>
                <a:prstClr val="black"/>
              </a:solidFill>
              <a:latin typeface="Arial" pitchFamily="-108" charset="0"/>
            </a:endParaRPr>
          </a:p>
        </p:txBody>
      </p:sp>
      <p:sp>
        <p:nvSpPr>
          <p:cNvPr id="3" name="TextBox 2"/>
          <p:cNvSpPr txBox="1"/>
          <p:nvPr/>
        </p:nvSpPr>
        <p:spPr>
          <a:xfrm>
            <a:off x="895926" y="1551709"/>
            <a:ext cx="1301173" cy="276999"/>
          </a:xfrm>
          <a:prstGeom prst="rect">
            <a:avLst/>
          </a:prstGeom>
          <a:noFill/>
        </p:spPr>
        <p:txBody>
          <a:bodyPr wrap="square" rtlCol="0">
            <a:spAutoFit/>
          </a:bodyPr>
          <a:lstStyle/>
          <a:p>
            <a:r>
              <a:rPr lang="en-US" sz="1200" smtClean="0"/>
              <a:t>Kindergarten</a:t>
            </a:r>
            <a:endParaRPr lang="en-US" sz="1200" dirty="0"/>
          </a:p>
        </p:txBody>
      </p:sp>
      <p:sp>
        <p:nvSpPr>
          <p:cNvPr id="5" name="TextBox 4"/>
          <p:cNvSpPr txBox="1"/>
          <p:nvPr/>
        </p:nvSpPr>
        <p:spPr>
          <a:xfrm>
            <a:off x="2096655" y="1283900"/>
            <a:ext cx="644728" cy="276999"/>
          </a:xfrm>
          <a:prstGeom prst="rect">
            <a:avLst/>
          </a:prstGeom>
          <a:noFill/>
        </p:spPr>
        <p:txBody>
          <a:bodyPr wrap="none" rtlCol="0">
            <a:spAutoFit/>
          </a:bodyPr>
          <a:lstStyle/>
          <a:p>
            <a:r>
              <a:rPr lang="en-US" sz="1200" dirty="0" smtClean="0"/>
              <a:t>Sample</a:t>
            </a:r>
            <a:endParaRPr lang="en-US" sz="1200" dirty="0"/>
          </a:p>
        </p:txBody>
      </p:sp>
      <p:sp>
        <p:nvSpPr>
          <p:cNvPr id="9" name="TextBox 8"/>
          <p:cNvSpPr txBox="1"/>
          <p:nvPr/>
        </p:nvSpPr>
        <p:spPr>
          <a:xfrm>
            <a:off x="5167745" y="1565609"/>
            <a:ext cx="1535357" cy="276999"/>
          </a:xfrm>
          <a:prstGeom prst="rect">
            <a:avLst/>
          </a:prstGeom>
          <a:noFill/>
        </p:spPr>
        <p:txBody>
          <a:bodyPr wrap="none" rtlCol="0">
            <a:spAutoFit/>
          </a:bodyPr>
          <a:lstStyle/>
          <a:p>
            <a:r>
              <a:rPr lang="en-US" sz="1200" dirty="0" smtClean="0"/>
              <a:t>Seasons and Weather</a:t>
            </a:r>
            <a:endParaRPr lang="en-US" sz="1200" dirty="0"/>
          </a:p>
        </p:txBody>
      </p:sp>
      <p:sp>
        <p:nvSpPr>
          <p:cNvPr id="7" name="TextBox 6"/>
          <p:cNvSpPr txBox="1"/>
          <p:nvPr/>
        </p:nvSpPr>
        <p:spPr>
          <a:xfrm>
            <a:off x="5321300" y="1871183"/>
            <a:ext cx="2463799" cy="338554"/>
          </a:xfrm>
          <a:prstGeom prst="rect">
            <a:avLst/>
          </a:prstGeom>
          <a:noFill/>
        </p:spPr>
        <p:txBody>
          <a:bodyPr wrap="square" rtlCol="0">
            <a:spAutoFit/>
          </a:bodyPr>
          <a:lstStyle/>
          <a:p>
            <a:r>
              <a:rPr lang="en-US" sz="1600" dirty="0" smtClean="0">
                <a:solidFill>
                  <a:srgbClr val="5E5E5D"/>
                </a:solidFill>
              </a:rPr>
              <a:t>E</a:t>
            </a:r>
            <a:r>
              <a:rPr lang="en-US" sz="1600" dirty="0">
                <a:solidFill>
                  <a:srgbClr val="5E5E5D"/>
                </a:solidFill>
              </a:rPr>
              <a:t>:</a:t>
            </a:r>
            <a:r>
              <a:rPr lang="en-US" sz="1600" dirty="0" smtClean="0">
                <a:solidFill>
                  <a:srgbClr val="5E5E5D"/>
                </a:solidFill>
              </a:rPr>
              <a:t> Exemplary</a:t>
            </a:r>
            <a:endParaRPr lang="en-US" sz="1600" dirty="0">
              <a:solidFill>
                <a:srgbClr val="5E5E5D"/>
              </a:solidFill>
            </a:endParaRPr>
          </a:p>
        </p:txBody>
      </p:sp>
    </p:spTree>
    <p:extLst>
      <p:ext uri="{BB962C8B-B14F-4D97-AF65-F5344CB8AC3E}">
        <p14:creationId xmlns:p14="http://schemas.microsoft.com/office/powerpoint/2010/main" val="362880129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C53B18-CF63-B843-9FD6-D4BA5E20017C}" type="slidenum">
              <a:rPr lang="en-US" smtClean="0"/>
              <a:pPr/>
              <a:t>53</a:t>
            </a:fld>
            <a:endParaRPr lang="en-US"/>
          </a:p>
        </p:txBody>
      </p:sp>
      <p:sp>
        <p:nvSpPr>
          <p:cNvPr id="2" name="Title 1"/>
          <p:cNvSpPr>
            <a:spLocks noGrp="1"/>
          </p:cNvSpPr>
          <p:nvPr>
            <p:ph type="title"/>
          </p:nvPr>
        </p:nvSpPr>
        <p:spPr>
          <a:xfrm>
            <a:off x="-1" y="9462"/>
            <a:ext cx="8791575" cy="1143000"/>
          </a:xfrm>
        </p:spPr>
        <p:txBody>
          <a:bodyPr>
            <a:noAutofit/>
          </a:bodyPr>
          <a:lstStyle/>
          <a:p>
            <a:r>
              <a:rPr lang="en-US" sz="2800" dirty="0" smtClean="0">
                <a:latin typeface="+mn-lt"/>
                <a:cs typeface="Calibri"/>
              </a:rPr>
              <a:t>EXAMPLE: Step 5. </a:t>
            </a:r>
            <a:r>
              <a:rPr lang="en-US" sz="2800" b="0" dirty="0" smtClean="0">
                <a:latin typeface="+mn-lt"/>
                <a:cs typeface="Arial"/>
              </a:rPr>
              <a:t>Compare Summary Comments and Determine Next Steps</a:t>
            </a:r>
            <a:endParaRPr lang="en-US" sz="2800" b="0" dirty="0">
              <a:latin typeface="+mn-lt"/>
              <a:cs typeface="Arial"/>
            </a:endParaRPr>
          </a:p>
        </p:txBody>
      </p:sp>
      <p:sp>
        <p:nvSpPr>
          <p:cNvPr id="3" name="Content Placeholder 2"/>
          <p:cNvSpPr>
            <a:spLocks noGrp="1"/>
          </p:cNvSpPr>
          <p:nvPr>
            <p:ph idx="1"/>
          </p:nvPr>
        </p:nvSpPr>
        <p:spPr>
          <a:prstGeom prst="rect">
            <a:avLst/>
          </a:prstGeom>
        </p:spPr>
        <p:txBody>
          <a:bodyPr/>
          <a:lstStyle/>
          <a:p>
            <a:pPr marL="0" indent="0">
              <a:buNone/>
            </a:pPr>
            <a:r>
              <a:rPr lang="en-US" sz="2000" dirty="0" smtClean="0">
                <a:solidFill>
                  <a:srgbClr val="004C8B"/>
                </a:solidFill>
              </a:rPr>
              <a:t>Guiding questions to synthesize </a:t>
            </a:r>
            <a:r>
              <a:rPr lang="en-US" sz="2000" dirty="0">
                <a:solidFill>
                  <a:srgbClr val="004C8B"/>
                </a:solidFill>
              </a:rPr>
              <a:t>criterion-based observations and </a:t>
            </a:r>
            <a:r>
              <a:rPr lang="en-US" sz="2000" dirty="0" smtClean="0">
                <a:solidFill>
                  <a:srgbClr val="004C8B"/>
                </a:solidFill>
              </a:rPr>
              <a:t>suggestions: </a:t>
            </a:r>
          </a:p>
          <a:p>
            <a:pPr lvl="0">
              <a:buFont typeface="Arial"/>
              <a:buChar char="•"/>
            </a:pPr>
            <a:r>
              <a:rPr lang="en-US" sz="1800" b="0" dirty="0">
                <a:solidFill>
                  <a:srgbClr val="5E5E5D"/>
                </a:solidFill>
              </a:rPr>
              <a:t>How do the observations and suggestions for improvement compare?</a:t>
            </a:r>
          </a:p>
          <a:p>
            <a:pPr lvl="0">
              <a:buFont typeface="Arial"/>
              <a:buChar char="•"/>
            </a:pPr>
            <a:r>
              <a:rPr lang="en-US" sz="1800" b="0" dirty="0">
                <a:solidFill>
                  <a:srgbClr val="5E5E5D"/>
                </a:solidFill>
              </a:rPr>
              <a:t>Are the observations and suggestions criterion-based?</a:t>
            </a:r>
          </a:p>
          <a:p>
            <a:pPr lvl="0">
              <a:buFont typeface="Arial"/>
              <a:buChar char="•"/>
            </a:pPr>
            <a:r>
              <a:rPr lang="en-US" sz="1800" b="0" dirty="0">
                <a:solidFill>
                  <a:srgbClr val="5E5E5D"/>
                </a:solidFill>
              </a:rPr>
              <a:t>Does this example</a:t>
            </a:r>
            <a:r>
              <a:rPr lang="en-US" sz="1800" b="0" dirty="0">
                <a:solidFill>
                  <a:srgbClr val="FF0000"/>
                </a:solidFill>
              </a:rPr>
              <a:t> </a:t>
            </a:r>
            <a:r>
              <a:rPr lang="en-US" sz="1800" b="0" dirty="0">
                <a:solidFill>
                  <a:srgbClr val="5E5E5D"/>
                </a:solidFill>
              </a:rPr>
              <a:t>serve as a model of CCSS instruction? What are its strengths? Areas for improvement? </a:t>
            </a:r>
            <a:endParaRPr lang="en-US" sz="1800" b="0" dirty="0" smtClean="0">
              <a:solidFill>
                <a:srgbClr val="5E5E5D"/>
              </a:solidFill>
            </a:endParaRPr>
          </a:p>
          <a:p>
            <a:pPr lvl="0">
              <a:buFont typeface="Arial"/>
              <a:buChar char="•"/>
            </a:pPr>
            <a:endParaRPr lang="en-US" sz="2000" b="0" dirty="0">
              <a:solidFill>
                <a:srgbClr val="5E5E5D"/>
              </a:solidFill>
            </a:endParaRPr>
          </a:p>
        </p:txBody>
      </p:sp>
    </p:spTree>
    <p:extLst>
      <p:ext uri="{BB962C8B-B14F-4D97-AF65-F5344CB8AC3E}">
        <p14:creationId xmlns:p14="http://schemas.microsoft.com/office/powerpoint/2010/main" val="206625127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EE5DC0-A0C6-8A4F-8D48-D1F69151C4C1}" type="slidenum">
              <a:rPr lang="en-US" smtClean="0"/>
              <a:pPr/>
              <a:t>54</a:t>
            </a:fld>
            <a:endParaRPr lang="en-US" dirty="0"/>
          </a:p>
        </p:txBody>
      </p:sp>
      <p:sp>
        <p:nvSpPr>
          <p:cNvPr id="3" name="Title 2"/>
          <p:cNvSpPr>
            <a:spLocks noGrp="1"/>
          </p:cNvSpPr>
          <p:nvPr>
            <p:ph type="title"/>
          </p:nvPr>
        </p:nvSpPr>
        <p:spPr/>
        <p:txBody>
          <a:bodyPr>
            <a:normAutofit/>
          </a:bodyPr>
          <a:lstStyle/>
          <a:p>
            <a:pPr marL="173736" lvl="1" indent="0" algn="l"/>
            <a:r>
              <a:rPr lang="en-US" sz="3200" dirty="0" smtClean="0">
                <a:solidFill>
                  <a:schemeClr val="bg1"/>
                </a:solidFill>
              </a:rPr>
              <a:t>Reflection on Session Goals</a:t>
            </a:r>
            <a:endParaRPr lang="en-US" sz="3200" dirty="0">
              <a:solidFill>
                <a:schemeClr val="bg1"/>
              </a:solidFill>
            </a:endParaRPr>
          </a:p>
        </p:txBody>
      </p:sp>
      <p:sp>
        <p:nvSpPr>
          <p:cNvPr id="2" name="Content Placeholder 1"/>
          <p:cNvSpPr>
            <a:spLocks noGrp="1"/>
          </p:cNvSpPr>
          <p:nvPr>
            <p:ph idx="1"/>
          </p:nvPr>
        </p:nvSpPr>
        <p:spPr/>
        <p:txBody>
          <a:bodyPr/>
          <a:lstStyle/>
          <a:p>
            <a:pPr>
              <a:buFont typeface="Arial"/>
              <a:buChar char="•"/>
            </a:pPr>
            <a:r>
              <a:rPr lang="en-US" sz="2000" b="0" dirty="0">
                <a:solidFill>
                  <a:srgbClr val="5E5E5D"/>
                </a:solidFill>
              </a:rPr>
              <a:t>Did we use the EQuIP criteria to frame and explain evaluation of evidence found in instructional materials?</a:t>
            </a:r>
          </a:p>
          <a:p>
            <a:pPr marL="342900" lvl="1" indent="-342900">
              <a:buFont typeface="Arial"/>
              <a:buChar char="•"/>
            </a:pPr>
            <a:r>
              <a:rPr lang="en-US" sz="2000" dirty="0">
                <a:solidFill>
                  <a:srgbClr val="5E5E5D"/>
                </a:solidFill>
              </a:rPr>
              <a:t>Did we develop a common understanding of EQuIP criteria among reviewers?</a:t>
            </a:r>
          </a:p>
          <a:p>
            <a:pPr marL="342900" lvl="1" indent="-342900">
              <a:buFont typeface="Arial"/>
              <a:buChar char="•"/>
            </a:pPr>
            <a:r>
              <a:rPr lang="en-US" sz="2000" dirty="0">
                <a:solidFill>
                  <a:srgbClr val="5E5E5D"/>
                </a:solidFill>
              </a:rPr>
              <a:t>Are there any criteria or evidence about which reviewers disagree?</a:t>
            </a:r>
          </a:p>
          <a:p>
            <a:pPr marL="342900" lvl="1" indent="-342900">
              <a:buFont typeface="Arial"/>
              <a:buChar char="•"/>
            </a:pPr>
            <a:r>
              <a:rPr lang="en-US" sz="2000" dirty="0">
                <a:solidFill>
                  <a:srgbClr val="5E5E5D"/>
                </a:solidFill>
              </a:rPr>
              <a:t>Did we develop reviewers’ abilities to use </a:t>
            </a:r>
            <a:r>
              <a:rPr lang="en-US" sz="2000" dirty="0" err="1">
                <a:solidFill>
                  <a:srgbClr val="5E5E5D"/>
                </a:solidFill>
              </a:rPr>
              <a:t>EQuIP</a:t>
            </a:r>
            <a:r>
              <a:rPr lang="en-US" sz="2000" dirty="0">
                <a:solidFill>
                  <a:srgbClr val="5E5E5D"/>
                </a:solidFill>
              </a:rPr>
              <a:t> criteria, rating scales/categorizations and rating descriptors to accurately rate instructional materials?</a:t>
            </a:r>
          </a:p>
          <a:p>
            <a:pPr marL="342900" lvl="1" indent="-342900">
              <a:buFont typeface="Arial"/>
              <a:buChar char="•"/>
            </a:pPr>
            <a:r>
              <a:rPr lang="en-US" sz="2000" dirty="0">
                <a:solidFill>
                  <a:srgbClr val="5E5E5D"/>
                </a:solidFill>
              </a:rPr>
              <a:t>To what degree were there differences among reviewers when checking criteria, assigning dimension ratings and assigning overall ratings? What do you think caused these differences?</a:t>
            </a:r>
          </a:p>
          <a:p>
            <a:pPr marL="742950" lvl="1" indent="-285750" algn="l">
              <a:spcBef>
                <a:spcPts val="600"/>
              </a:spcBef>
              <a:buFont typeface="Arial" pitchFamily="34" charset="0"/>
              <a:buChar char="•"/>
            </a:pPr>
            <a:endParaRPr lang="en-US" sz="2000" dirty="0" smtClean="0">
              <a:solidFill>
                <a:srgbClr val="5E5E5D"/>
              </a:solidFill>
              <a:cs typeface="Calibri"/>
            </a:endParaRPr>
          </a:p>
          <a:p>
            <a:pPr marL="742950" lvl="1" indent="-285750" algn="l">
              <a:spcBef>
                <a:spcPts val="600"/>
              </a:spcBef>
              <a:buFont typeface="Arial" pitchFamily="34" charset="0"/>
              <a:buChar char="•"/>
            </a:pPr>
            <a:endParaRPr lang="en-US" sz="2000" dirty="0" smtClean="0">
              <a:solidFill>
                <a:srgbClr val="5E5E5D"/>
              </a:solidFill>
              <a:cs typeface="Calibri"/>
            </a:endParaRPr>
          </a:p>
          <a:p>
            <a:pPr marL="457200" lvl="1" indent="0">
              <a:buNone/>
            </a:pPr>
            <a:endParaRPr lang="en-US" sz="2800" b="0" dirty="0" smtClean="0">
              <a:latin typeface="Calibri"/>
              <a:cs typeface="Calibri"/>
            </a:endParaRPr>
          </a:p>
          <a:p>
            <a:pPr marL="0" indent="0">
              <a:spcBef>
                <a:spcPts val="600"/>
              </a:spcBef>
              <a:buNone/>
            </a:pPr>
            <a:endParaRPr lang="en-US" sz="2400" dirty="0" smtClean="0">
              <a:latin typeface="Calibri"/>
              <a:cs typeface="Calibri"/>
            </a:endParaRPr>
          </a:p>
          <a:p>
            <a:pPr marL="0" indent="0">
              <a:spcBef>
                <a:spcPts val="600"/>
              </a:spcBef>
              <a:buNone/>
            </a:pPr>
            <a:endParaRPr lang="en-US" dirty="0" smtClean="0"/>
          </a:p>
        </p:txBody>
      </p:sp>
    </p:spTree>
    <p:extLst>
      <p:ext uri="{BB962C8B-B14F-4D97-AF65-F5344CB8AC3E}">
        <p14:creationId xmlns:p14="http://schemas.microsoft.com/office/powerpoint/2010/main" val="42749383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Picture 2" descr="J:\Communications &amp; Outreach\Logos &amp; Signatures\2012 Achieve &amp; ADP Logos\ADP_Network-1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3" y="236169"/>
            <a:ext cx="2398454" cy="61345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296632" y="4082902"/>
            <a:ext cx="4731489" cy="1323439"/>
          </a:xfrm>
          <a:prstGeom prst="rect">
            <a:avLst/>
          </a:prstGeom>
          <a:noFill/>
        </p:spPr>
        <p:txBody>
          <a:bodyPr wrap="square" rtlCol="0">
            <a:spAutoFit/>
          </a:bodyPr>
          <a:lstStyle/>
          <a:p>
            <a:r>
              <a:rPr lang="en-US" sz="2000" dirty="0">
                <a:solidFill>
                  <a:srgbClr val="5E5E5D"/>
                </a:solidFill>
              </a:rPr>
              <a:t>Achieve</a:t>
            </a:r>
          </a:p>
          <a:p>
            <a:r>
              <a:rPr lang="en-US" sz="2000" dirty="0">
                <a:solidFill>
                  <a:srgbClr val="5E5E5D"/>
                </a:solidFill>
              </a:rPr>
              <a:t>www.achieve.org</a:t>
            </a:r>
          </a:p>
          <a:p>
            <a:r>
              <a:rPr lang="en-US" sz="2000" dirty="0">
                <a:solidFill>
                  <a:srgbClr val="5E5E5D"/>
                </a:solidFill>
              </a:rPr>
              <a:t>1400 16th Street, NW / Suite 510  </a:t>
            </a:r>
          </a:p>
          <a:p>
            <a:r>
              <a:rPr lang="en-US" sz="2000" dirty="0">
                <a:solidFill>
                  <a:srgbClr val="5E5E5D"/>
                </a:solidFill>
              </a:rPr>
              <a:t>Washington, DC 20036</a:t>
            </a:r>
          </a:p>
        </p:txBody>
      </p:sp>
      <p:sp>
        <p:nvSpPr>
          <p:cNvPr id="8" name="Slide Number Placeholder 7"/>
          <p:cNvSpPr>
            <a:spLocks noGrp="1"/>
          </p:cNvSpPr>
          <p:nvPr>
            <p:ph type="sldNum" sz="quarter" idx="12"/>
          </p:nvPr>
        </p:nvSpPr>
        <p:spPr/>
        <p:txBody>
          <a:bodyPr/>
          <a:lstStyle/>
          <a:p>
            <a:fld id="{24072768-FD1D-4DFF-86D1-48AC91CC264B}" type="slidenum">
              <a:rPr lang="en-US" smtClean="0"/>
              <a:pPr/>
              <a:t>55</a:t>
            </a:fld>
            <a:endParaRPr lang="en-US"/>
          </a:p>
        </p:txBody>
      </p:sp>
    </p:spTree>
    <p:extLst>
      <p:ext uri="{BB962C8B-B14F-4D97-AF65-F5344CB8AC3E}">
        <p14:creationId xmlns:p14="http://schemas.microsoft.com/office/powerpoint/2010/main" val="29624027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cs typeface="Calibri"/>
              </a:rPr>
              <a:t>Using the Quality Review </a:t>
            </a:r>
            <a:r>
              <a:rPr lang="en-US" dirty="0" smtClean="0">
                <a:cs typeface="Calibri"/>
              </a:rPr>
              <a:t>Rubric PDF </a:t>
            </a:r>
            <a:r>
              <a:rPr lang="en-US" dirty="0">
                <a:cs typeface="Calibri"/>
              </a:rPr>
              <a:t>Form </a:t>
            </a:r>
            <a:endParaRPr lang="en-US" dirty="0"/>
          </a:p>
        </p:txBody>
      </p:sp>
      <p:sp>
        <p:nvSpPr>
          <p:cNvPr id="3" name="Content Placeholder 2"/>
          <p:cNvSpPr>
            <a:spLocks noGrp="1"/>
          </p:cNvSpPr>
          <p:nvPr>
            <p:ph idx="1"/>
          </p:nvPr>
        </p:nvSpPr>
        <p:spPr>
          <a:xfrm>
            <a:off x="297712" y="1152462"/>
            <a:ext cx="3386890" cy="4669502"/>
          </a:xfrm>
        </p:spPr>
        <p:txBody>
          <a:bodyPr/>
          <a:lstStyle/>
          <a:p>
            <a:pPr marL="0" indent="0">
              <a:spcBef>
                <a:spcPts val="600"/>
              </a:spcBef>
              <a:spcAft>
                <a:spcPts val="600"/>
              </a:spcAft>
              <a:buNone/>
            </a:pPr>
            <a:r>
              <a:rPr lang="en-US" sz="1800" i="1" dirty="0" smtClean="0">
                <a:solidFill>
                  <a:srgbClr val="004C8B"/>
                </a:solidFill>
              </a:rPr>
              <a:t>For each dimension:</a:t>
            </a:r>
          </a:p>
          <a:p>
            <a:pPr>
              <a:spcBef>
                <a:spcPts val="600"/>
              </a:spcBef>
              <a:spcAft>
                <a:spcPts val="600"/>
              </a:spcAft>
              <a:buFont typeface="Arial"/>
              <a:buChar char="•"/>
            </a:pPr>
            <a:r>
              <a:rPr lang="en-US" sz="1800" dirty="0" smtClean="0">
                <a:solidFill>
                  <a:srgbClr val="004C8B"/>
                </a:solidFill>
              </a:rPr>
              <a:t>Select the box for each </a:t>
            </a:r>
            <a:r>
              <a:rPr lang="en-US" sz="1800" dirty="0">
                <a:solidFill>
                  <a:srgbClr val="004C8B"/>
                </a:solidFill>
              </a:rPr>
              <a:t>criterion </a:t>
            </a:r>
            <a:r>
              <a:rPr lang="en-US" sz="1800" dirty="0" smtClean="0">
                <a:solidFill>
                  <a:srgbClr val="004C8B"/>
                </a:solidFill>
              </a:rPr>
              <a:t>where clear </a:t>
            </a:r>
            <a:r>
              <a:rPr lang="en-US" sz="1800" dirty="0">
                <a:solidFill>
                  <a:schemeClr val="tx2"/>
                </a:solidFill>
              </a:rPr>
              <a:t>and substantial </a:t>
            </a:r>
            <a:r>
              <a:rPr lang="en-US" sz="1800" dirty="0">
                <a:solidFill>
                  <a:srgbClr val="004C8B"/>
                </a:solidFill>
              </a:rPr>
              <a:t>evidence is found.</a:t>
            </a:r>
          </a:p>
          <a:p>
            <a:pPr>
              <a:spcBef>
                <a:spcPts val="1800"/>
              </a:spcBef>
              <a:spcAft>
                <a:spcPts val="1800"/>
              </a:spcAft>
              <a:buFont typeface="Arial"/>
              <a:buChar char="•"/>
            </a:pPr>
            <a:r>
              <a:rPr lang="en-US" sz="1800" dirty="0">
                <a:solidFill>
                  <a:srgbClr val="004C8B"/>
                </a:solidFill>
              </a:rPr>
              <a:t>Make observations and suggestions </a:t>
            </a:r>
            <a:r>
              <a:rPr lang="en-US" sz="1800" dirty="0" smtClean="0">
                <a:solidFill>
                  <a:srgbClr val="004C8B"/>
                </a:solidFill>
              </a:rPr>
              <a:t>related to criteria </a:t>
            </a:r>
            <a:r>
              <a:rPr lang="en-US" sz="1800" dirty="0">
                <a:solidFill>
                  <a:srgbClr val="004C8B"/>
                </a:solidFill>
              </a:rPr>
              <a:t>and evidence</a:t>
            </a:r>
            <a:r>
              <a:rPr lang="en-US" sz="1800" dirty="0" smtClean="0">
                <a:solidFill>
                  <a:srgbClr val="004C8B"/>
                </a:solidFill>
              </a:rPr>
              <a:t>.</a:t>
            </a:r>
          </a:p>
          <a:p>
            <a:pPr>
              <a:spcBef>
                <a:spcPts val="1800"/>
              </a:spcBef>
              <a:spcAft>
                <a:spcPts val="1800"/>
              </a:spcAft>
              <a:buFont typeface="Arial"/>
              <a:buChar char="•"/>
            </a:pPr>
            <a:r>
              <a:rPr lang="en-US" sz="1800" dirty="0">
                <a:solidFill>
                  <a:srgbClr val="004C8B"/>
                </a:solidFill>
              </a:rPr>
              <a:t>Determine a rating for each dimension based on checked criteria and observations</a:t>
            </a:r>
            <a:r>
              <a:rPr lang="en-US" sz="1800" dirty="0" smtClean="0">
                <a:solidFill>
                  <a:srgbClr val="004C8B"/>
                </a:solidFill>
              </a:rPr>
              <a:t>.</a:t>
            </a:r>
          </a:p>
          <a:p>
            <a:pPr marL="0" indent="0">
              <a:spcBef>
                <a:spcPts val="0"/>
              </a:spcBef>
              <a:spcAft>
                <a:spcPts val="600"/>
              </a:spcAft>
              <a:buNone/>
            </a:pPr>
            <a:r>
              <a:rPr lang="en-US" sz="1800" i="1" dirty="0">
                <a:solidFill>
                  <a:srgbClr val="004C8B"/>
                </a:solidFill>
              </a:rPr>
              <a:t>For Dimension I:</a:t>
            </a:r>
            <a:endParaRPr lang="en-US" sz="1800" dirty="0">
              <a:solidFill>
                <a:srgbClr val="004C8B"/>
              </a:solidFill>
            </a:endParaRPr>
          </a:p>
          <a:p>
            <a:pPr>
              <a:spcBef>
                <a:spcPts val="0"/>
              </a:spcBef>
              <a:spcAft>
                <a:spcPts val="600"/>
              </a:spcAft>
              <a:buFont typeface="Arial"/>
              <a:buChar char="•"/>
            </a:pPr>
            <a:r>
              <a:rPr lang="en-US" sz="1800" dirty="0">
                <a:solidFill>
                  <a:srgbClr val="1F497D"/>
                </a:solidFill>
              </a:rPr>
              <a:t>Use </a:t>
            </a:r>
            <a:r>
              <a:rPr lang="en-US" sz="1800" dirty="0">
                <a:solidFill>
                  <a:srgbClr val="004C8B"/>
                </a:solidFill>
              </a:rPr>
              <a:t>alignment </a:t>
            </a:r>
            <a:r>
              <a:rPr lang="en-US" sz="1800" dirty="0">
                <a:solidFill>
                  <a:srgbClr val="1F497D"/>
                </a:solidFill>
              </a:rPr>
              <a:t>rating to determine whether to proceed with review.</a:t>
            </a:r>
            <a:endParaRPr lang="en-US" sz="1800" strike="sngStrike" dirty="0">
              <a:solidFill>
                <a:srgbClr val="1F497D"/>
              </a:solidFill>
            </a:endParaRPr>
          </a:p>
          <a:p>
            <a:pPr marL="0" indent="0">
              <a:spcBef>
                <a:spcPts val="1800"/>
              </a:spcBef>
              <a:spcAft>
                <a:spcPts val="1800"/>
              </a:spcAft>
              <a:buNone/>
            </a:pPr>
            <a:endParaRPr lang="en-US" sz="1800" dirty="0">
              <a:solidFill>
                <a:srgbClr val="004C8B"/>
              </a:solidFill>
            </a:endParaRPr>
          </a:p>
          <a:p>
            <a:pPr>
              <a:spcBef>
                <a:spcPts val="1800"/>
              </a:spcBef>
              <a:spcAft>
                <a:spcPts val="1800"/>
              </a:spcAft>
              <a:buFont typeface="Arial"/>
              <a:buChar char="•"/>
            </a:pPr>
            <a:endParaRPr lang="en-US" sz="1800" i="1" dirty="0" smtClean="0">
              <a:solidFill>
                <a:srgbClr val="004C8B"/>
              </a:solidFill>
            </a:endParaRPr>
          </a:p>
          <a:p>
            <a:endParaRPr lang="en-US" sz="1800" dirty="0">
              <a:solidFill>
                <a:srgbClr val="004C8B"/>
              </a:solidFill>
            </a:endParaRPr>
          </a:p>
        </p:txBody>
      </p:sp>
      <p:cxnSp>
        <p:nvCxnSpPr>
          <p:cNvPr id="11" name="Straight Arrow Connector 10"/>
          <p:cNvCxnSpPr/>
          <p:nvPr/>
        </p:nvCxnSpPr>
        <p:spPr bwMode="auto">
          <a:xfrm>
            <a:off x="3062177" y="3513729"/>
            <a:ext cx="1218877" cy="679580"/>
          </a:xfrm>
          <a:prstGeom prst="straightConnector1">
            <a:avLst/>
          </a:prstGeom>
          <a:solidFill>
            <a:srgbClr val="0091B2"/>
          </a:solidFill>
          <a:ln w="38100" cap="flat" cmpd="sng" algn="ctr">
            <a:solidFill>
              <a:srgbClr val="004C8B"/>
            </a:solidFill>
            <a:prstDash val="solid"/>
            <a:round/>
            <a:headEnd type="none" w="med" len="med"/>
            <a:tailEnd type="arrow"/>
          </a:ln>
          <a:effectLst/>
        </p:spPr>
      </p:cxnSp>
      <p:cxnSp>
        <p:nvCxnSpPr>
          <p:cNvPr id="10" name="Straight Arrow Connector 9"/>
          <p:cNvCxnSpPr/>
          <p:nvPr/>
        </p:nvCxnSpPr>
        <p:spPr bwMode="auto">
          <a:xfrm>
            <a:off x="3231145" y="2469763"/>
            <a:ext cx="1049909" cy="268154"/>
          </a:xfrm>
          <a:prstGeom prst="straightConnector1">
            <a:avLst/>
          </a:prstGeom>
          <a:solidFill>
            <a:srgbClr val="0091B2"/>
          </a:solidFill>
          <a:ln w="38100" cap="flat" cmpd="sng" algn="ctr">
            <a:solidFill>
              <a:srgbClr val="004C8B"/>
            </a:solidFill>
            <a:prstDash val="solid"/>
            <a:round/>
            <a:headEnd type="none" w="med" len="med"/>
            <a:tailEnd type="arrow"/>
          </a:ln>
          <a:effectLst/>
        </p:spPr>
      </p:cxnSp>
      <p:sp>
        <p:nvSpPr>
          <p:cNvPr id="9" name="Slide Number Placeholder 8"/>
          <p:cNvSpPr>
            <a:spLocks noGrp="1"/>
          </p:cNvSpPr>
          <p:nvPr>
            <p:ph type="sldNum" sz="quarter" idx="12"/>
          </p:nvPr>
        </p:nvSpPr>
        <p:spPr/>
        <p:txBody>
          <a:bodyPr/>
          <a:lstStyle/>
          <a:p>
            <a:fld id="{24072768-FD1D-4DFF-86D1-48AC91CC264B}" type="slidenum">
              <a:rPr lang="en-US" smtClean="0"/>
              <a:pPr/>
              <a:t>6</a:t>
            </a:fld>
            <a:endParaRPr lang="en-US"/>
          </a:p>
        </p:txBody>
      </p:sp>
      <p:pic>
        <p:nvPicPr>
          <p:cNvPr id="1026" name="Picture 2" descr="C:\Users\eclimer\Desktop\K-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1053" y="1220151"/>
            <a:ext cx="4544291" cy="4601813"/>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Arrow Connector 7"/>
          <p:cNvCxnSpPr/>
          <p:nvPr/>
        </p:nvCxnSpPr>
        <p:spPr bwMode="auto">
          <a:xfrm>
            <a:off x="3463757" y="4744861"/>
            <a:ext cx="1764309" cy="814953"/>
          </a:xfrm>
          <a:prstGeom prst="straightConnector1">
            <a:avLst/>
          </a:prstGeom>
          <a:solidFill>
            <a:srgbClr val="0091B2"/>
          </a:solidFill>
          <a:ln w="38100" cap="flat" cmpd="sng" algn="ctr">
            <a:solidFill>
              <a:srgbClr val="004C8B"/>
            </a:solidFill>
            <a:prstDash val="solid"/>
            <a:round/>
            <a:headEnd type="none" w="med" len="med"/>
            <a:tailEnd type="arrow"/>
          </a:ln>
          <a:effectLst/>
        </p:spPr>
      </p:cxnSp>
      <p:sp>
        <p:nvSpPr>
          <p:cNvPr id="12" name="Oval 11"/>
          <p:cNvSpPr/>
          <p:nvPr/>
        </p:nvSpPr>
        <p:spPr bwMode="auto">
          <a:xfrm>
            <a:off x="5228066" y="5559814"/>
            <a:ext cx="151639" cy="141287"/>
          </a:xfrm>
          <a:prstGeom prst="ellipse">
            <a:avLst/>
          </a:prstGeom>
          <a:solidFill>
            <a:srgbClr val="004C8B"/>
          </a:solidFill>
          <a:ln w="9525" cap="flat" cmpd="sng" algn="ctr">
            <a:solidFill>
              <a:srgbClr val="004C8B"/>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914400"/>
            <a:endParaRPr lang="en-US">
              <a:solidFill>
                <a:prstClr val="black"/>
              </a:solidFill>
              <a:latin typeface="Arial" pitchFamily="-108" charset="0"/>
            </a:endParaRPr>
          </a:p>
        </p:txBody>
      </p:sp>
    </p:spTree>
    <p:extLst>
      <p:ext uri="{BB962C8B-B14F-4D97-AF65-F5344CB8AC3E}">
        <p14:creationId xmlns:p14="http://schemas.microsoft.com/office/powerpoint/2010/main" val="177239062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1000"/>
                                        <p:tgtEl>
                                          <p:spTgt spid="11"/>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1000"/>
                                        <p:tgtEl>
                                          <p:spTgt spid="8"/>
                                        </p:tgtEl>
                                      </p:cBhvr>
                                    </p:animEffect>
                                  </p:childTnLst>
                                </p:cTn>
                              </p:par>
                            </p:childTnLst>
                          </p:cTn>
                        </p:par>
                        <p:par>
                          <p:cTn id="16" fill="hold">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dissolve">
                                      <p:cBhvr>
                                        <p:cTn id="19"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Giving Feedback</a:t>
            </a:r>
            <a:endParaRPr lang="en-US" dirty="0"/>
          </a:p>
        </p:txBody>
      </p:sp>
      <p:sp>
        <p:nvSpPr>
          <p:cNvPr id="4" name="Content Placeholder 3"/>
          <p:cNvSpPr>
            <a:spLocks noGrp="1"/>
          </p:cNvSpPr>
          <p:nvPr>
            <p:ph idx="1"/>
          </p:nvPr>
        </p:nvSpPr>
        <p:spPr/>
        <p:txBody>
          <a:bodyPr/>
          <a:lstStyle/>
          <a:p>
            <a:pPr marL="0" indent="0" defTabSz="914400">
              <a:spcAft>
                <a:spcPts val="0"/>
              </a:spcAft>
              <a:buFont typeface="Arial" pitchFamily="34" charset="0"/>
              <a:buNone/>
            </a:pPr>
            <a:r>
              <a:rPr lang="en-US" sz="1800" kern="0" dirty="0">
                <a:solidFill>
                  <a:srgbClr val="004C8B"/>
                </a:solidFill>
                <a:ea typeface="ＭＳ Ｐゴシック" charset="0"/>
              </a:rPr>
              <a:t>Writing effective feedback is vital to the </a:t>
            </a:r>
            <a:r>
              <a:rPr lang="en-US" sz="1800" kern="0" dirty="0" err="1">
                <a:solidFill>
                  <a:srgbClr val="004C8B"/>
                </a:solidFill>
                <a:ea typeface="ＭＳ Ｐゴシック" charset="0"/>
              </a:rPr>
              <a:t>EQuIP</a:t>
            </a:r>
            <a:r>
              <a:rPr lang="en-US" sz="1800" kern="0" dirty="0">
                <a:solidFill>
                  <a:srgbClr val="004C8B"/>
                </a:solidFill>
                <a:ea typeface="ＭＳ Ｐゴシック" charset="0"/>
              </a:rPr>
              <a:t> Quality Review Process</a:t>
            </a:r>
            <a:r>
              <a:rPr lang="en-US" sz="1800" kern="0" dirty="0" smtClean="0">
                <a:solidFill>
                  <a:srgbClr val="004C8B"/>
                </a:solidFill>
                <a:ea typeface="ＭＳ Ｐゴシック" charset="0"/>
              </a:rPr>
              <a:t>. Below are the four qualities of effective feedback. </a:t>
            </a:r>
            <a:endParaRPr lang="en-US" sz="1800" kern="0" dirty="0">
              <a:solidFill>
                <a:srgbClr val="004C8B"/>
              </a:solidFill>
              <a:ea typeface="ＭＳ Ｐゴシック" charset="0"/>
            </a:endParaRPr>
          </a:p>
          <a:p>
            <a:pPr defTabSz="914400">
              <a:spcAft>
                <a:spcPts val="0"/>
              </a:spcAft>
            </a:pPr>
            <a:r>
              <a:rPr lang="en-US" sz="1800" dirty="0">
                <a:solidFill>
                  <a:srgbClr val="5E5E5D"/>
                </a:solidFill>
                <a:latin typeface="Calibri" pitchFamily="34" charset="0"/>
              </a:rPr>
              <a:t>C</a:t>
            </a:r>
            <a:r>
              <a:rPr lang="en-US" sz="1800" dirty="0" smtClean="0">
                <a:solidFill>
                  <a:srgbClr val="5E5E5D"/>
                </a:solidFill>
                <a:latin typeface="Calibri" pitchFamily="34" charset="0"/>
              </a:rPr>
              <a:t>riteria-based</a:t>
            </a:r>
            <a:r>
              <a:rPr lang="en-US" sz="1800" dirty="0">
                <a:solidFill>
                  <a:srgbClr val="5E5E5D"/>
                </a:solidFill>
                <a:latin typeface="Calibri" pitchFamily="34" charset="0"/>
              </a:rPr>
              <a:t>: </a:t>
            </a:r>
            <a:r>
              <a:rPr lang="en-US" sz="1800" b="0" dirty="0">
                <a:solidFill>
                  <a:srgbClr val="5E5E5D"/>
                </a:solidFill>
                <a:latin typeface="Calibri" pitchFamily="34" charset="0"/>
              </a:rPr>
              <a:t>Written comments are based on the criteria used for review in each dimension. No extraneous or personal comments are included. </a:t>
            </a:r>
          </a:p>
          <a:p>
            <a:pPr defTabSz="914400">
              <a:spcAft>
                <a:spcPts val="0"/>
              </a:spcAft>
            </a:pPr>
            <a:r>
              <a:rPr lang="en-US" sz="1800" dirty="0">
                <a:solidFill>
                  <a:srgbClr val="5E5E5D"/>
                </a:solidFill>
                <a:latin typeface="Calibri" pitchFamily="34" charset="0"/>
              </a:rPr>
              <a:t>Evidence Cited: </a:t>
            </a:r>
            <a:r>
              <a:rPr lang="en-US" sz="1800" b="0" dirty="0">
                <a:solidFill>
                  <a:srgbClr val="5E5E5D"/>
                </a:solidFill>
                <a:latin typeface="Calibri" pitchFamily="34" charset="0"/>
              </a:rPr>
              <a:t>Written comments suggest that the reviewer looked for evidence in the lesson or unit that address each criterion of a given dimension. Examples are provided that cite where and how the criteria are met or not met</a:t>
            </a:r>
            <a:r>
              <a:rPr lang="en-US" sz="1800" b="0" dirty="0" smtClean="0">
                <a:solidFill>
                  <a:srgbClr val="5E5E5D"/>
                </a:solidFill>
                <a:latin typeface="Calibri" pitchFamily="34" charset="0"/>
              </a:rPr>
              <a:t>. </a:t>
            </a:r>
            <a:endParaRPr lang="en-US" sz="1800" b="0" dirty="0">
              <a:solidFill>
                <a:srgbClr val="5E5E5D"/>
              </a:solidFill>
              <a:latin typeface="Calibri" pitchFamily="34" charset="0"/>
            </a:endParaRPr>
          </a:p>
          <a:p>
            <a:pPr defTabSz="914400">
              <a:spcAft>
                <a:spcPts val="0"/>
              </a:spcAft>
            </a:pPr>
            <a:r>
              <a:rPr lang="en-US" sz="1800" dirty="0">
                <a:solidFill>
                  <a:srgbClr val="5E5E5D"/>
                </a:solidFill>
                <a:latin typeface="Calibri" pitchFamily="34" charset="0"/>
              </a:rPr>
              <a:t>Improvement Suggested: </a:t>
            </a:r>
            <a:r>
              <a:rPr lang="en-US" sz="1800" b="0" dirty="0">
                <a:solidFill>
                  <a:srgbClr val="5E5E5D"/>
                </a:solidFill>
                <a:latin typeface="Calibri" pitchFamily="34" charset="0"/>
              </a:rPr>
              <a:t>When improvements are identified to meet criteria or strengthen the lesson or unit, specific information is provided about how and where such improvement should be added to the material.</a:t>
            </a:r>
          </a:p>
          <a:p>
            <a:r>
              <a:rPr lang="en-US" sz="1800" dirty="0">
                <a:solidFill>
                  <a:srgbClr val="5E5E5D"/>
                </a:solidFill>
                <a:latin typeface="Calibri" pitchFamily="34" charset="0"/>
              </a:rPr>
              <a:t>Clarity Provided: </a:t>
            </a:r>
            <a:r>
              <a:rPr lang="en-US" sz="1800" b="0" dirty="0">
                <a:solidFill>
                  <a:srgbClr val="5E5E5D"/>
                </a:solidFill>
                <a:latin typeface="Calibri" pitchFamily="34" charset="0"/>
              </a:rPr>
              <a:t>Written comment are constructed in a manner keeping with basic grammar, spelling, sentence structure and conventions.</a:t>
            </a:r>
          </a:p>
          <a:p>
            <a:endParaRPr lang="en-US" dirty="0" smtClean="0"/>
          </a:p>
          <a:p>
            <a:endParaRPr lang="en-US" dirty="0"/>
          </a:p>
        </p:txBody>
      </p:sp>
    </p:spTree>
    <p:extLst>
      <p:ext uri="{BB962C8B-B14F-4D97-AF65-F5344CB8AC3E}">
        <p14:creationId xmlns:p14="http://schemas.microsoft.com/office/powerpoint/2010/main" val="3353709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ELA/Literacy</a:t>
            </a:r>
            <a:endParaRPr lang="en-US" dirty="0"/>
          </a:p>
        </p:txBody>
      </p:sp>
      <p:sp>
        <p:nvSpPr>
          <p:cNvPr id="3" name="Content Placeholder 2"/>
          <p:cNvSpPr>
            <a:spLocks noGrp="1"/>
          </p:cNvSpPr>
          <p:nvPr>
            <p:ph idx="1"/>
          </p:nvPr>
        </p:nvSpPr>
        <p:spPr/>
        <p:txBody>
          <a:bodyPr/>
          <a:lstStyle/>
          <a:p>
            <a:pPr marL="0" indent="0">
              <a:buNone/>
            </a:pPr>
            <a:r>
              <a:rPr lang="en-US" sz="1800" b="0" i="1" dirty="0">
                <a:solidFill>
                  <a:srgbClr val="5E5E5D"/>
                </a:solidFill>
                <a:latin typeface="Calibri" pitchFamily="34" charset="0"/>
              </a:rPr>
              <a:t>This unit clearly targets two standards, which are noted in the overview on p. 3. The activities throughout the unit correspond to this list of targeted standards. There are possibilities for alignment with other supporting standards, but the focus chosen by the developer is clear. The purpose of instruction is clearly stated and the unit contains multiple and well integrated opportunities for speaking, listening, reading and writing via discussion, worksheets and close readings. After reviewing the texts, it is clear that they are sufficient quality, complexity and scope for the purpose of the unit to make claims based on textual evidence. Too, the unit provides opportunities to build the students’ content knowledge and their understanding of reading and writing in </a:t>
            </a:r>
            <a:r>
              <a:rPr lang="en-US" sz="1800" b="0" i="1" dirty="0" smtClean="0">
                <a:solidFill>
                  <a:srgbClr val="5E5E5D"/>
                </a:solidFill>
                <a:latin typeface="Calibri" pitchFamily="34" charset="0"/>
              </a:rPr>
              <a:t>social </a:t>
            </a:r>
            <a:r>
              <a:rPr lang="en-US" sz="1800" b="0" i="1" dirty="0">
                <a:solidFill>
                  <a:srgbClr val="5E5E5D"/>
                </a:solidFill>
                <a:latin typeface="Calibri" pitchFamily="34" charset="0"/>
              </a:rPr>
              <a:t>studies by w</a:t>
            </a:r>
            <a:r>
              <a:rPr lang="en-US" sz="1800" b="0" i="1" dirty="0" smtClean="0">
                <a:solidFill>
                  <a:srgbClr val="5E5E5D"/>
                </a:solidFill>
                <a:latin typeface="Calibri" pitchFamily="34" charset="0"/>
              </a:rPr>
              <a:t>eaving </a:t>
            </a:r>
            <a:r>
              <a:rPr lang="en-US" sz="1800" b="0" i="1" dirty="0">
                <a:solidFill>
                  <a:srgbClr val="5E5E5D"/>
                </a:solidFill>
                <a:latin typeface="Calibri" pitchFamily="34" charset="0"/>
              </a:rPr>
              <a:t>in reading from primary sources for the </a:t>
            </a:r>
            <a:r>
              <a:rPr lang="en-US" sz="1800" b="0" i="1" dirty="0" smtClean="0">
                <a:solidFill>
                  <a:srgbClr val="5E5E5D"/>
                </a:solidFill>
                <a:latin typeface="Calibri" pitchFamily="34" charset="0"/>
              </a:rPr>
              <a:t>Women’s Suffrage movement.</a:t>
            </a:r>
          </a:p>
          <a:p>
            <a:pPr marL="0" indent="0">
              <a:buNone/>
            </a:pPr>
            <a:r>
              <a:rPr lang="en-US" sz="2000" kern="0" dirty="0">
                <a:solidFill>
                  <a:srgbClr val="004C8B"/>
                </a:solidFill>
                <a:ea typeface="ＭＳ Ｐゴシック" charset="0"/>
              </a:rPr>
              <a:t>Is this feedback </a:t>
            </a:r>
            <a:r>
              <a:rPr lang="en-US" sz="2000" u="sng" kern="0" dirty="0">
                <a:solidFill>
                  <a:srgbClr val="004C8B"/>
                </a:solidFill>
                <a:ea typeface="ＭＳ Ｐゴシック" charset="0"/>
              </a:rPr>
              <a:t>c</a:t>
            </a:r>
            <a:r>
              <a:rPr lang="en-US" sz="2000" u="sng" kern="0" dirty="0">
                <a:solidFill>
                  <a:srgbClr val="004C8B"/>
                </a:solidFill>
                <a:latin typeface="Calibri" pitchFamily="34" charset="0"/>
                <a:ea typeface="ＭＳ Ｐゴシック" charset="0"/>
              </a:rPr>
              <a:t>riteria-based</a:t>
            </a:r>
            <a:r>
              <a:rPr lang="en-US" sz="2000" kern="0" dirty="0">
                <a:solidFill>
                  <a:srgbClr val="004C8B"/>
                </a:solidFill>
                <a:latin typeface="Calibri" pitchFamily="34" charset="0"/>
                <a:ea typeface="ＭＳ Ｐゴシック" charset="0"/>
              </a:rPr>
              <a:t>?</a:t>
            </a:r>
          </a:p>
          <a:p>
            <a:pPr marL="0" indent="0">
              <a:buNone/>
            </a:pPr>
            <a:r>
              <a:rPr lang="en-US" sz="2000" kern="0" dirty="0">
                <a:solidFill>
                  <a:srgbClr val="004C8B"/>
                </a:solidFill>
                <a:latin typeface="Calibri" pitchFamily="34" charset="0"/>
                <a:ea typeface="ＭＳ Ｐゴシック" charset="0"/>
              </a:rPr>
              <a:t>Was </a:t>
            </a:r>
            <a:r>
              <a:rPr lang="en-US" sz="2000" u="sng" kern="0" dirty="0">
                <a:solidFill>
                  <a:srgbClr val="004C8B"/>
                </a:solidFill>
                <a:latin typeface="Calibri" pitchFamily="34" charset="0"/>
                <a:ea typeface="ＭＳ Ｐゴシック" charset="0"/>
              </a:rPr>
              <a:t>evidence cited</a:t>
            </a:r>
            <a:r>
              <a:rPr lang="en-US" sz="2000" kern="0" dirty="0">
                <a:solidFill>
                  <a:srgbClr val="004C8B"/>
                </a:solidFill>
                <a:latin typeface="Calibri" pitchFamily="34" charset="0"/>
                <a:ea typeface="ＭＳ Ｐゴシック" charset="0"/>
              </a:rPr>
              <a:t>?</a:t>
            </a:r>
          </a:p>
          <a:p>
            <a:pPr marL="0" indent="0">
              <a:buNone/>
            </a:pPr>
            <a:r>
              <a:rPr lang="en-US" sz="2000" kern="0" dirty="0">
                <a:solidFill>
                  <a:srgbClr val="004C8B"/>
                </a:solidFill>
                <a:latin typeface="Calibri" pitchFamily="34" charset="0"/>
                <a:ea typeface="ＭＳ Ｐゴシック" charset="0"/>
              </a:rPr>
              <a:t>Was there an </a:t>
            </a:r>
            <a:r>
              <a:rPr lang="en-US" sz="2000" u="sng" kern="0" dirty="0">
                <a:solidFill>
                  <a:srgbClr val="004C8B"/>
                </a:solidFill>
                <a:latin typeface="Calibri" pitchFamily="34" charset="0"/>
                <a:ea typeface="ＭＳ Ｐゴシック" charset="0"/>
              </a:rPr>
              <a:t>improvement suggested</a:t>
            </a:r>
            <a:r>
              <a:rPr lang="en-US" sz="2000" kern="0" dirty="0">
                <a:solidFill>
                  <a:srgbClr val="004C8B"/>
                </a:solidFill>
                <a:latin typeface="Calibri" pitchFamily="34" charset="0"/>
                <a:ea typeface="ＭＳ Ｐゴシック" charset="0"/>
              </a:rPr>
              <a:t>?</a:t>
            </a:r>
          </a:p>
          <a:p>
            <a:pPr marL="0" indent="0">
              <a:buNone/>
            </a:pPr>
            <a:r>
              <a:rPr lang="en-US" sz="2000" kern="0" dirty="0">
                <a:solidFill>
                  <a:srgbClr val="004C8B"/>
                </a:solidFill>
                <a:latin typeface="Calibri" pitchFamily="34" charset="0"/>
                <a:ea typeface="ＭＳ Ｐゴシック" charset="0"/>
              </a:rPr>
              <a:t>Is </a:t>
            </a:r>
            <a:r>
              <a:rPr lang="en-US" sz="2000" u="sng" kern="0" dirty="0">
                <a:solidFill>
                  <a:srgbClr val="004C8B"/>
                </a:solidFill>
                <a:latin typeface="Calibri" pitchFamily="34" charset="0"/>
                <a:ea typeface="ＭＳ Ｐゴシック" charset="0"/>
              </a:rPr>
              <a:t>clarity provided</a:t>
            </a:r>
            <a:r>
              <a:rPr lang="en-US" sz="2000" kern="0" dirty="0">
                <a:solidFill>
                  <a:srgbClr val="004C8B"/>
                </a:solidFill>
                <a:latin typeface="Calibri" pitchFamily="34" charset="0"/>
                <a:ea typeface="ＭＳ Ｐゴシック" charset="0"/>
              </a:rPr>
              <a:t>?</a:t>
            </a:r>
          </a:p>
          <a:p>
            <a:pPr marL="0" indent="0">
              <a:buNone/>
            </a:pPr>
            <a:endParaRPr lang="en-US" sz="2000" b="0" i="1" dirty="0">
              <a:solidFill>
                <a:srgbClr val="5E5E5D"/>
              </a:solidFill>
              <a:latin typeface="Calibri" pitchFamily="34" charset="0"/>
            </a:endParaRPr>
          </a:p>
        </p:txBody>
      </p:sp>
    </p:spTree>
    <p:extLst>
      <p:ext uri="{BB962C8B-B14F-4D97-AF65-F5344CB8AC3E}">
        <p14:creationId xmlns:p14="http://schemas.microsoft.com/office/powerpoint/2010/main" val="6195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Feedback</a:t>
            </a:r>
            <a:endParaRPr lang="en-US" dirty="0"/>
          </a:p>
        </p:txBody>
      </p:sp>
      <p:sp>
        <p:nvSpPr>
          <p:cNvPr id="3" name="Content Placeholder 2"/>
          <p:cNvSpPr>
            <a:spLocks noGrp="1"/>
          </p:cNvSpPr>
          <p:nvPr>
            <p:ph idx="1"/>
          </p:nvPr>
        </p:nvSpPr>
        <p:spPr/>
        <p:txBody>
          <a:bodyPr/>
          <a:lstStyle/>
          <a:p>
            <a:pPr marL="0" indent="0">
              <a:buNone/>
            </a:pPr>
            <a:r>
              <a:rPr lang="en-US" sz="1800" b="0" kern="0" dirty="0">
                <a:solidFill>
                  <a:srgbClr val="004C8B"/>
                </a:solidFill>
                <a:ea typeface="ＭＳ Ｐゴシック" charset="0"/>
              </a:rPr>
              <a:t>Criteria-based: </a:t>
            </a:r>
            <a:r>
              <a:rPr lang="en-US" sz="1800" kern="0" dirty="0">
                <a:solidFill>
                  <a:srgbClr val="004C8B"/>
                </a:solidFill>
                <a:ea typeface="ＭＳ Ｐゴシック" charset="0"/>
              </a:rPr>
              <a:t>Yes</a:t>
            </a:r>
          </a:p>
          <a:p>
            <a:pPr marL="0" indent="0">
              <a:buNone/>
            </a:pPr>
            <a:r>
              <a:rPr lang="en-US" sz="1800" b="0" kern="0" dirty="0">
                <a:solidFill>
                  <a:srgbClr val="004C8B"/>
                </a:solidFill>
                <a:ea typeface="ＭＳ Ｐゴシック" charset="0"/>
              </a:rPr>
              <a:t>Evidence Cited: </a:t>
            </a:r>
            <a:r>
              <a:rPr lang="en-US" sz="1800" kern="0" dirty="0" smtClean="0">
                <a:solidFill>
                  <a:srgbClr val="004C8B"/>
                </a:solidFill>
                <a:ea typeface="ＭＳ Ｐゴシック" charset="0"/>
              </a:rPr>
              <a:t>Yes</a:t>
            </a:r>
            <a:endParaRPr lang="en-US" sz="1800" kern="0" dirty="0">
              <a:solidFill>
                <a:srgbClr val="004C8B"/>
              </a:solidFill>
              <a:ea typeface="ＭＳ Ｐゴシック" charset="0"/>
            </a:endParaRPr>
          </a:p>
          <a:p>
            <a:pPr marL="0" indent="0">
              <a:buNone/>
            </a:pPr>
            <a:r>
              <a:rPr lang="en-US" sz="1800" b="0" kern="0" dirty="0">
                <a:solidFill>
                  <a:srgbClr val="004C8B"/>
                </a:solidFill>
                <a:ea typeface="ＭＳ Ｐゴシック" charset="0"/>
              </a:rPr>
              <a:t>Improvement suggested: </a:t>
            </a:r>
            <a:r>
              <a:rPr lang="en-US" sz="1800" kern="0" dirty="0">
                <a:solidFill>
                  <a:srgbClr val="004C8B"/>
                </a:solidFill>
                <a:ea typeface="ＭＳ Ｐゴシック" charset="0"/>
              </a:rPr>
              <a:t>Partial</a:t>
            </a:r>
          </a:p>
          <a:p>
            <a:pPr marL="0" indent="0">
              <a:buNone/>
            </a:pPr>
            <a:r>
              <a:rPr lang="en-US" sz="1800" b="0" kern="0" dirty="0">
                <a:solidFill>
                  <a:srgbClr val="004C8B"/>
                </a:solidFill>
                <a:ea typeface="ＭＳ Ｐゴシック" charset="0"/>
              </a:rPr>
              <a:t>Clarity Provided: </a:t>
            </a:r>
            <a:r>
              <a:rPr lang="en-US" sz="1800" kern="0" dirty="0" smtClean="0">
                <a:solidFill>
                  <a:srgbClr val="004C8B"/>
                </a:solidFill>
                <a:ea typeface="ＭＳ Ｐゴシック" charset="0"/>
              </a:rPr>
              <a:t>Yes</a:t>
            </a:r>
          </a:p>
          <a:p>
            <a:r>
              <a:rPr lang="en-US" sz="1800" b="0" dirty="0">
                <a:solidFill>
                  <a:srgbClr val="5E5E5D"/>
                </a:solidFill>
                <a:cs typeface="Calibri"/>
              </a:rPr>
              <a:t>This is effective feedback. The reviewer mentions two standards and cites their evidence, “which are noted in the overview.” It would be more effective if the reviewer named the standards specifically.</a:t>
            </a:r>
          </a:p>
          <a:p>
            <a:r>
              <a:rPr lang="en-US" sz="1800" b="0" dirty="0">
                <a:solidFill>
                  <a:srgbClr val="5E5E5D"/>
                </a:solidFill>
                <a:cs typeface="Calibri"/>
              </a:rPr>
              <a:t>The reviewer continues to use the alignment criteria to provide effective feedback about why the instructional materials meet the criteria: “The purpose of instruction is clearly stated and the unit contains multiple and well integrated opportunities for speaking, listening, reading, and writing via discussion, worksheets and close reading.”</a:t>
            </a:r>
          </a:p>
          <a:p>
            <a:r>
              <a:rPr lang="en-US" sz="1800" b="0" dirty="0">
                <a:solidFill>
                  <a:srgbClr val="5E5E5D"/>
                </a:solidFill>
                <a:cs typeface="Calibri"/>
              </a:rPr>
              <a:t>The single improvements mentioned, “ there are possibilities for other alignment,” could be more effective if it suggested at least one of those possibilities.</a:t>
            </a:r>
          </a:p>
          <a:p>
            <a:r>
              <a:rPr lang="en-US" sz="1800" b="0" dirty="0">
                <a:solidFill>
                  <a:srgbClr val="5E5E5D"/>
                </a:solidFill>
                <a:cs typeface="Calibri"/>
              </a:rPr>
              <a:t>The written comments are constructed in a manner in keeping with basic grammar, spelling, sentence structure and conventions.</a:t>
            </a:r>
          </a:p>
          <a:p>
            <a:endParaRPr lang="en-US" sz="1800" dirty="0"/>
          </a:p>
        </p:txBody>
      </p:sp>
    </p:spTree>
    <p:extLst>
      <p:ext uri="{BB962C8B-B14F-4D97-AF65-F5344CB8AC3E}">
        <p14:creationId xmlns:p14="http://schemas.microsoft.com/office/powerpoint/2010/main" val="329697087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6044</TotalTime>
  <Words>7394</Words>
  <Application>Microsoft Office PowerPoint</Application>
  <PresentationFormat>On-screen Show (4:3)</PresentationFormat>
  <Paragraphs>492</Paragraphs>
  <Slides>55</Slides>
  <Notes>46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57" baseType="lpstr">
      <vt:lpstr>1_Office Theme</vt:lpstr>
      <vt:lpstr>Document</vt:lpstr>
      <vt:lpstr>PowerPoint Presentation</vt:lpstr>
      <vt:lpstr>Session Goals</vt:lpstr>
      <vt:lpstr>EQuIP Quality Review:  Principles &amp; Agreements</vt:lpstr>
      <vt:lpstr>EQuIP Quality Review:  Process &amp; Dimensions</vt:lpstr>
      <vt:lpstr>Using the Electronic Quality Review Rubric  PDF Form </vt:lpstr>
      <vt:lpstr>Using the Quality Review Rubric PDF Form </vt:lpstr>
      <vt:lpstr>Giving Feedback</vt:lpstr>
      <vt:lpstr>Example 1: ELA/Literacy</vt:lpstr>
      <vt:lpstr>Example 1: Feedback</vt:lpstr>
      <vt:lpstr>Example 2: ELA/Literacy</vt:lpstr>
      <vt:lpstr>Example 2: Feedback</vt:lpstr>
      <vt:lpstr>Quality Review Steps</vt:lpstr>
      <vt:lpstr>Quality Review Steps</vt:lpstr>
      <vt:lpstr>EXAMPLE:  Common Unit for Review — ELA/Literacy</vt:lpstr>
      <vt:lpstr>EXAMPLE: Step 1. Review Materials</vt:lpstr>
      <vt:lpstr>EXAMPLE: Step 1. Review Materials</vt:lpstr>
      <vt:lpstr>Criteria for Dimension I: Alignment  to the Depth of the CCSS </vt:lpstr>
      <vt:lpstr>Criteria for Dimension I: Alignment  to the Depth of the CCSS </vt:lpstr>
      <vt:lpstr>Dimension Rating and Descriptive Scales To Synthesize Judgment</vt:lpstr>
      <vt:lpstr>EXAMPLE: Step 2. Apply Criteria in Dimension I: Alignment </vt:lpstr>
      <vt:lpstr>EXAMPLE: Step 2. Apply Criteria in Dimension I: Alignment </vt:lpstr>
      <vt:lpstr>EXAMPLE: Step 2. Apply Criteria in Dimension I: Alignment to the Depth of the CCSS</vt:lpstr>
      <vt:lpstr>EXAMPLE: Step 2. Apply Criteria in Dimension I: Alignment to the Depth of the CCSS</vt:lpstr>
      <vt:lpstr>PowerPoint Presentation</vt:lpstr>
      <vt:lpstr>EXAMPLE: Step 2. Apply Criteria in Dimension I: Alignment to the Depth of the CCSS</vt:lpstr>
      <vt:lpstr>Criteria for Dimension II:  Key Shifts in the CCSS</vt:lpstr>
      <vt:lpstr>Criteria for Dimension II:  Key Shifts in the CCSS</vt:lpstr>
      <vt:lpstr>Dimension Rating and Descriptive Scales To Synthesize Judgment</vt:lpstr>
      <vt:lpstr>EXAMPLE: Step 3. Apply Criteria in Dimension II: Key Shifts in the CCSS</vt:lpstr>
      <vt:lpstr>EXAMPLE: Step 3. Apply Criteria in Dimension II: Key Shifts in the CCSS</vt:lpstr>
      <vt:lpstr>EXAMPLE: Step 3. Apply Criteria in Dimension II: Key Shifts in the CCSS</vt:lpstr>
      <vt:lpstr>EXAMPLE: Step 3. Apply Criteria in Dimension II: Key Shifts in the CCSS</vt:lpstr>
      <vt:lpstr>EXAMPLE: Step 3. Apply Criteria in Dimension II: Key Shifts in the CCSS</vt:lpstr>
      <vt:lpstr>Criteria for Dimension III:  Instructional Supports</vt:lpstr>
      <vt:lpstr>Criteria for Dimension III:  Instructional Supports</vt:lpstr>
      <vt:lpstr>Criteria for Dimension III:  Instructional Supports</vt:lpstr>
      <vt:lpstr>Dimension Rating and Descriptive Scales To Synthesize Judgment</vt:lpstr>
      <vt:lpstr>Criteria for Dimension III:  Instructional Supports</vt:lpstr>
      <vt:lpstr>Criteria for Dimension III:  Instructional Supports</vt:lpstr>
      <vt:lpstr>Criteria for Dimension III:  Instructional Supports</vt:lpstr>
      <vt:lpstr>EXAMPLE: Step 3. Apply Criteria in Dimension III: Instructional Supports</vt:lpstr>
      <vt:lpstr>EXAMPLE: Step 3. Apply Criteria in Dimension III: Instructional Supports</vt:lpstr>
      <vt:lpstr>EXAMPLE: Step 3. Apply Criteria in Dimension III: Instructional Supports</vt:lpstr>
      <vt:lpstr>EXAMPLE: Step 3. Apply Criteria in Dimension III: Instructional Supports</vt:lpstr>
      <vt:lpstr>EXAMPLE: Step 3. Apply Criteria in Dimension III: Instructional Supports</vt:lpstr>
      <vt:lpstr>Criteria for Dimension IV:  Assessment</vt:lpstr>
      <vt:lpstr>Dimension Rating and Descriptive Scales To Synthesize Judgment</vt:lpstr>
      <vt:lpstr>EXAMPLE: Step 3. Apply Criteria in Dimension IV: Assessment</vt:lpstr>
      <vt:lpstr>EXAMPLE: Step 3. Apply Criteria in Dimension IV: Assessment</vt:lpstr>
      <vt:lpstr>EXAMPLE: Step 3. Apply Criteria in Dimension IV: Assessment</vt:lpstr>
      <vt:lpstr>EXAMPLE: Step 3. Apply Criteria in Dimension IV: Assessment</vt:lpstr>
      <vt:lpstr>EXAMPLE: Step 4. Apply an Overall Rating and Provide Summary Comments</vt:lpstr>
      <vt:lpstr>EXAMPLE: Step 5. Compare Summary Comments and Determine Next Steps</vt:lpstr>
      <vt:lpstr>Reflection on Session Goals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 guyre</dc:creator>
  <cp:lastModifiedBy>cmarks</cp:lastModifiedBy>
  <cp:revision>439</cp:revision>
  <dcterms:created xsi:type="dcterms:W3CDTF">2013-05-21T13:18:12Z</dcterms:created>
  <dcterms:modified xsi:type="dcterms:W3CDTF">2013-10-16T18:34:01Z</dcterms:modified>
</cp:coreProperties>
</file>