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5" r:id="rId4"/>
    <p:sldMasterId id="2147483664" r:id="rId5"/>
    <p:sldMasterId id="2147483661" r:id="rId6"/>
  </p:sldMasterIdLst>
  <p:notesMasterIdLst>
    <p:notesMasterId r:id="rId39"/>
  </p:notesMasterIdLst>
  <p:sldIdLst>
    <p:sldId id="256" r:id="rId7"/>
    <p:sldId id="287" r:id="rId8"/>
    <p:sldId id="288" r:id="rId9"/>
    <p:sldId id="293" r:id="rId10"/>
    <p:sldId id="309" r:id="rId11"/>
    <p:sldId id="313" r:id="rId12"/>
    <p:sldId id="289" r:id="rId13"/>
    <p:sldId id="308" r:id="rId14"/>
    <p:sldId id="297" r:id="rId15"/>
    <p:sldId id="318" r:id="rId16"/>
    <p:sldId id="304" r:id="rId17"/>
    <p:sldId id="319" r:id="rId18"/>
    <p:sldId id="286" r:id="rId19"/>
    <p:sldId id="269" r:id="rId20"/>
    <p:sldId id="314" r:id="rId21"/>
    <p:sldId id="320" r:id="rId22"/>
    <p:sldId id="321" r:id="rId23"/>
    <p:sldId id="322" r:id="rId24"/>
    <p:sldId id="278" r:id="rId25"/>
    <p:sldId id="316" r:id="rId26"/>
    <p:sldId id="326" r:id="rId27"/>
    <p:sldId id="324" r:id="rId28"/>
    <p:sldId id="315" r:id="rId29"/>
    <p:sldId id="290" r:id="rId30"/>
    <p:sldId id="323" r:id="rId31"/>
    <p:sldId id="329" r:id="rId32"/>
    <p:sldId id="310" r:id="rId33"/>
    <p:sldId id="311" r:id="rId34"/>
    <p:sldId id="280" r:id="rId35"/>
    <p:sldId id="325" r:id="rId36"/>
    <p:sldId id="284" r:id="rId37"/>
    <p:sldId id="263" r:id="rId38"/>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Calibri" pitchFamily="34" charset="0"/>
        <a:ea typeface="ヒラギノ角ゴ Pro W3" charset="-128"/>
        <a:cs typeface="+mn-cs"/>
      </a:defRPr>
    </a:lvl1pPr>
    <a:lvl2pPr marL="457200" algn="l" defTabSz="457200" rtl="0" fontAlgn="base">
      <a:spcBef>
        <a:spcPct val="0"/>
      </a:spcBef>
      <a:spcAft>
        <a:spcPct val="0"/>
      </a:spcAft>
      <a:defRPr kern="1200">
        <a:solidFill>
          <a:schemeClr val="tx1"/>
        </a:solidFill>
        <a:latin typeface="Calibri" pitchFamily="34" charset="0"/>
        <a:ea typeface="ヒラギノ角ゴ Pro W3" charset="-128"/>
        <a:cs typeface="+mn-cs"/>
      </a:defRPr>
    </a:lvl2pPr>
    <a:lvl3pPr marL="914400" algn="l" defTabSz="457200" rtl="0" fontAlgn="base">
      <a:spcBef>
        <a:spcPct val="0"/>
      </a:spcBef>
      <a:spcAft>
        <a:spcPct val="0"/>
      </a:spcAft>
      <a:defRPr kern="1200">
        <a:solidFill>
          <a:schemeClr val="tx1"/>
        </a:solidFill>
        <a:latin typeface="Calibri" pitchFamily="34" charset="0"/>
        <a:ea typeface="ヒラギノ角ゴ Pro W3" charset="-128"/>
        <a:cs typeface="+mn-cs"/>
      </a:defRPr>
    </a:lvl3pPr>
    <a:lvl4pPr marL="1371600" algn="l" defTabSz="457200" rtl="0" fontAlgn="base">
      <a:spcBef>
        <a:spcPct val="0"/>
      </a:spcBef>
      <a:spcAft>
        <a:spcPct val="0"/>
      </a:spcAft>
      <a:defRPr kern="1200">
        <a:solidFill>
          <a:schemeClr val="tx1"/>
        </a:solidFill>
        <a:latin typeface="Calibri" pitchFamily="34" charset="0"/>
        <a:ea typeface="ヒラギノ角ゴ Pro W3" charset="-128"/>
        <a:cs typeface="+mn-cs"/>
      </a:defRPr>
    </a:lvl4pPr>
    <a:lvl5pPr marL="1828800" algn="l" defTabSz="457200" rtl="0" fontAlgn="base">
      <a:spcBef>
        <a:spcPct val="0"/>
      </a:spcBef>
      <a:spcAft>
        <a:spcPct val="0"/>
      </a:spcAft>
      <a:defRPr kern="1200">
        <a:solidFill>
          <a:schemeClr val="tx1"/>
        </a:solidFill>
        <a:latin typeface="Calibri" pitchFamily="34" charset="0"/>
        <a:ea typeface="ヒラギノ角ゴ Pro W3" charset="-128"/>
        <a:cs typeface="+mn-cs"/>
      </a:defRPr>
    </a:lvl5pPr>
    <a:lvl6pPr marL="2286000" algn="l" defTabSz="914400" rtl="0" eaLnBrk="1" latinLnBrk="0" hangingPunct="1">
      <a:defRPr kern="1200">
        <a:solidFill>
          <a:schemeClr val="tx1"/>
        </a:solidFill>
        <a:latin typeface="Calibri" pitchFamily="34" charset="0"/>
        <a:ea typeface="ヒラギノ角ゴ Pro W3" charset="-128"/>
        <a:cs typeface="+mn-cs"/>
      </a:defRPr>
    </a:lvl6pPr>
    <a:lvl7pPr marL="2743200" algn="l" defTabSz="914400" rtl="0" eaLnBrk="1" latinLnBrk="0" hangingPunct="1">
      <a:defRPr kern="1200">
        <a:solidFill>
          <a:schemeClr val="tx1"/>
        </a:solidFill>
        <a:latin typeface="Calibri" pitchFamily="34" charset="0"/>
        <a:ea typeface="ヒラギノ角ゴ Pro W3" charset="-128"/>
        <a:cs typeface="+mn-cs"/>
      </a:defRPr>
    </a:lvl7pPr>
    <a:lvl8pPr marL="3200400" algn="l" defTabSz="914400" rtl="0" eaLnBrk="1" latinLnBrk="0" hangingPunct="1">
      <a:defRPr kern="1200">
        <a:solidFill>
          <a:schemeClr val="tx1"/>
        </a:solidFill>
        <a:latin typeface="Calibri" pitchFamily="34" charset="0"/>
        <a:ea typeface="ヒラギノ角ゴ Pro W3" charset="-128"/>
        <a:cs typeface="+mn-cs"/>
      </a:defRPr>
    </a:lvl8pPr>
    <a:lvl9pPr marL="3657600" algn="l" defTabSz="914400" rtl="0" eaLnBrk="1" latinLnBrk="0" hangingPunct="1">
      <a:defRPr kern="1200">
        <a:solidFill>
          <a:schemeClr val="tx1"/>
        </a:solidFill>
        <a:latin typeface="Calibri" pitchFamily="34" charset="0"/>
        <a:ea typeface="ヒラギノ角ゴ Pro W3"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achel Etienne" initials="RE" lastIdx="20" clrIdx="0"/>
  <p:cmAuthor id="1" name="Ken Moore" initials="" lastIdx="13" clrIdx="1"/>
  <p:cmAuthor id="2" name="Jennifer Taylor" initials="JT" lastIdx="11" clrIdx="2"/>
  <p:cmAuthor id="3" name="Sasheen Phillips" initials="SP" lastIdx="46" clrIdx="3"/>
  <p:cmAuthor id="4" name="Melanie Alkire" initials="" lastIdx="13"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C8B"/>
    <a:srgbClr val="5E5E5D"/>
    <a:srgbClr val="00A3E2"/>
    <a:srgbClr val="004CE2"/>
    <a:srgbClr val="007FC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0431" autoAdjust="0"/>
    <p:restoredTop sz="68143" autoAdjust="0"/>
  </p:normalViewPr>
  <p:slideViewPr>
    <p:cSldViewPr snapToGrid="0" snapToObjects="1">
      <p:cViewPr varScale="1">
        <p:scale>
          <a:sx n="65" d="100"/>
          <a:sy n="65" d="100"/>
        </p:scale>
        <p:origin x="78" y="372"/>
      </p:cViewPr>
      <p:guideLst>
        <p:guide orient="horz" pos="2160"/>
        <p:guide pos="2880"/>
      </p:guideLst>
    </p:cSldViewPr>
  </p:slideViewPr>
  <p:notesTextViewPr>
    <p:cViewPr>
      <p:scale>
        <a:sx n="100" d="100"/>
        <a:sy n="100" d="100"/>
      </p:scale>
      <p:origin x="0" y="0"/>
    </p:cViewPr>
  </p:notesTextViewPr>
  <p:sorterViewPr>
    <p:cViewPr>
      <p:scale>
        <a:sx n="200" d="100"/>
        <a:sy n="200" d="100"/>
      </p:scale>
      <p:origin x="0" y="76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D718B25-2595-B747-A0E7-F81F7B62C375}" type="datetimeFigureOut">
              <a:rPr lang="en-US" smtClean="0"/>
              <a:t>2/25/2016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A9907AF-B02C-764A-B48E-87C4D2284803}" type="slidenum">
              <a:rPr lang="en-US" smtClean="0"/>
              <a:t>‹#›</a:t>
            </a:fld>
            <a:endParaRPr lang="en-US" dirty="0"/>
          </a:p>
        </p:txBody>
      </p:sp>
    </p:spTree>
    <p:extLst>
      <p:ext uri="{BB962C8B-B14F-4D97-AF65-F5344CB8AC3E}">
        <p14:creationId xmlns:p14="http://schemas.microsoft.com/office/powerpoint/2010/main" val="168432032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SWP Talking Points /</a:t>
            </a:r>
            <a:r>
              <a:rPr lang="en-US" sz="1200" b="1" kern="1200" baseline="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Facilitator</a:t>
            </a:r>
            <a:r>
              <a:rPr lang="en-US" sz="1200" b="1" kern="1200" baseline="0" dirty="0" smtClean="0">
                <a:solidFill>
                  <a:schemeClr val="tx1"/>
                </a:solidFill>
                <a:effectLst/>
                <a:latin typeface="+mn-lt"/>
                <a:ea typeface="+mn-ea"/>
                <a:cs typeface="+mn-cs"/>
              </a:rPr>
              <a:t> Notes</a:t>
            </a:r>
            <a:r>
              <a:rPr lang="en-US" sz="1200" b="1" kern="1200" dirty="0" smtClean="0">
                <a:solidFill>
                  <a:schemeClr val="tx1"/>
                </a:solidFill>
                <a:effectLst/>
                <a:latin typeface="+mn-lt"/>
                <a:ea typeface="+mn-ea"/>
                <a:cs typeface="+mn-cs"/>
              </a:rPr>
              <a:t>:</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effectLst/>
                <a:latin typeface="+mn-lt"/>
                <a:ea typeface="+mn-ea"/>
                <a:cs typeface="+mn-cs"/>
              </a:rPr>
              <a:t>These</a:t>
            </a:r>
            <a:r>
              <a:rPr lang="en-US" sz="1200" b="0" kern="1200" baseline="0" dirty="0" smtClean="0">
                <a:solidFill>
                  <a:schemeClr val="tx1"/>
                </a:solidFill>
                <a:effectLst/>
                <a:latin typeface="+mn-lt"/>
                <a:ea typeface="+mn-ea"/>
                <a:cs typeface="+mn-cs"/>
              </a:rPr>
              <a:t> principles and agreements are an integral part of the EQuIP quality review process but are also important to the Student Work Protocol. Attention to these principles are key to a successful review.</a:t>
            </a:r>
            <a:endParaRPr lang="en-US" sz="1200" b="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A9907AF-B02C-764A-B48E-87C4D2284803}" type="slidenum">
              <a:rPr lang="en-US" smtClean="0"/>
              <a:t>3</a:t>
            </a:fld>
            <a:endParaRPr lang="en-US" dirty="0"/>
          </a:p>
        </p:txBody>
      </p:sp>
    </p:spTree>
    <p:extLst>
      <p:ext uri="{BB962C8B-B14F-4D97-AF65-F5344CB8AC3E}">
        <p14:creationId xmlns:p14="http://schemas.microsoft.com/office/powerpoint/2010/main" val="2323967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SWP Talking Points /</a:t>
            </a:r>
            <a:r>
              <a:rPr lang="en-US" sz="1200" b="1" kern="1200" baseline="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Facilitator</a:t>
            </a:r>
            <a:r>
              <a:rPr lang="en-US" sz="1200" b="1" kern="1200" baseline="0" dirty="0" smtClean="0">
                <a:solidFill>
                  <a:schemeClr val="tx1"/>
                </a:solidFill>
                <a:effectLst/>
                <a:latin typeface="+mn-lt"/>
                <a:ea typeface="+mn-ea"/>
                <a:cs typeface="+mn-cs"/>
              </a:rPr>
              <a:t> Notes</a:t>
            </a:r>
            <a:r>
              <a:rPr lang="en-US" sz="1200" b="1" kern="1200" dirty="0" smtClean="0">
                <a:solidFill>
                  <a:schemeClr val="tx1"/>
                </a:solidFill>
                <a:effectLst/>
                <a:latin typeface="+mn-lt"/>
                <a:ea typeface="+mn-ea"/>
                <a:cs typeface="+mn-cs"/>
              </a:rPr>
              <a:t>:</a:t>
            </a:r>
            <a:endParaRPr lang="en-US" sz="1200" kern="1200" dirty="0" smtClean="0">
              <a:solidFill>
                <a:schemeClr val="tx1"/>
              </a:solidFill>
              <a:effectLst/>
              <a:latin typeface="+mn-lt"/>
              <a:ea typeface="+mn-ea"/>
              <a:cs typeface="+mn-cs"/>
            </a:endParaRPr>
          </a:p>
          <a:p>
            <a:r>
              <a:rPr lang="en-US" baseline="0" dirty="0" smtClean="0"/>
              <a:t>It is a good idea to do a quick overview of what is in the lesson/unit, how it is generally organized, and where the student work task and the relevant supporting documents fall in the lesson/unit. These page numbers correspond to the online PDF version of the Grade 6 unit, Making Evidence-Based Claims: Steve Jobs. </a:t>
            </a:r>
          </a:p>
          <a:p>
            <a:endParaRPr lang="en-US" baseline="0" dirty="0" smtClean="0"/>
          </a:p>
          <a:p>
            <a:r>
              <a:rPr lang="en-US" dirty="0" smtClean="0"/>
              <a:t>You might decide to substitute this</a:t>
            </a:r>
            <a:r>
              <a:rPr lang="en-US" baseline="0" dirty="0" smtClean="0"/>
              <a:t> suggested example for a lesson/unit of your own. Just be sure that you have several student work samples for a key task in the lesson/unit. </a:t>
            </a:r>
            <a:endParaRPr lang="en-US" dirty="0" smtClean="0"/>
          </a:p>
          <a:p>
            <a:endParaRPr lang="en-US" dirty="0"/>
          </a:p>
        </p:txBody>
      </p:sp>
      <p:sp>
        <p:nvSpPr>
          <p:cNvPr id="4" name="Slide Number Placeholder 3"/>
          <p:cNvSpPr>
            <a:spLocks noGrp="1"/>
          </p:cNvSpPr>
          <p:nvPr>
            <p:ph type="sldNum" sz="quarter" idx="10"/>
          </p:nvPr>
        </p:nvSpPr>
        <p:spPr/>
        <p:txBody>
          <a:bodyPr/>
          <a:lstStyle/>
          <a:p>
            <a:fld id="{3A9907AF-B02C-764A-B48E-87C4D2284803}" type="slidenum">
              <a:rPr lang="en-US" smtClean="0"/>
              <a:t>12</a:t>
            </a:fld>
            <a:endParaRPr lang="en-US" dirty="0"/>
          </a:p>
        </p:txBody>
      </p:sp>
    </p:spTree>
    <p:extLst>
      <p:ext uri="{BB962C8B-B14F-4D97-AF65-F5344CB8AC3E}">
        <p14:creationId xmlns:p14="http://schemas.microsoft.com/office/powerpoint/2010/main" val="8309931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SWP Talking Points /</a:t>
            </a:r>
            <a:r>
              <a:rPr lang="en-US" sz="1200" b="1" kern="1200" baseline="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Facilitator</a:t>
            </a:r>
            <a:r>
              <a:rPr lang="en-US" sz="1200" b="1" kern="1200" baseline="0" dirty="0" smtClean="0">
                <a:solidFill>
                  <a:schemeClr val="tx1"/>
                </a:solidFill>
                <a:effectLst/>
                <a:latin typeface="+mn-lt"/>
                <a:ea typeface="+mn-ea"/>
                <a:cs typeface="+mn-cs"/>
              </a:rPr>
              <a:t> Notes</a:t>
            </a:r>
            <a:r>
              <a:rPr lang="en-US" sz="1200" b="1" kern="1200" dirty="0" smtClean="0">
                <a:solidFill>
                  <a:schemeClr val="tx1"/>
                </a:solidFill>
                <a:effectLst/>
                <a:latin typeface="+mn-lt"/>
                <a:ea typeface="+mn-ea"/>
                <a:cs typeface="+mn-cs"/>
              </a:rPr>
              <a:t>:</a:t>
            </a: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Use these descriptors in considering the quality of the alignment between each targeted standard and the task.</a:t>
            </a:r>
            <a:r>
              <a:rPr lang="en-US" dirty="0" smtClean="0">
                <a:effectLst/>
              </a:rPr>
              <a:t> </a:t>
            </a:r>
            <a:r>
              <a:rPr lang="en-US" dirty="0" smtClean="0"/>
              <a:t>Before beginning this part of Step</a:t>
            </a:r>
            <a:r>
              <a:rPr lang="en-US" baseline="0" dirty="0" smtClean="0"/>
              <a:t> 2, d</a:t>
            </a:r>
            <a:r>
              <a:rPr lang="en-US" dirty="0" smtClean="0"/>
              <a:t>iscuss these descriptors and</a:t>
            </a:r>
            <a:r>
              <a:rPr lang="en-US" baseline="0" dirty="0" smtClean="0"/>
              <a:t> make sure all reviewers understand and agree on their meaning.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effectLst/>
                <a:latin typeface="+mn-lt"/>
                <a:ea typeface="+mn-ea"/>
                <a:cs typeface="+mn-cs"/>
              </a:rPr>
              <a:t>Note: If the task has no alignment with the lesson’s targeted standards, but is aligned to other standards, this process might continue but with feedback to the developer regarding the correct standards for alignment</a:t>
            </a:r>
            <a:endParaRPr lang="en-US" dirty="0" smtClean="0"/>
          </a:p>
        </p:txBody>
      </p:sp>
      <p:sp>
        <p:nvSpPr>
          <p:cNvPr id="4" name="Slide Number Placeholder 3"/>
          <p:cNvSpPr>
            <a:spLocks noGrp="1"/>
          </p:cNvSpPr>
          <p:nvPr>
            <p:ph type="sldNum" sz="quarter" idx="10"/>
          </p:nvPr>
        </p:nvSpPr>
        <p:spPr/>
        <p:txBody>
          <a:bodyPr/>
          <a:lstStyle/>
          <a:p>
            <a:fld id="{24A1092D-7F82-4AA0-B936-D8C9FEC0F8BE}" type="slidenum">
              <a:rPr lang="en-US" smtClean="0"/>
              <a:pPr/>
              <a:t>13</a:t>
            </a:fld>
            <a:endParaRPr lang="en-US" dirty="0"/>
          </a:p>
        </p:txBody>
      </p:sp>
    </p:spTree>
    <p:extLst>
      <p:ext uri="{BB962C8B-B14F-4D97-AF65-F5344CB8AC3E}">
        <p14:creationId xmlns:p14="http://schemas.microsoft.com/office/powerpoint/2010/main" val="6990875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SWP Talking Points /</a:t>
            </a:r>
            <a:r>
              <a:rPr lang="en-US" sz="1200" b="1" kern="1200" baseline="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Facilitator</a:t>
            </a:r>
            <a:r>
              <a:rPr lang="en-US" sz="1200" b="1" kern="1200" baseline="0" dirty="0" smtClean="0">
                <a:solidFill>
                  <a:schemeClr val="tx1"/>
                </a:solidFill>
                <a:effectLst/>
                <a:latin typeface="+mn-lt"/>
                <a:ea typeface="+mn-ea"/>
                <a:cs typeface="+mn-cs"/>
              </a:rPr>
              <a:t> Notes</a:t>
            </a:r>
            <a:r>
              <a:rPr lang="en-US" sz="1200" b="1" kern="1200" dirty="0" smtClean="0">
                <a:solidFill>
                  <a:schemeClr val="tx1"/>
                </a:solidFill>
                <a:effectLst/>
                <a:latin typeface="+mn-lt"/>
                <a:ea typeface="+mn-ea"/>
                <a:cs typeface="+mn-cs"/>
              </a:rPr>
              <a:t>:</a:t>
            </a:r>
            <a:endParaRPr lang="en-US" sz="1200" kern="1200" dirty="0" smtClean="0">
              <a:solidFill>
                <a:schemeClr val="tx1"/>
              </a:solidFill>
              <a:effectLst/>
              <a:latin typeface="+mn-lt"/>
              <a:ea typeface="+mn-ea"/>
              <a:cs typeface="+mn-cs"/>
            </a:endParaRPr>
          </a:p>
          <a:p>
            <a:r>
              <a:rPr lang="en-US" sz="1200" b="0" kern="0" baseline="0" dirty="0" smtClean="0">
                <a:solidFill>
                  <a:srgbClr val="5E5E5D"/>
                </a:solidFill>
                <a:ea typeface="ＭＳ Ｐゴシック" charset="0"/>
              </a:rPr>
              <a:t>In Step 1 we looked closely at the task in isolation. Now we examine the task in the context in which the student will experience it. We include the position of the task in the lesson/unit, the content and value of experiences/learnings that come before and after.</a:t>
            </a:r>
          </a:p>
          <a:p>
            <a:endParaRPr lang="en-US" sz="1200" b="0" kern="0" baseline="0" dirty="0" smtClean="0">
              <a:solidFill>
                <a:srgbClr val="5E5E5D"/>
              </a:solidFill>
              <a:ea typeface="ＭＳ Ｐゴシック" charset="0"/>
            </a:endParaRPr>
          </a:p>
          <a:p>
            <a:r>
              <a:rPr lang="en-US" sz="1200" b="0" kern="0" baseline="0" dirty="0" smtClean="0">
                <a:solidFill>
                  <a:srgbClr val="5E5E5D"/>
                </a:solidFill>
                <a:ea typeface="ＭＳ Ｐゴシック" charset="0"/>
              </a:rPr>
              <a:t>This includes investigating the supporting materials: answer keys, scoring guidelines, rubrics, scaffolding activities, etc. Determine any differences between your work on Step 1 and the answer keys/rubrics.</a:t>
            </a:r>
          </a:p>
          <a:p>
            <a:endParaRPr lang="en-US" sz="1200" b="0" kern="0" baseline="0" dirty="0" smtClean="0">
              <a:solidFill>
                <a:srgbClr val="5E5E5D"/>
              </a:solidFill>
              <a:ea typeface="ＭＳ Ｐゴシック" charset="0"/>
            </a:endParaRPr>
          </a:p>
          <a:p>
            <a:r>
              <a:rPr lang="en-US" sz="1200" b="0" kern="0" baseline="0" dirty="0" smtClean="0">
                <a:solidFill>
                  <a:srgbClr val="5E5E5D"/>
                </a:solidFill>
                <a:ea typeface="ＭＳ Ｐゴシック" charset="0"/>
              </a:rPr>
              <a:t>Make sure the goals of the task are central to those of the lesson/unit.</a:t>
            </a:r>
          </a:p>
          <a:p>
            <a:endParaRPr lang="en-US" sz="1200" b="0" kern="0" baseline="0" dirty="0" smtClean="0">
              <a:solidFill>
                <a:srgbClr val="5E5E5D"/>
              </a:solidFill>
              <a:ea typeface="ＭＳ Ｐゴシック" charset="0"/>
            </a:endParaRPr>
          </a:p>
          <a:p>
            <a:endParaRPr lang="en-US" dirty="0"/>
          </a:p>
        </p:txBody>
      </p:sp>
      <p:sp>
        <p:nvSpPr>
          <p:cNvPr id="4" name="Slide Number Placeholder 3"/>
          <p:cNvSpPr>
            <a:spLocks noGrp="1"/>
          </p:cNvSpPr>
          <p:nvPr>
            <p:ph type="sldNum" sz="quarter" idx="10"/>
          </p:nvPr>
        </p:nvSpPr>
        <p:spPr/>
        <p:txBody>
          <a:bodyPr/>
          <a:lstStyle/>
          <a:p>
            <a:fld id="{3A9907AF-B02C-764A-B48E-87C4D2284803}" type="slidenum">
              <a:rPr lang="en-US" smtClean="0"/>
              <a:t>14</a:t>
            </a:fld>
            <a:endParaRPr lang="en-US" dirty="0"/>
          </a:p>
        </p:txBody>
      </p:sp>
    </p:spTree>
    <p:extLst>
      <p:ext uri="{BB962C8B-B14F-4D97-AF65-F5344CB8AC3E}">
        <p14:creationId xmlns:p14="http://schemas.microsoft.com/office/powerpoint/2010/main" val="29795109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SWP Talking Points /</a:t>
            </a:r>
            <a:r>
              <a:rPr lang="en-US" sz="1200" b="1" kern="1200" baseline="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Facilitator</a:t>
            </a:r>
            <a:r>
              <a:rPr lang="en-US" sz="1200" b="1" kern="1200" baseline="0" dirty="0" smtClean="0">
                <a:solidFill>
                  <a:schemeClr val="tx1"/>
                </a:solidFill>
                <a:effectLst/>
                <a:latin typeface="+mn-lt"/>
                <a:ea typeface="+mn-ea"/>
                <a:cs typeface="+mn-cs"/>
              </a:rPr>
              <a:t> Notes</a:t>
            </a:r>
            <a:r>
              <a:rPr lang="en-US" sz="1200" b="1" kern="1200" dirty="0" smtClean="0">
                <a:solidFill>
                  <a:schemeClr val="tx1"/>
                </a:solidFill>
                <a:effectLst/>
                <a:latin typeface="+mn-lt"/>
                <a:ea typeface="+mn-ea"/>
                <a:cs typeface="+mn-cs"/>
              </a:rPr>
              <a:t>:</a:t>
            </a:r>
            <a:endParaRPr lang="en-US" sz="1200" kern="1200" dirty="0" smtClean="0">
              <a:solidFill>
                <a:schemeClr val="tx1"/>
              </a:solidFill>
              <a:effectLst/>
              <a:latin typeface="+mn-lt"/>
              <a:ea typeface="+mn-ea"/>
              <a:cs typeface="+mn-cs"/>
            </a:endParaRPr>
          </a:p>
          <a:p>
            <a:r>
              <a:rPr lang="en-US" sz="1200" b="0" kern="0" dirty="0" smtClean="0">
                <a:solidFill>
                  <a:srgbClr val="5E5E5D"/>
                </a:solidFill>
                <a:ea typeface="ＭＳ Ｐゴシック" charset="0"/>
              </a:rPr>
              <a:t>The</a:t>
            </a:r>
            <a:r>
              <a:rPr lang="en-US" sz="1200" b="0" kern="0" baseline="0" dirty="0" smtClean="0">
                <a:solidFill>
                  <a:srgbClr val="5E5E5D"/>
                </a:solidFill>
                <a:ea typeface="ＭＳ Ｐゴシック" charset="0"/>
              </a:rPr>
              <a:t> second part of Step 2 includes evaluating the alignment between the targeted standards and the task. </a:t>
            </a:r>
            <a:r>
              <a:rPr lang="en-US" sz="1200" b="0" kern="0" dirty="0" smtClean="0">
                <a:solidFill>
                  <a:srgbClr val="5E5E5D"/>
                </a:solidFill>
                <a:ea typeface="ＭＳ Ｐゴシック" charset="0"/>
              </a:rPr>
              <a:t>Compare</a:t>
            </a:r>
            <a:r>
              <a:rPr lang="en-US" sz="1200" b="0" kern="0" baseline="0" dirty="0" smtClean="0">
                <a:solidFill>
                  <a:srgbClr val="5E5E5D"/>
                </a:solidFill>
                <a:ea typeface="ＭＳ Ｐゴシック" charset="0"/>
              </a:rPr>
              <a:t> the content and performance requirements of the task with those of the targeted standards, t</a:t>
            </a:r>
            <a:r>
              <a:rPr lang="en-US" sz="1200" b="0" kern="0" dirty="0" smtClean="0">
                <a:solidFill>
                  <a:srgbClr val="5E5E5D"/>
                </a:solidFill>
                <a:ea typeface="ＭＳ Ｐゴシック" charset="0"/>
              </a:rPr>
              <a:t>aking note of important points concerning alignment. Where there are partial matches, underline the parts of the standards that are addressed in the task and highlight those parts that are not. </a:t>
            </a:r>
          </a:p>
          <a:p>
            <a:endParaRPr lang="en-US" sz="1200" b="0" kern="0" dirty="0" smtClean="0">
              <a:solidFill>
                <a:srgbClr val="5E5E5D"/>
              </a:solidFill>
              <a:ea typeface="ＭＳ Ｐゴシック" charset="0"/>
            </a:endParaRPr>
          </a:p>
          <a:p>
            <a:r>
              <a:rPr lang="en-US" sz="1200" b="0" kern="0" dirty="0" smtClean="0">
                <a:solidFill>
                  <a:srgbClr val="5E5E5D"/>
                </a:solidFill>
                <a:ea typeface="ＭＳ Ｐゴシック" charset="0"/>
              </a:rPr>
              <a:t>It is not essential that every</a:t>
            </a:r>
            <a:r>
              <a:rPr lang="en-US" sz="1200" b="0" kern="0" baseline="0" dirty="0" smtClean="0">
                <a:solidFill>
                  <a:srgbClr val="5E5E5D"/>
                </a:solidFill>
                <a:ea typeface="ＭＳ Ｐゴシック" charset="0"/>
              </a:rPr>
              <a:t> standard targeted in the lesson/unit is also a target for the task. </a:t>
            </a:r>
          </a:p>
          <a:p>
            <a:endParaRPr lang="en-US" sz="1200" b="0" kern="0" baseline="0" dirty="0" smtClean="0">
              <a:solidFill>
                <a:srgbClr val="5E5E5D"/>
              </a:solidFill>
              <a:ea typeface="ＭＳ Ｐゴシック"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1" i="1" kern="1200" dirty="0" smtClean="0">
                <a:solidFill>
                  <a:schemeClr val="tx1"/>
                </a:solidFill>
                <a:effectLst/>
                <a:latin typeface="+mn-lt"/>
                <a:ea typeface="+mn-ea"/>
                <a:cs typeface="+mn-cs"/>
              </a:rPr>
              <a:t>Note: If the task is not aligned to the targeted CCSS of the lesson/unit, but is aligned to other CC standards, this process might continue but with feedback to the developer regarding the correct standards for alignment. </a:t>
            </a:r>
            <a:endParaRPr lang="en-US" sz="1200" b="1" kern="1200" dirty="0" smtClean="0">
              <a:solidFill>
                <a:schemeClr val="tx1"/>
              </a:solidFill>
              <a:effectLst/>
              <a:latin typeface="+mn-lt"/>
              <a:ea typeface="+mn-ea"/>
              <a:cs typeface="+mn-cs"/>
            </a:endParaRPr>
          </a:p>
          <a:p>
            <a:endParaRPr lang="en-US" dirty="0" smtClean="0"/>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effectLst/>
                <a:latin typeface="+mn-lt"/>
                <a:ea typeface="+mn-ea"/>
                <a:cs typeface="+mn-cs"/>
              </a:rPr>
              <a:t>Before displaying</a:t>
            </a:r>
            <a:r>
              <a:rPr lang="en-US" sz="1200" i="1" kern="1200" baseline="0" dirty="0" smtClean="0">
                <a:solidFill>
                  <a:schemeClr val="tx1"/>
                </a:solidFill>
                <a:effectLst/>
                <a:latin typeface="+mn-lt"/>
                <a:ea typeface="+mn-ea"/>
                <a:cs typeface="+mn-cs"/>
              </a:rPr>
              <a:t> the next slide give reviewers time to record and discuss their notes and observations regarding the supporting materials and the alignment of the requirements of the task to those of the targeted standards.</a:t>
            </a:r>
            <a:endParaRPr lang="en-US" i="1" dirty="0" smtClean="0"/>
          </a:p>
          <a:p>
            <a:endParaRPr lang="en-US" dirty="0"/>
          </a:p>
        </p:txBody>
      </p:sp>
      <p:sp>
        <p:nvSpPr>
          <p:cNvPr id="4" name="Slide Number Placeholder 3"/>
          <p:cNvSpPr>
            <a:spLocks noGrp="1"/>
          </p:cNvSpPr>
          <p:nvPr>
            <p:ph type="sldNum" sz="quarter" idx="10"/>
          </p:nvPr>
        </p:nvSpPr>
        <p:spPr/>
        <p:txBody>
          <a:bodyPr/>
          <a:lstStyle/>
          <a:p>
            <a:fld id="{3A9907AF-B02C-764A-B48E-87C4D2284803}" type="slidenum">
              <a:rPr lang="en-US" smtClean="0"/>
              <a:t>15</a:t>
            </a:fld>
            <a:endParaRPr lang="en-US" dirty="0"/>
          </a:p>
        </p:txBody>
      </p:sp>
    </p:spTree>
    <p:extLst>
      <p:ext uri="{BB962C8B-B14F-4D97-AF65-F5344CB8AC3E}">
        <p14:creationId xmlns:p14="http://schemas.microsoft.com/office/powerpoint/2010/main" val="29795109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SWP Talking Points /</a:t>
            </a:r>
            <a:r>
              <a:rPr lang="en-US" sz="1200" b="1" kern="1200" baseline="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Facilitator</a:t>
            </a:r>
            <a:r>
              <a:rPr lang="en-US" sz="1200" b="1" kern="1200" baseline="0" dirty="0" smtClean="0">
                <a:solidFill>
                  <a:schemeClr val="tx1"/>
                </a:solidFill>
                <a:effectLst/>
                <a:latin typeface="+mn-lt"/>
                <a:ea typeface="+mn-ea"/>
                <a:cs typeface="+mn-cs"/>
              </a:rPr>
              <a:t> Notes</a:t>
            </a:r>
            <a:r>
              <a:rPr lang="en-US" sz="1200" b="1" kern="1200" dirty="0" smtClean="0">
                <a:solidFill>
                  <a:schemeClr val="tx1"/>
                </a:solidFill>
                <a:effectLst/>
                <a:latin typeface="+mn-lt"/>
                <a:ea typeface="+mn-ea"/>
                <a:cs typeface="+mn-cs"/>
              </a:rPr>
              <a:t>:</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An example response is provided here</a:t>
            </a:r>
            <a:r>
              <a:rPr lang="en-US" sz="1200" b="1" kern="1200" dirty="0" smtClean="0">
                <a:solidFill>
                  <a:schemeClr val="tx1"/>
                </a:solidFill>
                <a:effectLst/>
                <a:latin typeface="+mn-lt"/>
                <a:ea typeface="+mn-ea"/>
                <a:cs typeface="+mn-cs"/>
              </a:rPr>
              <a:t>.</a:t>
            </a:r>
            <a:r>
              <a:rPr lang="en-US" sz="1200" kern="1200" dirty="0" smtClean="0">
                <a:solidFill>
                  <a:schemeClr val="tx1"/>
                </a:solidFill>
                <a:effectLst/>
                <a:latin typeface="+mn-lt"/>
                <a:ea typeface="+mn-ea"/>
                <a:cs typeface="+mn-cs"/>
              </a:rPr>
              <a:t> It is important to remember that this example is not intended as the “right answer” but rather is just one perspective to be considered in the discussion. </a:t>
            </a:r>
          </a:p>
          <a:p>
            <a:endParaRPr lang="en-US" dirty="0" smtClean="0"/>
          </a:p>
          <a:p>
            <a:endParaRPr lang="en-US" sz="1200" b="0" kern="0" baseline="0" dirty="0" smtClean="0">
              <a:solidFill>
                <a:srgbClr val="5E5E5D"/>
              </a:solidFill>
              <a:ea typeface="ＭＳ Ｐゴシック"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0" i="1" kern="0" baseline="0" dirty="0" smtClean="0">
                <a:solidFill>
                  <a:srgbClr val="5E5E5D"/>
                </a:solidFill>
                <a:ea typeface="ＭＳ Ｐゴシック" charset="0"/>
              </a:rPr>
              <a:t>The next two slides show a table with alignment ratings for the targeted standards of the example task: Grade 6, “Making Evidence-Based Claims: Steve Jobs.”</a:t>
            </a:r>
          </a:p>
          <a:p>
            <a:endParaRPr lang="en-US" dirty="0"/>
          </a:p>
        </p:txBody>
      </p:sp>
      <p:sp>
        <p:nvSpPr>
          <p:cNvPr id="4" name="Slide Number Placeholder 3"/>
          <p:cNvSpPr>
            <a:spLocks noGrp="1"/>
          </p:cNvSpPr>
          <p:nvPr>
            <p:ph type="sldNum" sz="quarter" idx="10"/>
          </p:nvPr>
        </p:nvSpPr>
        <p:spPr/>
        <p:txBody>
          <a:bodyPr/>
          <a:lstStyle/>
          <a:p>
            <a:fld id="{3A9907AF-B02C-764A-B48E-87C4D2284803}" type="slidenum">
              <a:rPr lang="en-US" smtClean="0"/>
              <a:t>16</a:t>
            </a:fld>
            <a:endParaRPr lang="en-US" dirty="0"/>
          </a:p>
        </p:txBody>
      </p:sp>
    </p:spTree>
    <p:extLst>
      <p:ext uri="{BB962C8B-B14F-4D97-AF65-F5344CB8AC3E}">
        <p14:creationId xmlns:p14="http://schemas.microsoft.com/office/powerpoint/2010/main" val="35430331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SWP Talking Points /</a:t>
            </a:r>
            <a:r>
              <a:rPr lang="en-US" sz="1200" b="1" kern="1200" baseline="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Facilitator</a:t>
            </a:r>
            <a:r>
              <a:rPr lang="en-US" sz="1200" b="1" kern="1200" baseline="0" dirty="0" smtClean="0">
                <a:solidFill>
                  <a:schemeClr val="tx1"/>
                </a:solidFill>
                <a:effectLst/>
                <a:latin typeface="+mn-lt"/>
                <a:ea typeface="+mn-ea"/>
                <a:cs typeface="+mn-cs"/>
              </a:rPr>
              <a:t> Notes</a:t>
            </a:r>
            <a:r>
              <a:rPr lang="en-US" sz="1200" b="1" kern="1200" dirty="0" smtClean="0">
                <a:solidFill>
                  <a:schemeClr val="tx1"/>
                </a:solidFill>
                <a:effectLst/>
                <a:latin typeface="+mn-lt"/>
                <a:ea typeface="+mn-ea"/>
                <a:cs typeface="+mn-cs"/>
              </a:rPr>
              <a:t>:</a:t>
            </a:r>
            <a:endParaRPr lang="en-US" sz="1200" kern="1200" dirty="0" smtClean="0">
              <a:solidFill>
                <a:schemeClr val="tx1"/>
              </a:solidFill>
              <a:effectLst/>
              <a:latin typeface="+mn-lt"/>
              <a:ea typeface="+mn-ea"/>
              <a:cs typeface="+mn-cs"/>
            </a:endParaRPr>
          </a:p>
          <a:p>
            <a:r>
              <a:rPr lang="en-US" dirty="0" smtClean="0"/>
              <a:t>The tables in this</a:t>
            </a:r>
            <a:r>
              <a:rPr lang="en-US" baseline="0" dirty="0" smtClean="0"/>
              <a:t> and the next slide offer a closer look at the standards targeted by the task. </a:t>
            </a:r>
          </a:p>
          <a:p>
            <a:endParaRPr lang="en-US" baseline="0" dirty="0" smtClean="0"/>
          </a:p>
          <a:p>
            <a:r>
              <a:rPr lang="en-US" dirty="0" smtClean="0"/>
              <a:t>These ratings</a:t>
            </a:r>
            <a:r>
              <a:rPr lang="en-US" baseline="0" dirty="0" smtClean="0"/>
              <a:t> and rationales come from an accumulation of comments and suggestions from a number of presentations using this common task. </a:t>
            </a:r>
            <a:r>
              <a:rPr lang="en-US" sz="1200" kern="1200" dirty="0" smtClean="0">
                <a:solidFill>
                  <a:schemeClr val="tx1"/>
                </a:solidFill>
                <a:effectLst/>
                <a:latin typeface="+mn-lt"/>
                <a:ea typeface="+mn-ea"/>
                <a:cs typeface="+mn-cs"/>
              </a:rPr>
              <a:t>Remind the reviewers again that this is not intended as a “right answer” but rather is a perspective to consider in their discussion.</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3A9907AF-B02C-764A-B48E-87C4D2284803}" type="slidenum">
              <a:rPr lang="en-US" smtClean="0"/>
              <a:t>17</a:t>
            </a:fld>
            <a:endParaRPr lang="en-US" dirty="0"/>
          </a:p>
        </p:txBody>
      </p:sp>
    </p:spTree>
    <p:extLst>
      <p:ext uri="{BB962C8B-B14F-4D97-AF65-F5344CB8AC3E}">
        <p14:creationId xmlns:p14="http://schemas.microsoft.com/office/powerpoint/2010/main" val="6118979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SWP Talking Points /</a:t>
            </a:r>
            <a:r>
              <a:rPr lang="en-US" sz="1200" b="1" kern="1200" baseline="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Facilitator</a:t>
            </a:r>
            <a:r>
              <a:rPr lang="en-US" sz="1200" b="1" kern="1200" baseline="0" dirty="0" smtClean="0">
                <a:solidFill>
                  <a:schemeClr val="tx1"/>
                </a:solidFill>
                <a:effectLst/>
                <a:latin typeface="+mn-lt"/>
                <a:ea typeface="+mn-ea"/>
                <a:cs typeface="+mn-cs"/>
              </a:rPr>
              <a:t> Notes</a:t>
            </a:r>
            <a:r>
              <a:rPr lang="en-US" sz="1200" b="1" kern="1200" dirty="0" smtClean="0">
                <a:solidFill>
                  <a:schemeClr val="tx1"/>
                </a:solidFill>
                <a:effectLst/>
                <a:latin typeface="+mn-lt"/>
                <a:ea typeface="+mn-ea"/>
                <a:cs typeface="+mn-cs"/>
              </a:rPr>
              <a:t>:</a:t>
            </a:r>
            <a:endParaRPr lang="en-US" sz="1200" kern="1200" dirty="0" smtClean="0">
              <a:solidFill>
                <a:schemeClr val="tx1"/>
              </a:solidFill>
              <a:effectLst/>
              <a:latin typeface="+mn-lt"/>
              <a:ea typeface="+mn-ea"/>
              <a:cs typeface="+mn-cs"/>
            </a:endParaRPr>
          </a:p>
          <a:p>
            <a:r>
              <a:rPr lang="en-US" dirty="0" smtClean="0"/>
              <a:t>These ratings</a:t>
            </a:r>
            <a:r>
              <a:rPr lang="en-US" baseline="0" dirty="0" smtClean="0"/>
              <a:t> and rationales come from an accumulation of comments and suggestions from a number of presentations using this common task. </a:t>
            </a:r>
            <a:r>
              <a:rPr lang="en-US" sz="1200" kern="1200" dirty="0" smtClean="0">
                <a:solidFill>
                  <a:schemeClr val="tx1"/>
                </a:solidFill>
                <a:effectLst/>
                <a:latin typeface="+mn-lt"/>
                <a:ea typeface="+mn-ea"/>
                <a:cs typeface="+mn-cs"/>
              </a:rPr>
              <a:t>Remind the reviewers again that this is not intended as a “right answer” but rather is a perspective to consider in their discussion.</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3A9907AF-B02C-764A-B48E-87C4D2284803}" type="slidenum">
              <a:rPr lang="en-US" smtClean="0"/>
              <a:t>18</a:t>
            </a:fld>
            <a:endParaRPr lang="en-US" dirty="0"/>
          </a:p>
        </p:txBody>
      </p:sp>
    </p:spTree>
    <p:extLst>
      <p:ext uri="{BB962C8B-B14F-4D97-AF65-F5344CB8AC3E}">
        <p14:creationId xmlns:p14="http://schemas.microsoft.com/office/powerpoint/2010/main" val="6118979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SWP Talking Points /</a:t>
            </a:r>
            <a:r>
              <a:rPr lang="en-US" sz="1200" b="1" kern="1200" baseline="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Facilitator</a:t>
            </a:r>
            <a:r>
              <a:rPr lang="en-US" sz="1200" b="1" kern="1200" baseline="0" dirty="0" smtClean="0">
                <a:solidFill>
                  <a:schemeClr val="tx1"/>
                </a:solidFill>
                <a:effectLst/>
                <a:latin typeface="+mn-lt"/>
                <a:ea typeface="+mn-ea"/>
                <a:cs typeface="+mn-cs"/>
              </a:rPr>
              <a:t> Notes</a:t>
            </a:r>
            <a:r>
              <a:rPr lang="en-US" sz="1200" b="1" kern="1200" dirty="0" smtClean="0">
                <a:solidFill>
                  <a:schemeClr val="tx1"/>
                </a:solidFill>
                <a:effectLst/>
                <a:latin typeface="+mn-lt"/>
                <a:ea typeface="+mn-ea"/>
                <a:cs typeface="+mn-cs"/>
              </a:rPr>
              <a:t>:</a:t>
            </a:r>
            <a:endParaRPr lang="en-US" sz="1200" kern="1200" dirty="0" smtClean="0">
              <a:solidFill>
                <a:schemeClr val="tx1"/>
              </a:solidFill>
              <a:effectLst/>
              <a:latin typeface="+mn-lt"/>
              <a:ea typeface="+mn-ea"/>
              <a:cs typeface="+mn-cs"/>
            </a:endParaRPr>
          </a:p>
          <a:p>
            <a:r>
              <a:rPr lang="en-US" dirty="0" smtClean="0"/>
              <a:t>Use these questions</a:t>
            </a:r>
            <a:r>
              <a:rPr lang="en-US" baseline="0" dirty="0" smtClean="0"/>
              <a:t> from the </a:t>
            </a:r>
            <a:r>
              <a:rPr lang="en-US" b="1" baseline="0" dirty="0" smtClean="0"/>
              <a:t>Student Work Analysis Chart</a:t>
            </a:r>
            <a:r>
              <a:rPr lang="en-US" b="1" dirty="0" smtClean="0"/>
              <a:t> </a:t>
            </a:r>
            <a:r>
              <a:rPr lang="en-US" dirty="0" smtClean="0"/>
              <a:t>to analyze each</a:t>
            </a:r>
            <a:r>
              <a:rPr lang="en-US" baseline="0" dirty="0" smtClean="0"/>
              <a:t> individual sample of student work. </a:t>
            </a:r>
          </a:p>
          <a:p>
            <a:endParaRPr lang="en-US" baseline="0" dirty="0" smtClean="0"/>
          </a:p>
          <a:p>
            <a:r>
              <a:rPr lang="en-US" baseline="0" dirty="0" smtClean="0"/>
              <a:t>In the slide are the headers for the four columns of the Student Work Analysis Chart. Each provides a focus for discussion of the individual student’s response to the task.</a:t>
            </a:r>
          </a:p>
          <a:p>
            <a:pPr marL="685800" lvl="1" indent="-228600">
              <a:buFont typeface="+mj-lt"/>
              <a:buAutoNum type="arabicPeriod"/>
            </a:pPr>
            <a:r>
              <a:rPr lang="en-US" baseline="0" dirty="0" smtClean="0"/>
              <a:t>First look at the student’s response. Does it indicate that s/he understands what the task is asking of him/her? </a:t>
            </a:r>
          </a:p>
          <a:p>
            <a:pPr marL="685800" lvl="1" indent="-228600">
              <a:buFont typeface="+mj-lt"/>
              <a:buAutoNum type="arabicPeriod"/>
            </a:pPr>
            <a:r>
              <a:rPr lang="en-US" baseline="0" dirty="0" smtClean="0"/>
              <a:t>Now look at the student’s response with respect to the targeted standards. Did s/he demonstrate proficiency with the content and performance requirements of the standards? i.e. Does s/he demonstrate the content and procedural knowledge necessary for successful completion of the task?</a:t>
            </a:r>
          </a:p>
          <a:p>
            <a:pPr marL="685800" lvl="1" indent="-228600">
              <a:buFont typeface="+mj-lt"/>
              <a:buAutoNum type="arabicPeriod"/>
            </a:pPr>
            <a:r>
              <a:rPr lang="en-US" baseline="0" dirty="0" smtClean="0"/>
              <a:t>Next look at the depth of understanding and/or reasoning in the student’s response. Is there evidence that s/he comprehends the related text(s)? (Is the complexity of the text appropriate for the grade level?)</a:t>
            </a:r>
          </a:p>
          <a:p>
            <a:pPr marL="685800" lvl="1" indent="-228600">
              <a:buFont typeface="+mj-lt"/>
              <a:buAutoNum type="arabicPeriod"/>
            </a:pPr>
            <a:r>
              <a:rPr lang="en-US" baseline="0" dirty="0" smtClean="0"/>
              <a:t>And finally, when the supporting materials (e.g. teacher notes, answer keys, rubrics, scoring guidelines) in the lesson/unit are applied to the student work, is there sufficient support for the teacher to understand and interpret the student’s response.</a:t>
            </a:r>
          </a:p>
          <a:p>
            <a:endParaRPr lang="en-US" dirty="0"/>
          </a:p>
        </p:txBody>
      </p:sp>
      <p:sp>
        <p:nvSpPr>
          <p:cNvPr id="4" name="Slide Number Placeholder 3"/>
          <p:cNvSpPr>
            <a:spLocks noGrp="1"/>
          </p:cNvSpPr>
          <p:nvPr>
            <p:ph type="sldNum" sz="quarter" idx="10"/>
          </p:nvPr>
        </p:nvSpPr>
        <p:spPr/>
        <p:txBody>
          <a:bodyPr/>
          <a:lstStyle/>
          <a:p>
            <a:fld id="{3A9907AF-B02C-764A-B48E-87C4D2284803}" type="slidenum">
              <a:rPr lang="en-US" smtClean="0"/>
              <a:t>19</a:t>
            </a:fld>
            <a:endParaRPr lang="en-US" dirty="0"/>
          </a:p>
        </p:txBody>
      </p:sp>
    </p:spTree>
    <p:extLst>
      <p:ext uri="{BB962C8B-B14F-4D97-AF65-F5344CB8AC3E}">
        <p14:creationId xmlns:p14="http://schemas.microsoft.com/office/powerpoint/2010/main" val="28399144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SWP Talking Points /</a:t>
            </a:r>
            <a:r>
              <a:rPr lang="en-US" sz="1200" b="1" kern="1200" baseline="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Facilitator</a:t>
            </a:r>
            <a:r>
              <a:rPr lang="en-US" sz="1200" b="1" kern="1200" baseline="0" dirty="0" smtClean="0">
                <a:solidFill>
                  <a:schemeClr val="tx1"/>
                </a:solidFill>
                <a:effectLst/>
                <a:latin typeface="+mn-lt"/>
                <a:ea typeface="+mn-ea"/>
                <a:cs typeface="+mn-cs"/>
              </a:rPr>
              <a:t> Notes</a:t>
            </a:r>
            <a:r>
              <a:rPr lang="en-US" sz="1200" b="1" kern="1200" dirty="0" smtClean="0">
                <a:solidFill>
                  <a:schemeClr val="tx1"/>
                </a:solidFill>
                <a:effectLst/>
                <a:latin typeface="+mn-lt"/>
                <a:ea typeface="+mn-ea"/>
                <a:cs typeface="+mn-cs"/>
              </a:rPr>
              <a:t>:</a:t>
            </a:r>
            <a:endParaRPr lang="en-US" sz="1200" kern="1200" dirty="0" smtClean="0">
              <a:solidFill>
                <a:schemeClr val="tx1"/>
              </a:solidFill>
              <a:effectLst/>
              <a:latin typeface="+mn-lt"/>
              <a:ea typeface="+mn-ea"/>
              <a:cs typeface="+mn-cs"/>
            </a:endParaRPr>
          </a:p>
          <a:p>
            <a:r>
              <a:rPr lang="en-US" baseline="0" dirty="0" smtClean="0"/>
              <a:t>This </a:t>
            </a:r>
            <a:r>
              <a:rPr lang="en-US" b="1" baseline="0" dirty="0" smtClean="0"/>
              <a:t>Student Work Analysis Chart </a:t>
            </a:r>
            <a:r>
              <a:rPr lang="en-US" baseline="0" dirty="0" smtClean="0"/>
              <a:t>allows you to keep notes about each sample across the rows. When all samples have been analyzed individually, we will look at the whole collection by comparing and contrasting the notes in each column (Step 4).</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
            </a:r>
            <a:br>
              <a:rPr lang="en-US" baseline="0" dirty="0" smtClean="0"/>
            </a:br>
            <a:r>
              <a:rPr lang="en-US" i="1" baseline="0" dirty="0" smtClean="0"/>
              <a:t>Use the guiding questions on this, and the previous, slide to inspire and expand the discussion about what is revealed by the individual student responses BEFORE displaying the next two slides. Reviewers should form their own opinions before they see the example observations and notes. Encourage lively discussion among the reviewers to ensure the most robust notes are recorded for use in the next step.</a:t>
            </a:r>
            <a:endParaRPr lang="en-US" i="1" dirty="0" smtClean="0"/>
          </a:p>
          <a:p>
            <a:endParaRPr lang="en-US" i="1" dirty="0"/>
          </a:p>
        </p:txBody>
      </p:sp>
      <p:sp>
        <p:nvSpPr>
          <p:cNvPr id="4" name="Slide Number Placeholder 3"/>
          <p:cNvSpPr>
            <a:spLocks noGrp="1"/>
          </p:cNvSpPr>
          <p:nvPr>
            <p:ph type="sldNum" sz="quarter" idx="10"/>
          </p:nvPr>
        </p:nvSpPr>
        <p:spPr/>
        <p:txBody>
          <a:bodyPr/>
          <a:lstStyle/>
          <a:p>
            <a:fld id="{3A9907AF-B02C-764A-B48E-87C4D2284803}" type="slidenum">
              <a:rPr lang="en-US" smtClean="0"/>
              <a:t>20</a:t>
            </a:fld>
            <a:endParaRPr lang="en-US" dirty="0"/>
          </a:p>
        </p:txBody>
      </p:sp>
    </p:spTree>
    <p:extLst>
      <p:ext uri="{BB962C8B-B14F-4D97-AF65-F5344CB8AC3E}">
        <p14:creationId xmlns:p14="http://schemas.microsoft.com/office/powerpoint/2010/main" val="28399144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SWP Talking Points /</a:t>
            </a:r>
            <a:r>
              <a:rPr lang="en-US" sz="1200" b="1" kern="1200" baseline="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Facilitator</a:t>
            </a:r>
            <a:r>
              <a:rPr lang="en-US" sz="1200" b="1" kern="1200" baseline="0" dirty="0" smtClean="0">
                <a:solidFill>
                  <a:schemeClr val="tx1"/>
                </a:solidFill>
                <a:effectLst/>
                <a:latin typeface="+mn-lt"/>
                <a:ea typeface="+mn-ea"/>
                <a:cs typeface="+mn-cs"/>
              </a:rPr>
              <a:t> Notes</a:t>
            </a:r>
            <a:r>
              <a:rPr lang="en-US" sz="1200" b="1" kern="1200" dirty="0" smtClean="0">
                <a:solidFill>
                  <a:schemeClr val="tx1"/>
                </a:solidFill>
                <a:effectLst/>
                <a:latin typeface="+mn-lt"/>
                <a:ea typeface="+mn-ea"/>
                <a:cs typeface="+mn-cs"/>
              </a:rPr>
              <a:t>:</a:t>
            </a: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effectLst/>
              </a:rPr>
              <a:t>This and the next slide </a:t>
            </a:r>
            <a:r>
              <a:rPr lang="en-US" sz="1200" b="0" kern="1200" baseline="0" dirty="0" smtClean="0">
                <a:solidFill>
                  <a:schemeClr val="tx1"/>
                </a:solidFill>
                <a:effectLst/>
                <a:latin typeface="+mn-lt"/>
                <a:ea typeface="+mn-ea"/>
                <a:cs typeface="+mn-cs"/>
              </a:rPr>
              <a:t>offer </a:t>
            </a:r>
            <a:r>
              <a:rPr lang="en-US" sz="1200" kern="1200" dirty="0" smtClean="0">
                <a:solidFill>
                  <a:schemeClr val="tx1"/>
                </a:solidFill>
                <a:effectLst/>
                <a:latin typeface="+mn-lt"/>
                <a:ea typeface="+mn-ea"/>
                <a:cs typeface="+mn-cs"/>
              </a:rPr>
              <a:t>some examples of notes and observations for the different levels of performance for the task.</a:t>
            </a:r>
            <a:r>
              <a:rPr lang="en-US" dirty="0" smtClean="0">
                <a:effectLst/>
              </a:rPr>
              <a:t> </a:t>
            </a:r>
            <a:r>
              <a:rPr lang="en-US" sz="1200" kern="1200" dirty="0" smtClean="0">
                <a:solidFill>
                  <a:schemeClr val="tx1"/>
                </a:solidFill>
                <a:effectLst/>
                <a:latin typeface="+mn-lt"/>
                <a:ea typeface="+mn-ea"/>
                <a:cs typeface="+mn-cs"/>
              </a:rPr>
              <a:t>When providing observations and feedback, encourage reviewers to record evidence</a:t>
            </a:r>
            <a:r>
              <a:rPr lang="en-US" sz="1200" kern="1200" baseline="0" dirty="0" smtClean="0">
                <a:solidFill>
                  <a:schemeClr val="tx1"/>
                </a:solidFill>
                <a:effectLst/>
                <a:latin typeface="+mn-lt"/>
                <a:ea typeface="+mn-ea"/>
                <a:cs typeface="+mn-cs"/>
              </a:rPr>
              <a:t> for </a:t>
            </a:r>
            <a:r>
              <a:rPr lang="en-US" sz="1200" kern="1200" dirty="0" smtClean="0">
                <a:solidFill>
                  <a:schemeClr val="tx1"/>
                </a:solidFill>
                <a:effectLst/>
                <a:latin typeface="+mn-lt"/>
                <a:ea typeface="+mn-ea"/>
                <a:cs typeface="+mn-cs"/>
              </a:rPr>
              <a:t>individual students and/or levels</a:t>
            </a:r>
            <a:r>
              <a:rPr lang="en-US" sz="1200" kern="1200" baseline="0" dirty="0" smtClean="0">
                <a:solidFill>
                  <a:schemeClr val="tx1"/>
                </a:solidFill>
                <a:effectLst/>
                <a:latin typeface="+mn-lt"/>
                <a:ea typeface="+mn-ea"/>
                <a:cs typeface="+mn-cs"/>
              </a:rPr>
              <a:t> of student responses</a:t>
            </a:r>
            <a:r>
              <a:rPr lang="en-US" sz="1200" kern="1200" dirty="0" smtClean="0">
                <a:solidFill>
                  <a:schemeClr val="tx1"/>
                </a:solidFill>
                <a:effectLst/>
                <a:latin typeface="+mn-lt"/>
                <a:ea typeface="+mn-ea"/>
                <a:cs typeface="+mn-cs"/>
              </a:rPr>
              <a:t>. </a:t>
            </a:r>
            <a:endParaRPr lang="en-US" dirty="0" smtClean="0">
              <a:effectLst/>
            </a:endParaRPr>
          </a:p>
          <a:p>
            <a:endParaRPr lang="en-US" dirty="0" smtClean="0">
              <a:effectLst/>
            </a:endParaRPr>
          </a:p>
          <a:p>
            <a:r>
              <a:rPr lang="en-US" dirty="0" smtClean="0">
                <a:effectLst/>
              </a:rPr>
              <a:t>These</a:t>
            </a:r>
            <a:r>
              <a:rPr lang="en-US" baseline="0" dirty="0" smtClean="0">
                <a:effectLst/>
              </a:rPr>
              <a:t> brief notes should be used to initiate and augment the discussion. They are not meant to be complete and should be augmented with ideas and observations from the groups’ discussions. </a:t>
            </a:r>
            <a:endParaRPr lang="en-US" dirty="0" smtClean="0"/>
          </a:p>
        </p:txBody>
      </p:sp>
      <p:sp>
        <p:nvSpPr>
          <p:cNvPr id="4" name="Slide Number Placeholder 3"/>
          <p:cNvSpPr>
            <a:spLocks noGrp="1"/>
          </p:cNvSpPr>
          <p:nvPr>
            <p:ph type="sldNum" sz="quarter" idx="10"/>
          </p:nvPr>
        </p:nvSpPr>
        <p:spPr/>
        <p:txBody>
          <a:bodyPr/>
          <a:lstStyle/>
          <a:p>
            <a:fld id="{3A9907AF-B02C-764A-B48E-87C4D2284803}" type="slidenum">
              <a:rPr lang="en-US" smtClean="0"/>
              <a:t>21</a:t>
            </a:fld>
            <a:endParaRPr lang="en-US" dirty="0"/>
          </a:p>
        </p:txBody>
      </p:sp>
    </p:spTree>
    <p:extLst>
      <p:ext uri="{BB962C8B-B14F-4D97-AF65-F5344CB8AC3E}">
        <p14:creationId xmlns:p14="http://schemas.microsoft.com/office/powerpoint/2010/main" val="30511529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SWP Talking Points /</a:t>
            </a:r>
            <a:r>
              <a:rPr lang="en-US" sz="1200" b="1" kern="1200" baseline="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Facilitator</a:t>
            </a:r>
            <a:r>
              <a:rPr lang="en-US" sz="1200" b="1" kern="1200" baseline="0" dirty="0" smtClean="0">
                <a:solidFill>
                  <a:schemeClr val="tx1"/>
                </a:solidFill>
                <a:effectLst/>
                <a:latin typeface="+mn-lt"/>
                <a:ea typeface="+mn-ea"/>
                <a:cs typeface="+mn-cs"/>
              </a:rPr>
              <a:t> Notes</a:t>
            </a:r>
            <a:r>
              <a:rPr lang="en-US" sz="1200" b="1" kern="1200" dirty="0" smtClean="0">
                <a:solidFill>
                  <a:schemeClr val="tx1"/>
                </a:solidFill>
                <a:effectLst/>
                <a:latin typeface="+mn-lt"/>
                <a:ea typeface="+mn-ea"/>
                <a:cs typeface="+mn-cs"/>
              </a:rPr>
              <a:t>:</a:t>
            </a:r>
          </a:p>
          <a:p>
            <a:endParaRPr lang="en-US" b="0" dirty="0" smtClean="0"/>
          </a:p>
          <a:p>
            <a:r>
              <a:rPr lang="en-US" sz="1200" kern="1200" dirty="0" smtClean="0">
                <a:solidFill>
                  <a:schemeClr val="tx1"/>
                </a:solidFill>
                <a:effectLst/>
                <a:latin typeface="+mn-lt"/>
                <a:ea typeface="+mn-ea"/>
                <a:cs typeface="+mn-cs"/>
              </a:rPr>
              <a:t>It is assumed that the lesson/unit</a:t>
            </a:r>
            <a:r>
              <a:rPr lang="en-US" sz="1200" kern="1200" baseline="0" dirty="0" smtClean="0">
                <a:solidFill>
                  <a:schemeClr val="tx1"/>
                </a:solidFill>
                <a:effectLst/>
                <a:latin typeface="+mn-lt"/>
                <a:ea typeface="+mn-ea"/>
                <a:cs typeface="+mn-cs"/>
              </a:rPr>
              <a:t> from which the task comes </a:t>
            </a:r>
            <a:r>
              <a:rPr lang="en-US" sz="1200" kern="1200" dirty="0" smtClean="0">
                <a:solidFill>
                  <a:schemeClr val="tx1"/>
                </a:solidFill>
                <a:effectLst/>
                <a:latin typeface="+mn-lt"/>
                <a:ea typeface="+mn-ea"/>
                <a:cs typeface="+mn-cs"/>
              </a:rPr>
              <a:t>has</a:t>
            </a:r>
            <a:r>
              <a:rPr lang="en-US" sz="1200" kern="1200" baseline="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previously</a:t>
            </a:r>
            <a:r>
              <a:rPr lang="en-US" sz="1200" kern="1200" dirty="0" smtClean="0">
                <a:solidFill>
                  <a:schemeClr val="tx1"/>
                </a:solidFill>
                <a:effectLst/>
                <a:latin typeface="+mn-lt"/>
                <a:ea typeface="+mn-ea"/>
                <a:cs typeface="+mn-cs"/>
              </a:rPr>
              <a:t> been reviewed and found</a:t>
            </a:r>
            <a:r>
              <a:rPr lang="en-US" sz="1200" kern="1200" baseline="0" dirty="0" smtClean="0">
                <a:solidFill>
                  <a:schemeClr val="tx1"/>
                </a:solidFill>
                <a:effectLst/>
                <a:latin typeface="+mn-lt"/>
                <a:ea typeface="+mn-ea"/>
                <a:cs typeface="+mn-cs"/>
              </a:rPr>
              <a:t> worthy </a:t>
            </a:r>
            <a:r>
              <a:rPr lang="en-US" sz="1200" kern="1200" dirty="0" smtClean="0">
                <a:solidFill>
                  <a:schemeClr val="tx1"/>
                </a:solidFill>
                <a:effectLst/>
                <a:latin typeface="+mn-lt"/>
                <a:ea typeface="+mn-ea"/>
                <a:cs typeface="+mn-cs"/>
              </a:rPr>
              <a:t>using the EQuIP quality review process.</a:t>
            </a:r>
            <a:r>
              <a:rPr lang="en-US" dirty="0" smtClean="0">
                <a:effectLst/>
              </a:rPr>
              <a:t> </a:t>
            </a:r>
            <a:r>
              <a:rPr lang="en-US" b="0" dirty="0" smtClean="0"/>
              <a:t>The</a:t>
            </a:r>
            <a:r>
              <a:rPr lang="en-US" b="0" baseline="0" dirty="0" smtClean="0"/>
              <a:t> objective here is not to re-review the lesson/unit or to assess the students’ understanding of the content. We use this process as a way of experiencing a task through the eyes and minds of a cross-section of students and then using that lens to make suggestions to improve both the task and its lesson. This viewpoint adds another layer to the information we already have about the task. Sometimes with this new perspective, we are able to observe strengths and weaknesses in the task or the lesson/unit that were not seen in previous processes.</a:t>
            </a:r>
            <a:endParaRPr lang="en-US" b="0" dirty="0" smtClean="0"/>
          </a:p>
        </p:txBody>
      </p:sp>
      <p:sp>
        <p:nvSpPr>
          <p:cNvPr id="4" name="Slide Number Placeholder 3"/>
          <p:cNvSpPr>
            <a:spLocks noGrp="1"/>
          </p:cNvSpPr>
          <p:nvPr>
            <p:ph type="sldNum" sz="quarter" idx="10"/>
          </p:nvPr>
        </p:nvSpPr>
        <p:spPr/>
        <p:txBody>
          <a:bodyPr/>
          <a:lstStyle/>
          <a:p>
            <a:fld id="{3A9907AF-B02C-764A-B48E-87C4D2284803}" type="slidenum">
              <a:rPr lang="en-US" smtClean="0"/>
              <a:t>4</a:t>
            </a:fld>
            <a:endParaRPr lang="en-US" dirty="0"/>
          </a:p>
        </p:txBody>
      </p:sp>
    </p:spTree>
    <p:extLst>
      <p:ext uri="{BB962C8B-B14F-4D97-AF65-F5344CB8AC3E}">
        <p14:creationId xmlns:p14="http://schemas.microsoft.com/office/powerpoint/2010/main" val="31929304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SWP Talking Points /</a:t>
            </a:r>
            <a:r>
              <a:rPr lang="en-US" sz="1200" b="1" kern="1200" baseline="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Facilitator</a:t>
            </a:r>
            <a:r>
              <a:rPr lang="en-US" sz="1200" b="1" kern="1200" baseline="0" dirty="0" smtClean="0">
                <a:solidFill>
                  <a:schemeClr val="tx1"/>
                </a:solidFill>
                <a:effectLst/>
                <a:latin typeface="+mn-lt"/>
                <a:ea typeface="+mn-ea"/>
                <a:cs typeface="+mn-cs"/>
              </a:rPr>
              <a:t> Notes</a:t>
            </a:r>
            <a:r>
              <a:rPr lang="en-US" sz="1200" b="1" kern="1200" dirty="0" smtClean="0">
                <a:solidFill>
                  <a:schemeClr val="tx1"/>
                </a:solidFill>
                <a:effectLst/>
                <a:latin typeface="+mn-lt"/>
                <a:ea typeface="+mn-ea"/>
                <a:cs typeface="+mn-cs"/>
              </a:rPr>
              <a:t>:</a:t>
            </a:r>
            <a:endParaRPr lang="en-US" sz="1200" kern="1200" dirty="0" smtClean="0">
              <a:solidFill>
                <a:schemeClr val="tx1"/>
              </a:solidFill>
              <a:effectLst/>
              <a:latin typeface="+mn-lt"/>
              <a:ea typeface="+mn-ea"/>
              <a:cs typeface="+mn-cs"/>
            </a:endParaRPr>
          </a:p>
          <a:p>
            <a:r>
              <a:rPr lang="en-US" dirty="0" smtClean="0">
                <a:effectLst/>
              </a:rPr>
              <a:t>These</a:t>
            </a:r>
            <a:r>
              <a:rPr lang="en-US" baseline="0" dirty="0" smtClean="0">
                <a:effectLst/>
              </a:rPr>
              <a:t> brief notes should be used to support and inspire discussion. They are not meant to be complete and should be augmented with ideas and observations from the group. </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A9907AF-B02C-764A-B48E-87C4D2284803}" type="slidenum">
              <a:rPr lang="en-US" smtClean="0"/>
              <a:t>22</a:t>
            </a:fld>
            <a:endParaRPr lang="en-US" dirty="0"/>
          </a:p>
        </p:txBody>
      </p:sp>
    </p:spTree>
    <p:extLst>
      <p:ext uri="{BB962C8B-B14F-4D97-AF65-F5344CB8AC3E}">
        <p14:creationId xmlns:p14="http://schemas.microsoft.com/office/powerpoint/2010/main" val="30511529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SWP Talking Points /</a:t>
            </a:r>
            <a:r>
              <a:rPr lang="en-US" sz="1200" b="1" kern="1200" baseline="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Facilitator</a:t>
            </a:r>
            <a:r>
              <a:rPr lang="en-US" sz="1200" b="1" kern="1200" baseline="0" dirty="0" smtClean="0">
                <a:solidFill>
                  <a:schemeClr val="tx1"/>
                </a:solidFill>
                <a:effectLst/>
                <a:latin typeface="+mn-lt"/>
                <a:ea typeface="+mn-ea"/>
                <a:cs typeface="+mn-cs"/>
              </a:rPr>
              <a:t> Notes</a:t>
            </a:r>
            <a:r>
              <a:rPr lang="en-US" sz="1200" b="1" kern="1200" dirty="0" smtClean="0">
                <a:solidFill>
                  <a:schemeClr val="tx1"/>
                </a:solidFill>
                <a:effectLst/>
                <a:latin typeface="+mn-lt"/>
                <a:ea typeface="+mn-ea"/>
                <a:cs typeface="+mn-cs"/>
              </a:rPr>
              <a:t>:</a:t>
            </a:r>
            <a:endParaRPr lang="en-US" sz="1200" kern="1200" dirty="0" smtClean="0">
              <a:solidFill>
                <a:schemeClr val="tx1"/>
              </a:solidFill>
              <a:effectLst/>
              <a:latin typeface="+mn-lt"/>
              <a:ea typeface="+mn-ea"/>
              <a:cs typeface="+mn-cs"/>
            </a:endParaRPr>
          </a:p>
          <a:p>
            <a:r>
              <a:rPr lang="en-US" dirty="0" smtClean="0"/>
              <a:t>These guiding questions</a:t>
            </a:r>
            <a:r>
              <a:rPr lang="en-US" baseline="0" dirty="0" smtClean="0"/>
              <a:t> can be used along with the notes from the </a:t>
            </a:r>
            <a:r>
              <a:rPr lang="en-US" b="1" baseline="0" dirty="0" smtClean="0"/>
              <a:t>Student Work Analysis Chart </a:t>
            </a:r>
            <a:r>
              <a:rPr lang="en-US" baseline="0" dirty="0" smtClean="0"/>
              <a:t>to analyze the trends across the collection of student work samples.</a:t>
            </a:r>
            <a:endParaRPr lang="en-US" dirty="0" smtClean="0"/>
          </a:p>
          <a:p>
            <a:endParaRPr lang="en-US" dirty="0" smtClean="0"/>
          </a:p>
          <a:p>
            <a:r>
              <a:rPr lang="en-US" dirty="0" smtClean="0"/>
              <a:t>Reviewers need to take time to record notes and observations, including the trends </a:t>
            </a:r>
            <a:r>
              <a:rPr lang="en-US" baseline="0" dirty="0" smtClean="0"/>
              <a:t>and revelations, about the collection of work samples. The notes should include information about the range of understanding observed across the collection. Proficient students might demonstrate evidence of basic proficiency with the requirements of the targeted standards or they might demonstrate a deeper conceptual understanding and reasoning.</a:t>
            </a:r>
          </a:p>
          <a:p>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The questions continue on the next slide.</a:t>
            </a:r>
          </a:p>
          <a:p>
            <a:endParaRPr lang="en-US" baseline="0" dirty="0" smtClean="0"/>
          </a:p>
        </p:txBody>
      </p:sp>
      <p:sp>
        <p:nvSpPr>
          <p:cNvPr id="4" name="Slide Number Placeholder 3"/>
          <p:cNvSpPr>
            <a:spLocks noGrp="1"/>
          </p:cNvSpPr>
          <p:nvPr>
            <p:ph type="sldNum" sz="quarter" idx="10"/>
          </p:nvPr>
        </p:nvSpPr>
        <p:spPr/>
        <p:txBody>
          <a:bodyPr/>
          <a:lstStyle/>
          <a:p>
            <a:fld id="{3A9907AF-B02C-764A-B48E-87C4D2284803}" type="slidenum">
              <a:rPr lang="en-US" smtClean="0"/>
              <a:t>23</a:t>
            </a:fld>
            <a:endParaRPr lang="en-US" dirty="0"/>
          </a:p>
        </p:txBody>
      </p:sp>
    </p:spTree>
    <p:extLst>
      <p:ext uri="{BB962C8B-B14F-4D97-AF65-F5344CB8AC3E}">
        <p14:creationId xmlns:p14="http://schemas.microsoft.com/office/powerpoint/2010/main" val="28399144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SWP Talking Points /</a:t>
            </a:r>
            <a:r>
              <a:rPr lang="en-US" sz="1200" b="1" kern="1200" baseline="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Facilitator</a:t>
            </a:r>
            <a:r>
              <a:rPr lang="en-US" sz="1200" b="1" kern="1200" baseline="0" dirty="0" smtClean="0">
                <a:solidFill>
                  <a:schemeClr val="tx1"/>
                </a:solidFill>
                <a:effectLst/>
                <a:latin typeface="+mn-lt"/>
                <a:ea typeface="+mn-ea"/>
                <a:cs typeface="+mn-cs"/>
              </a:rPr>
              <a:t> Notes</a:t>
            </a:r>
            <a:r>
              <a:rPr lang="en-US" sz="1200" b="1" kern="1200" dirty="0" smtClean="0">
                <a:solidFill>
                  <a:schemeClr val="tx1"/>
                </a:solidFill>
                <a:effectLst/>
                <a:latin typeface="+mn-lt"/>
                <a:ea typeface="+mn-ea"/>
                <a:cs typeface="+mn-cs"/>
              </a:rPr>
              <a:t>:</a:t>
            </a:r>
            <a:endParaRPr lang="en-US" sz="1200" kern="1200" dirty="0" smtClean="0">
              <a:solidFill>
                <a:schemeClr val="tx1"/>
              </a:solidFill>
              <a:effectLst/>
              <a:latin typeface="+mn-lt"/>
              <a:ea typeface="+mn-ea"/>
              <a:cs typeface="+mn-cs"/>
            </a:endParaRPr>
          </a:p>
          <a:p>
            <a:r>
              <a:rPr lang="en-US" dirty="0" smtClean="0"/>
              <a:t>These guiding questions</a:t>
            </a:r>
            <a:r>
              <a:rPr lang="en-US" baseline="0" dirty="0" smtClean="0"/>
              <a:t> can be used along with the notes from the </a:t>
            </a:r>
            <a:r>
              <a:rPr lang="en-US" b="1" baseline="0" dirty="0" smtClean="0"/>
              <a:t>Student Work Analysis Chart </a:t>
            </a:r>
            <a:r>
              <a:rPr lang="en-US" baseline="0" dirty="0" smtClean="0"/>
              <a:t>to analyze the trends across the collection of student work samples.</a:t>
            </a:r>
            <a:endParaRPr lang="en-US" dirty="0" smtClean="0"/>
          </a:p>
          <a:p>
            <a:endParaRPr lang="en-US" dirty="0" smtClean="0"/>
          </a:p>
          <a:p>
            <a:r>
              <a:rPr lang="en-US" dirty="0" smtClean="0"/>
              <a:t>Reviewers need to take time to record notes and observations, including the trends </a:t>
            </a:r>
            <a:r>
              <a:rPr lang="en-US" baseline="0" dirty="0" smtClean="0"/>
              <a:t>and revelations, about the collection of work samples. The notes should include information about the range of understanding observed across the collection. Proficient students might demonstrate evidence of basic proficiency with the requirements of the targeted standards or they might demonstrate a deeper conceptual understanding and reasoning.</a:t>
            </a:r>
          </a:p>
          <a:p>
            <a:endParaRPr lang="en-US" baseline="0" dirty="0" smtClean="0"/>
          </a:p>
          <a:p>
            <a:r>
              <a:rPr lang="en-US" baseline="0" dirty="0" smtClean="0"/>
              <a:t>NOTE: In this discussion the types of reasoning required in the task (also see Step 1) may arise again. </a:t>
            </a:r>
          </a:p>
          <a:p>
            <a:pPr marL="0" indent="0">
              <a:buFont typeface="Arial"/>
              <a:buNone/>
            </a:pPr>
            <a:r>
              <a:rPr lang="en-US" baseline="0" dirty="0" smtClean="0"/>
              <a:t>Remind reviewers of some possible types of student reasoning to include: </a:t>
            </a:r>
          </a:p>
          <a:p>
            <a:pPr marL="628650" lvl="1" indent="-171450">
              <a:buFont typeface="Arial"/>
              <a:buChar char="•"/>
            </a:pPr>
            <a:r>
              <a:rPr lang="en-US" b="1" baseline="0" dirty="0" smtClean="0"/>
              <a:t>Inductive</a:t>
            </a:r>
            <a:r>
              <a:rPr lang="en-US" baseline="0" dirty="0" smtClean="0"/>
              <a:t> – moving from specific observations to broader generalizations and theories</a:t>
            </a:r>
          </a:p>
          <a:p>
            <a:pPr marL="628650" lvl="1" indent="-171450">
              <a:buFont typeface="Arial"/>
              <a:buChar char="•"/>
            </a:pPr>
            <a:r>
              <a:rPr lang="en-US" b="1" baseline="0" dirty="0" smtClean="0"/>
              <a:t>Deductive</a:t>
            </a:r>
            <a:r>
              <a:rPr lang="en-US" baseline="0" dirty="0" smtClean="0"/>
              <a:t> – moving from general information to the more specific</a:t>
            </a:r>
          </a:p>
          <a:p>
            <a:pPr marL="628650" lvl="1" indent="-171450">
              <a:buFont typeface="Arial"/>
              <a:buChar char="•"/>
            </a:pPr>
            <a:r>
              <a:rPr lang="en-US" b="1" baseline="0" dirty="0" smtClean="0"/>
              <a:t>Analogical</a:t>
            </a:r>
            <a:r>
              <a:rPr lang="en-US" baseline="0" dirty="0" smtClean="0"/>
              <a:t> – processing information that compares similarities between new and understood concepts</a:t>
            </a:r>
          </a:p>
          <a:p>
            <a:pPr marL="628650" lvl="1" indent="-171450">
              <a:buFont typeface="Arial"/>
              <a:buChar char="•"/>
            </a:pPr>
            <a:r>
              <a:rPr lang="en-US" b="1" baseline="0" dirty="0" smtClean="0"/>
              <a:t>Comparative</a:t>
            </a:r>
            <a:r>
              <a:rPr lang="en-US" baseline="0" dirty="0" smtClean="0"/>
              <a:t> – making judgments based on comparison of one thing against another</a:t>
            </a:r>
          </a:p>
          <a:p>
            <a:pPr marL="628650" lvl="1" indent="-171450">
              <a:buFont typeface="Arial"/>
              <a:buChar char="•"/>
            </a:pPr>
            <a:r>
              <a:rPr lang="en-US" b="1" baseline="0" dirty="0" smtClean="0"/>
              <a:t>Exemplar</a:t>
            </a:r>
            <a:r>
              <a:rPr lang="en-US" baseline="0" dirty="0" smtClean="0"/>
              <a:t> – argument by example, giving real world examples of what you want to say</a:t>
            </a:r>
          </a:p>
          <a:p>
            <a:pPr marL="628650" lvl="1" indent="-171450">
              <a:buFont typeface="Arial"/>
              <a:buChar char="•"/>
            </a:pPr>
            <a:r>
              <a:rPr lang="en-US" b="1" baseline="0" dirty="0" smtClean="0"/>
              <a:t>Residue (Elimination) </a:t>
            </a:r>
            <a:r>
              <a:rPr lang="en-US" baseline="0" dirty="0" smtClean="0"/>
              <a:t>– proves something is true by eliminating all other possibilities</a:t>
            </a:r>
          </a:p>
          <a:p>
            <a:pPr marL="628650" lvl="1" indent="-171450">
              <a:buFont typeface="Arial"/>
              <a:buChar char="•"/>
            </a:pPr>
            <a:r>
              <a:rPr lang="en-US" b="1" baseline="0" dirty="0" smtClean="0"/>
              <a:t>Circular (Fallacy or Paradoxical) </a:t>
            </a:r>
            <a:r>
              <a:rPr lang="en-US" baseline="0" dirty="0" smtClean="0"/>
              <a:t>– providing evidence for the validity of an assertion, which assumes the validity of the assertion</a:t>
            </a:r>
          </a:p>
          <a:p>
            <a:pPr marL="628650" lvl="1" indent="-171450">
              <a:buFont typeface="Arial"/>
              <a:buChar char="•"/>
            </a:pPr>
            <a:r>
              <a:rPr lang="en-US" b="1" baseline="0" dirty="0" smtClean="0"/>
              <a:t>Inference</a:t>
            </a:r>
            <a:r>
              <a:rPr lang="en-US" baseline="0" dirty="0" smtClean="0"/>
              <a:t> – making a generalization based on data, while expressing a degree of uncertainty/variability</a:t>
            </a:r>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effectLst/>
                <a:latin typeface="+mn-lt"/>
                <a:ea typeface="+mn-ea"/>
                <a:cs typeface="+mn-cs"/>
              </a:rPr>
              <a:t>Before displaying</a:t>
            </a:r>
            <a:r>
              <a:rPr lang="en-US" sz="1200" i="1" kern="1200" baseline="0" dirty="0" smtClean="0">
                <a:solidFill>
                  <a:schemeClr val="tx1"/>
                </a:solidFill>
                <a:effectLst/>
                <a:latin typeface="+mn-lt"/>
                <a:ea typeface="+mn-ea"/>
                <a:cs typeface="+mn-cs"/>
              </a:rPr>
              <a:t> the next slide give reviewers time to record and discuss their notes and observations regarding the trends across the collection of student work.</a:t>
            </a:r>
            <a:endParaRPr lang="en-US" i="1" dirty="0" smtClean="0"/>
          </a:p>
          <a:p>
            <a:endParaRPr lang="en-US" dirty="0"/>
          </a:p>
        </p:txBody>
      </p:sp>
      <p:sp>
        <p:nvSpPr>
          <p:cNvPr id="4" name="Slide Number Placeholder 3"/>
          <p:cNvSpPr>
            <a:spLocks noGrp="1"/>
          </p:cNvSpPr>
          <p:nvPr>
            <p:ph type="sldNum" sz="quarter" idx="10"/>
          </p:nvPr>
        </p:nvSpPr>
        <p:spPr/>
        <p:txBody>
          <a:bodyPr/>
          <a:lstStyle/>
          <a:p>
            <a:fld id="{3A9907AF-B02C-764A-B48E-87C4D2284803}" type="slidenum">
              <a:rPr lang="en-US" smtClean="0"/>
              <a:t>24</a:t>
            </a:fld>
            <a:endParaRPr lang="en-US" dirty="0"/>
          </a:p>
        </p:txBody>
      </p:sp>
    </p:spTree>
    <p:extLst>
      <p:ext uri="{BB962C8B-B14F-4D97-AF65-F5344CB8AC3E}">
        <p14:creationId xmlns:p14="http://schemas.microsoft.com/office/powerpoint/2010/main" val="35698073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SWP Talking Points /</a:t>
            </a:r>
            <a:r>
              <a:rPr lang="en-US" sz="1200" b="1" kern="1200" baseline="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Facilitator</a:t>
            </a:r>
            <a:r>
              <a:rPr lang="en-US" sz="1200" b="1" kern="1200" baseline="0" dirty="0" smtClean="0">
                <a:solidFill>
                  <a:schemeClr val="tx1"/>
                </a:solidFill>
                <a:effectLst/>
                <a:latin typeface="+mn-lt"/>
                <a:ea typeface="+mn-ea"/>
                <a:cs typeface="+mn-cs"/>
              </a:rPr>
              <a:t> Notes</a:t>
            </a:r>
            <a:r>
              <a:rPr lang="en-US" sz="1200" b="1" kern="1200" dirty="0" smtClean="0">
                <a:solidFill>
                  <a:schemeClr val="tx1"/>
                </a:solidFill>
                <a:effectLst/>
                <a:latin typeface="+mn-lt"/>
                <a:ea typeface="+mn-ea"/>
                <a:cs typeface="+mn-cs"/>
              </a:rPr>
              <a:t>:</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When providing observations and feedback, encourage information for individual students, and/or levels</a:t>
            </a:r>
            <a:r>
              <a:rPr lang="en-US" sz="1200" kern="1200" baseline="0" dirty="0" smtClean="0">
                <a:solidFill>
                  <a:schemeClr val="tx1"/>
                </a:solidFill>
                <a:effectLst/>
                <a:latin typeface="+mn-lt"/>
                <a:ea typeface="+mn-ea"/>
                <a:cs typeface="+mn-cs"/>
              </a:rPr>
              <a:t> of student responses,</a:t>
            </a:r>
            <a:r>
              <a:rPr lang="en-US" sz="1200" kern="1200" dirty="0" smtClean="0">
                <a:solidFill>
                  <a:schemeClr val="tx1"/>
                </a:solidFill>
                <a:effectLst/>
                <a:latin typeface="+mn-lt"/>
                <a:ea typeface="+mn-ea"/>
                <a:cs typeface="+mn-cs"/>
              </a:rPr>
              <a:t> as well as trends noticed across all samples. Reviews should limit observations/feedback to only the areas of focus from the lesson,</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unit,</a:t>
            </a:r>
            <a:r>
              <a:rPr lang="en-US" sz="1200" kern="1200" baseline="0" dirty="0" smtClean="0">
                <a:solidFill>
                  <a:schemeClr val="tx1"/>
                </a:solidFill>
                <a:effectLst/>
                <a:latin typeface="+mn-lt"/>
                <a:ea typeface="+mn-ea"/>
                <a:cs typeface="+mn-cs"/>
              </a:rPr>
              <a:t> and/or </a:t>
            </a:r>
            <a:r>
              <a:rPr lang="en-US" sz="1200" kern="1200" dirty="0" smtClean="0">
                <a:solidFill>
                  <a:schemeClr val="tx1"/>
                </a:solidFill>
                <a:effectLst/>
                <a:latin typeface="+mn-lt"/>
                <a:ea typeface="+mn-ea"/>
                <a:cs typeface="+mn-cs"/>
              </a:rPr>
              <a:t>task</a:t>
            </a:r>
            <a:r>
              <a:rPr lang="en-US" sz="1200" b="0" kern="1200" dirty="0" smtClean="0">
                <a:solidFill>
                  <a:schemeClr val="tx1"/>
                </a:solidFill>
                <a:effectLst/>
                <a:latin typeface="+mn-lt"/>
                <a:ea typeface="+mn-ea"/>
                <a:cs typeface="+mn-cs"/>
              </a:rPr>
              <a:t>. This</a:t>
            </a:r>
            <a:r>
              <a:rPr lang="en-US" sz="1200" b="0" kern="1200" baseline="0" dirty="0" smtClean="0">
                <a:solidFill>
                  <a:schemeClr val="tx1"/>
                </a:solidFill>
                <a:effectLst/>
                <a:latin typeface="+mn-lt"/>
                <a:ea typeface="+mn-ea"/>
                <a:cs typeface="+mn-cs"/>
              </a:rPr>
              <a:t> slide offers </a:t>
            </a:r>
            <a:r>
              <a:rPr lang="en-US" sz="1200" kern="1200" dirty="0" smtClean="0">
                <a:solidFill>
                  <a:schemeClr val="tx1"/>
                </a:solidFill>
                <a:effectLst/>
                <a:latin typeface="+mn-lt"/>
                <a:ea typeface="+mn-ea"/>
                <a:cs typeface="+mn-cs"/>
              </a:rPr>
              <a:t>an example of feedback for the collection of student work samples for the task.</a:t>
            </a:r>
            <a:r>
              <a:rPr lang="en-US" dirty="0" smtClean="0">
                <a:effectLst/>
              </a:rPr>
              <a:t> </a:t>
            </a:r>
          </a:p>
          <a:p>
            <a:endParaRPr lang="en-US" dirty="0" smtClean="0">
              <a:effectLst/>
            </a:endParaRPr>
          </a:p>
          <a:p>
            <a:r>
              <a:rPr lang="en-US" dirty="0" smtClean="0">
                <a:effectLst/>
              </a:rPr>
              <a:t>These</a:t>
            </a:r>
            <a:r>
              <a:rPr lang="en-US" baseline="0" dirty="0" smtClean="0">
                <a:effectLst/>
              </a:rPr>
              <a:t> brief notes should be used only to inspire and support discussion. They are not meant to be complete and should be augmented with ideas and observations from the group. </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3A9907AF-B02C-764A-B48E-87C4D2284803}" type="slidenum">
              <a:rPr lang="en-US" smtClean="0"/>
              <a:t>25</a:t>
            </a:fld>
            <a:endParaRPr lang="en-US" dirty="0"/>
          </a:p>
        </p:txBody>
      </p:sp>
    </p:spTree>
    <p:extLst>
      <p:ext uri="{BB962C8B-B14F-4D97-AF65-F5344CB8AC3E}">
        <p14:creationId xmlns:p14="http://schemas.microsoft.com/office/powerpoint/2010/main" val="30511529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SWP Talking Points /</a:t>
            </a:r>
            <a:r>
              <a:rPr lang="en-US" sz="1200" b="1" kern="1200" baseline="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Facilitator</a:t>
            </a:r>
            <a:r>
              <a:rPr lang="en-US" sz="1200" b="1" kern="1200" baseline="0" dirty="0" smtClean="0">
                <a:solidFill>
                  <a:schemeClr val="tx1"/>
                </a:solidFill>
                <a:effectLst/>
                <a:latin typeface="+mn-lt"/>
                <a:ea typeface="+mn-ea"/>
                <a:cs typeface="+mn-cs"/>
              </a:rPr>
              <a:t> Notes</a:t>
            </a:r>
            <a:r>
              <a:rPr lang="en-US" sz="1200" b="1" kern="1200" dirty="0" smtClean="0">
                <a:solidFill>
                  <a:schemeClr val="tx1"/>
                </a:solidFill>
                <a:effectLst/>
                <a:latin typeface="+mn-lt"/>
                <a:ea typeface="+mn-ea"/>
                <a:cs typeface="+mn-cs"/>
              </a:rPr>
              <a:t>:</a:t>
            </a: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Before showing this sample based on the task from “Making Evidence-Based Claims: Steve Jobs,” have reviewers discuss the implications that might be gathered from this process in regard to development of future tasks. </a:t>
            </a:r>
            <a:r>
              <a:rPr lang="en-US" sz="1200" kern="1200" dirty="0" smtClean="0">
                <a:solidFill>
                  <a:schemeClr val="tx1"/>
                </a:solidFill>
                <a:effectLst/>
                <a:latin typeface="+mn-lt"/>
                <a:ea typeface="+mn-ea"/>
                <a:cs typeface="+mn-cs"/>
              </a:rPr>
              <a:t>It is important to remember that this example is not intended as the “right answer” but rather is just one perspective to be considered in their discussion. </a:t>
            </a:r>
          </a:p>
        </p:txBody>
      </p:sp>
      <p:sp>
        <p:nvSpPr>
          <p:cNvPr id="4" name="Slide Number Placeholder 3"/>
          <p:cNvSpPr>
            <a:spLocks noGrp="1"/>
          </p:cNvSpPr>
          <p:nvPr>
            <p:ph type="sldNum" sz="quarter" idx="10"/>
          </p:nvPr>
        </p:nvSpPr>
        <p:spPr/>
        <p:txBody>
          <a:bodyPr/>
          <a:lstStyle/>
          <a:p>
            <a:fld id="{3A9907AF-B02C-764A-B48E-87C4D2284803}" type="slidenum">
              <a:rPr lang="en-US" smtClean="0"/>
              <a:t>26</a:t>
            </a:fld>
            <a:endParaRPr lang="en-US" dirty="0"/>
          </a:p>
        </p:txBody>
      </p:sp>
    </p:spTree>
    <p:extLst>
      <p:ext uri="{BB962C8B-B14F-4D97-AF65-F5344CB8AC3E}">
        <p14:creationId xmlns:p14="http://schemas.microsoft.com/office/powerpoint/2010/main" val="28399144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SWP Talking Points /</a:t>
            </a:r>
            <a:r>
              <a:rPr lang="en-US" sz="1200" b="1" kern="1200" baseline="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Facilitator</a:t>
            </a:r>
            <a:r>
              <a:rPr lang="en-US" sz="1200" b="1" kern="1200" baseline="0" dirty="0" smtClean="0">
                <a:solidFill>
                  <a:schemeClr val="tx1"/>
                </a:solidFill>
                <a:effectLst/>
                <a:latin typeface="+mn-lt"/>
                <a:ea typeface="+mn-ea"/>
                <a:cs typeface="+mn-cs"/>
              </a:rPr>
              <a:t> Notes</a:t>
            </a:r>
            <a:r>
              <a:rPr lang="en-US" sz="1200" b="1" kern="1200" dirty="0" smtClean="0">
                <a:solidFill>
                  <a:schemeClr val="tx1"/>
                </a:solidFill>
                <a:effectLst/>
                <a:latin typeface="+mn-lt"/>
                <a:ea typeface="+mn-ea"/>
                <a:cs typeface="+mn-cs"/>
              </a:rPr>
              <a:t>:</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All comments and suggestions should be constructive and evidence-based.</a:t>
            </a:r>
            <a:r>
              <a:rPr lang="en-US" sz="1200" kern="1200" baseline="0" dirty="0" smtClean="0">
                <a:solidFill>
                  <a:schemeClr val="tx1"/>
                </a:solidFill>
                <a:effectLst/>
                <a:latin typeface="+mn-lt"/>
                <a:ea typeface="+mn-ea"/>
                <a:cs typeface="+mn-cs"/>
              </a:rPr>
              <a:t> Encourage the use of the language of the EQuIP criteria.</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When working in a group, individuals should record summary comments prior to discussion.</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During group discussions, note the evidence cited to support suggestions for improvement, as well as similarities and differences among comments of reviewers. The goal for this step is to recommend next steps for the task and provide recommendations for improvement to developers/teachers. Reviewers may finalize recommendations after discussion. This would be the time to compare overall findings and, to the extent possible, come to consensus about recommendations.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Guiding questions are continued</a:t>
            </a:r>
            <a:r>
              <a:rPr lang="en-US" sz="1200" kern="1200" baseline="0" dirty="0" smtClean="0">
                <a:solidFill>
                  <a:schemeClr val="tx1"/>
                </a:solidFill>
                <a:effectLst/>
                <a:latin typeface="+mn-lt"/>
                <a:ea typeface="+mn-ea"/>
                <a:cs typeface="+mn-cs"/>
              </a:rPr>
              <a:t> on the next slide.</a:t>
            </a:r>
            <a:endParaRPr lang="en-US" dirty="0"/>
          </a:p>
        </p:txBody>
      </p:sp>
      <p:sp>
        <p:nvSpPr>
          <p:cNvPr id="4" name="Slide Number Placeholder 3"/>
          <p:cNvSpPr>
            <a:spLocks noGrp="1"/>
          </p:cNvSpPr>
          <p:nvPr>
            <p:ph type="sldNum" sz="quarter" idx="10"/>
          </p:nvPr>
        </p:nvSpPr>
        <p:spPr/>
        <p:txBody>
          <a:bodyPr/>
          <a:lstStyle/>
          <a:p>
            <a:fld id="{3A9907AF-B02C-764A-B48E-87C4D2284803}" type="slidenum">
              <a:rPr lang="en-US" smtClean="0"/>
              <a:t>27</a:t>
            </a:fld>
            <a:endParaRPr lang="en-US" dirty="0"/>
          </a:p>
        </p:txBody>
      </p:sp>
    </p:spTree>
    <p:extLst>
      <p:ext uri="{BB962C8B-B14F-4D97-AF65-F5344CB8AC3E}">
        <p14:creationId xmlns:p14="http://schemas.microsoft.com/office/powerpoint/2010/main" val="28491046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SWP Talking Points /</a:t>
            </a:r>
            <a:r>
              <a:rPr lang="en-US" sz="1200" b="1" kern="1200" baseline="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Facilitator</a:t>
            </a:r>
            <a:r>
              <a:rPr lang="en-US" sz="1200" b="1" kern="1200" baseline="0" dirty="0" smtClean="0">
                <a:solidFill>
                  <a:schemeClr val="tx1"/>
                </a:solidFill>
                <a:effectLst/>
                <a:latin typeface="+mn-lt"/>
                <a:ea typeface="+mn-ea"/>
                <a:cs typeface="+mn-cs"/>
              </a:rPr>
              <a:t> Notes</a:t>
            </a:r>
            <a:r>
              <a:rPr lang="en-US" sz="1200" b="1" kern="1200" dirty="0" smtClean="0">
                <a:solidFill>
                  <a:schemeClr val="tx1"/>
                </a:solidFill>
                <a:effectLst/>
                <a:latin typeface="+mn-lt"/>
                <a:ea typeface="+mn-ea"/>
                <a:cs typeface="+mn-cs"/>
              </a:rPr>
              <a:t>:</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All comments and suggestions should be constructive and evidence-based.</a:t>
            </a:r>
            <a:r>
              <a:rPr lang="en-US" sz="1200" kern="1200" baseline="0" dirty="0" smtClean="0">
                <a:solidFill>
                  <a:schemeClr val="tx1"/>
                </a:solidFill>
                <a:effectLst/>
                <a:latin typeface="+mn-lt"/>
                <a:ea typeface="+mn-ea"/>
                <a:cs typeface="+mn-cs"/>
              </a:rPr>
              <a:t> Encourage the use of the language of the </a:t>
            </a:r>
            <a:r>
              <a:rPr lang="en-US" sz="1200" kern="1200" baseline="0" dirty="0" err="1" smtClean="0">
                <a:solidFill>
                  <a:schemeClr val="tx1"/>
                </a:solidFill>
                <a:effectLst/>
                <a:latin typeface="+mn-lt"/>
                <a:ea typeface="+mn-ea"/>
                <a:cs typeface="+mn-cs"/>
              </a:rPr>
              <a:t>EQuIP</a:t>
            </a:r>
            <a:r>
              <a:rPr lang="en-US" sz="1200" kern="1200" baseline="0" dirty="0" smtClean="0">
                <a:solidFill>
                  <a:schemeClr val="tx1"/>
                </a:solidFill>
                <a:effectLst/>
                <a:latin typeface="+mn-lt"/>
                <a:ea typeface="+mn-ea"/>
                <a:cs typeface="+mn-cs"/>
              </a:rPr>
              <a:t> criteria.</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When working in a group, individuals should record summary comments prior to discussion.</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During group discussions, note the evidence cited to support suggestions for improvement, as well as similarities and differences among comments of reviewers. The goal for this step is to recommend next steps for the task and provide recommendations for improvement to developers/teachers. Reviewers may finalize recommendations after discussion. This would be the time to compare overall findings and, to the extent possible, come to consensus about recommendations.</a:t>
            </a:r>
          </a:p>
          <a:p>
            <a:endParaRPr lang="en-US" sz="1200" i="1"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Before displaying</a:t>
            </a:r>
            <a:r>
              <a:rPr lang="en-US" sz="1200" i="1" kern="1200" baseline="0" dirty="0" smtClean="0">
                <a:solidFill>
                  <a:schemeClr val="tx1"/>
                </a:solidFill>
                <a:effectLst/>
                <a:latin typeface="+mn-lt"/>
                <a:ea typeface="+mn-ea"/>
                <a:cs typeface="+mn-cs"/>
              </a:rPr>
              <a:t> the next slide give reviewers time to record and discuss their suggestions for improvement of the task.</a:t>
            </a:r>
            <a:endParaRPr lang="en-US" i="1" dirty="0"/>
          </a:p>
        </p:txBody>
      </p:sp>
      <p:sp>
        <p:nvSpPr>
          <p:cNvPr id="4" name="Slide Number Placeholder 3"/>
          <p:cNvSpPr>
            <a:spLocks noGrp="1"/>
          </p:cNvSpPr>
          <p:nvPr>
            <p:ph type="sldNum" sz="quarter" idx="10"/>
          </p:nvPr>
        </p:nvSpPr>
        <p:spPr/>
        <p:txBody>
          <a:bodyPr/>
          <a:lstStyle/>
          <a:p>
            <a:fld id="{3A9907AF-B02C-764A-B48E-87C4D2284803}" type="slidenum">
              <a:rPr lang="en-US" smtClean="0"/>
              <a:t>28</a:t>
            </a:fld>
            <a:endParaRPr lang="en-US" dirty="0"/>
          </a:p>
        </p:txBody>
      </p:sp>
    </p:spTree>
    <p:extLst>
      <p:ext uri="{BB962C8B-B14F-4D97-AF65-F5344CB8AC3E}">
        <p14:creationId xmlns:p14="http://schemas.microsoft.com/office/powerpoint/2010/main" val="284910467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SWP Talking Points /</a:t>
            </a:r>
            <a:r>
              <a:rPr lang="en-US" sz="1200" b="1" kern="1200" baseline="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Facilitator</a:t>
            </a:r>
            <a:r>
              <a:rPr lang="en-US" sz="1200" b="1" kern="1200" baseline="0" dirty="0" smtClean="0">
                <a:solidFill>
                  <a:schemeClr val="tx1"/>
                </a:solidFill>
                <a:effectLst/>
                <a:latin typeface="+mn-lt"/>
                <a:ea typeface="+mn-ea"/>
                <a:cs typeface="+mn-cs"/>
              </a:rPr>
              <a:t> Notes</a:t>
            </a:r>
            <a:r>
              <a:rPr lang="en-US" sz="1200" b="1" kern="1200" dirty="0" smtClean="0">
                <a:solidFill>
                  <a:schemeClr val="tx1"/>
                </a:solidFill>
                <a:effectLst/>
                <a:latin typeface="+mn-lt"/>
                <a:ea typeface="+mn-ea"/>
                <a:cs typeface="+mn-cs"/>
              </a:rPr>
              <a:t>:</a:t>
            </a:r>
            <a:endParaRPr lang="en-US" sz="1200" kern="1200" dirty="0" smtClean="0">
              <a:solidFill>
                <a:schemeClr val="tx1"/>
              </a:solidFill>
              <a:effectLst/>
              <a:latin typeface="+mn-lt"/>
              <a:ea typeface="+mn-ea"/>
              <a:cs typeface="+mn-cs"/>
            </a:endParaRPr>
          </a:p>
          <a:p>
            <a:r>
              <a:rPr lang="en-US" dirty="0" smtClean="0"/>
              <a:t>This</a:t>
            </a:r>
            <a:r>
              <a:rPr lang="en-US" baseline="0" dirty="0" smtClean="0"/>
              <a:t> example of notes and observations are taken from several presentations and reviews of this common lesson and the related student work. This is not the RIGHT or ONLY answer but rather is an example that should be considered as another voice in the discussion.</a:t>
            </a:r>
          </a:p>
          <a:p>
            <a:endParaRPr lang="en-US" b="1" dirty="0" smtClean="0"/>
          </a:p>
          <a:p>
            <a:r>
              <a:rPr lang="en-US" b="1" dirty="0" smtClean="0"/>
              <a:t>The next slide highlights key suggestions and observations.</a:t>
            </a:r>
            <a:endParaRPr lang="en-US" b="1" dirty="0"/>
          </a:p>
        </p:txBody>
      </p:sp>
      <p:sp>
        <p:nvSpPr>
          <p:cNvPr id="4" name="Slide Number Placeholder 3"/>
          <p:cNvSpPr>
            <a:spLocks noGrp="1"/>
          </p:cNvSpPr>
          <p:nvPr>
            <p:ph type="sldNum" sz="quarter" idx="10"/>
          </p:nvPr>
        </p:nvSpPr>
        <p:spPr/>
        <p:txBody>
          <a:bodyPr/>
          <a:lstStyle/>
          <a:p>
            <a:fld id="{3A9907AF-B02C-764A-B48E-87C4D2284803}" type="slidenum">
              <a:rPr lang="en-US" smtClean="0"/>
              <a:t>29</a:t>
            </a:fld>
            <a:endParaRPr lang="en-US" dirty="0"/>
          </a:p>
        </p:txBody>
      </p:sp>
    </p:spTree>
    <p:extLst>
      <p:ext uri="{BB962C8B-B14F-4D97-AF65-F5344CB8AC3E}">
        <p14:creationId xmlns:p14="http://schemas.microsoft.com/office/powerpoint/2010/main" val="351273436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SWP Talking Points /</a:t>
            </a:r>
            <a:r>
              <a:rPr lang="en-US" sz="1200" b="1" kern="1200" baseline="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Facilitator</a:t>
            </a:r>
            <a:r>
              <a:rPr lang="en-US" sz="1200" b="1" kern="1200" baseline="0" dirty="0" smtClean="0">
                <a:solidFill>
                  <a:schemeClr val="tx1"/>
                </a:solidFill>
                <a:effectLst/>
                <a:latin typeface="+mn-lt"/>
                <a:ea typeface="+mn-ea"/>
                <a:cs typeface="+mn-cs"/>
              </a:rPr>
              <a:t> Notes</a:t>
            </a:r>
            <a:r>
              <a:rPr lang="en-US" sz="1200" b="1" kern="1200" dirty="0" smtClean="0">
                <a:solidFill>
                  <a:schemeClr val="tx1"/>
                </a:solidFill>
                <a:effectLst/>
                <a:latin typeface="+mn-lt"/>
                <a:ea typeface="+mn-ea"/>
                <a:cs typeface="+mn-cs"/>
              </a:rPr>
              <a:t>:</a:t>
            </a:r>
            <a:endParaRPr lang="en-US" sz="1200" kern="1200" dirty="0" smtClean="0">
              <a:solidFill>
                <a:schemeClr val="tx1"/>
              </a:solidFill>
              <a:effectLst/>
              <a:latin typeface="+mn-lt"/>
              <a:ea typeface="+mn-ea"/>
              <a:cs typeface="+mn-cs"/>
            </a:endParaRPr>
          </a:p>
          <a:p>
            <a:r>
              <a:rPr lang="en-US" dirty="0" smtClean="0"/>
              <a:t>This</a:t>
            </a:r>
            <a:r>
              <a:rPr lang="en-US" baseline="0" dirty="0" smtClean="0"/>
              <a:t> example of notes and observations are taken from several presentations and reviews of this common lesson and the related student work. This is not the RIGHT or ONLY answer but rather is an example that should be considered as another voice in the discussion.</a:t>
            </a:r>
          </a:p>
          <a:p>
            <a:endParaRPr lang="en-US" b="1"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i="1" dirty="0" smtClean="0"/>
              <a:t>Key </a:t>
            </a:r>
            <a:r>
              <a:rPr lang="en-US" i="1" baseline="0" dirty="0" smtClean="0"/>
              <a:t>suggestions and observations to highlight in the presentation:</a:t>
            </a:r>
          </a:p>
          <a:p>
            <a:pPr marL="0" marR="0" indent="0" algn="l" defTabSz="457200" rtl="0" eaLnBrk="1" fontAlgn="auto" latinLnBrk="0" hangingPunct="1">
              <a:lnSpc>
                <a:spcPct val="100000"/>
              </a:lnSpc>
              <a:spcBef>
                <a:spcPts val="0"/>
              </a:spcBef>
              <a:spcAft>
                <a:spcPts val="0"/>
              </a:spcAft>
              <a:buClrTx/>
              <a:buSzTx/>
              <a:buFontTx/>
              <a:buNone/>
              <a:tabLst/>
              <a:defRPr/>
            </a:pPr>
            <a:endParaRPr lang="en-US" i="1" baseline="0" dirty="0" smtClean="0"/>
          </a:p>
          <a:p>
            <a:pPr marL="171450" indent="-171450">
              <a:buFont typeface="Arial"/>
              <a:buChar char="•"/>
            </a:pPr>
            <a:r>
              <a:rPr lang="en-US" b="1" baseline="0" dirty="0" smtClean="0"/>
              <a:t>Text-dependent questions</a:t>
            </a:r>
          </a:p>
          <a:p>
            <a:pPr marL="171450" indent="-171450">
              <a:buFont typeface="Arial"/>
              <a:buChar char="•"/>
            </a:pPr>
            <a:r>
              <a:rPr lang="en-US" b="1" baseline="0" dirty="0" smtClean="0"/>
              <a:t>Stronger connection needed between questions and skill</a:t>
            </a:r>
          </a:p>
          <a:p>
            <a:pPr marL="171450" indent="-171450">
              <a:buFont typeface="Arial"/>
              <a:buChar char="•"/>
            </a:pPr>
            <a:r>
              <a:rPr lang="en-US" b="1" baseline="0" dirty="0" smtClean="0"/>
              <a:t>See pages 15-16, Activity 2, question #3 for a good example of a text-dependent question leading to a path toward a central idea</a:t>
            </a:r>
          </a:p>
          <a:p>
            <a:pPr marL="171450" indent="-171450">
              <a:buFont typeface="Arial"/>
              <a:buChar char="•"/>
            </a:pPr>
            <a:r>
              <a:rPr lang="en-US" b="1" baseline="0" dirty="0" smtClean="0"/>
              <a:t>Strong scoring rubrics</a:t>
            </a:r>
          </a:p>
          <a:p>
            <a:pPr marL="171450" indent="-171450">
              <a:buFont typeface="Arial"/>
              <a:buChar char="•"/>
            </a:pPr>
            <a:endParaRPr lang="en-US" b="1" dirty="0" smtClean="0"/>
          </a:p>
        </p:txBody>
      </p:sp>
      <p:sp>
        <p:nvSpPr>
          <p:cNvPr id="4" name="Slide Number Placeholder 3"/>
          <p:cNvSpPr>
            <a:spLocks noGrp="1"/>
          </p:cNvSpPr>
          <p:nvPr>
            <p:ph type="sldNum" sz="quarter" idx="10"/>
          </p:nvPr>
        </p:nvSpPr>
        <p:spPr/>
        <p:txBody>
          <a:bodyPr/>
          <a:lstStyle/>
          <a:p>
            <a:fld id="{3A9907AF-B02C-764A-B48E-87C4D2284803}" type="slidenum">
              <a:rPr lang="en-US" smtClean="0"/>
              <a:t>30</a:t>
            </a:fld>
            <a:endParaRPr lang="en-US" dirty="0"/>
          </a:p>
        </p:txBody>
      </p:sp>
    </p:spTree>
    <p:extLst>
      <p:ext uri="{BB962C8B-B14F-4D97-AF65-F5344CB8AC3E}">
        <p14:creationId xmlns:p14="http://schemas.microsoft.com/office/powerpoint/2010/main" val="351273436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SWP Talking Points /</a:t>
            </a:r>
            <a:r>
              <a:rPr lang="en-US" sz="1200" b="1" kern="1200" baseline="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Facilitator</a:t>
            </a:r>
            <a:r>
              <a:rPr lang="en-US" sz="1200" b="1" kern="1200" baseline="0" dirty="0" smtClean="0">
                <a:solidFill>
                  <a:schemeClr val="tx1"/>
                </a:solidFill>
                <a:effectLst/>
                <a:latin typeface="+mn-lt"/>
                <a:ea typeface="+mn-ea"/>
                <a:cs typeface="+mn-cs"/>
              </a:rPr>
              <a:t> Notes</a:t>
            </a:r>
            <a:r>
              <a:rPr lang="en-US" sz="1200" b="1" kern="1200" dirty="0" smtClean="0">
                <a:solidFill>
                  <a:schemeClr val="tx1"/>
                </a:solidFill>
                <a:effectLst/>
                <a:latin typeface="+mn-lt"/>
                <a:ea typeface="+mn-ea"/>
                <a:cs typeface="+mn-cs"/>
              </a:rPr>
              <a:t>:</a:t>
            </a: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Have groups reflect on, and discuss the session’s goals,</a:t>
            </a:r>
            <a:r>
              <a:rPr lang="en-US" sz="1200" kern="1200" baseline="0" dirty="0" smtClean="0">
                <a:solidFill>
                  <a:schemeClr val="tx1"/>
                </a:solidFill>
                <a:effectLst/>
                <a:latin typeface="+mn-lt"/>
                <a:ea typeface="+mn-ea"/>
                <a:cs typeface="+mn-cs"/>
              </a:rPr>
              <a:t> u</a:t>
            </a:r>
            <a:r>
              <a:rPr lang="en-US" sz="1200" kern="1200" dirty="0" smtClean="0">
                <a:solidFill>
                  <a:schemeClr val="tx1"/>
                </a:solidFill>
                <a:effectLst/>
                <a:latin typeface="+mn-lt"/>
                <a:ea typeface="+mn-ea"/>
                <a:cs typeface="+mn-cs"/>
              </a:rPr>
              <a:t>sing these guiding</a:t>
            </a:r>
            <a:r>
              <a:rPr lang="en-US" sz="1200" kern="1200" baseline="0" dirty="0" smtClean="0">
                <a:solidFill>
                  <a:schemeClr val="tx1"/>
                </a:solidFill>
                <a:effectLst/>
                <a:latin typeface="+mn-lt"/>
                <a:ea typeface="+mn-ea"/>
                <a:cs typeface="+mn-cs"/>
              </a:rPr>
              <a:t> questions to inspire their discussion.</a:t>
            </a:r>
            <a:endParaRPr lang="en-US" dirty="0"/>
          </a:p>
        </p:txBody>
      </p:sp>
      <p:sp>
        <p:nvSpPr>
          <p:cNvPr id="4" name="Slide Number Placeholder 3"/>
          <p:cNvSpPr>
            <a:spLocks noGrp="1"/>
          </p:cNvSpPr>
          <p:nvPr>
            <p:ph type="sldNum" sz="quarter" idx="10"/>
          </p:nvPr>
        </p:nvSpPr>
        <p:spPr/>
        <p:txBody>
          <a:bodyPr/>
          <a:lstStyle/>
          <a:p>
            <a:fld id="{3A9907AF-B02C-764A-B48E-87C4D2284803}" type="slidenum">
              <a:rPr lang="en-US" smtClean="0"/>
              <a:t>31</a:t>
            </a:fld>
            <a:endParaRPr lang="en-US" dirty="0"/>
          </a:p>
        </p:txBody>
      </p:sp>
    </p:spTree>
    <p:extLst>
      <p:ext uri="{BB962C8B-B14F-4D97-AF65-F5344CB8AC3E}">
        <p14:creationId xmlns:p14="http://schemas.microsoft.com/office/powerpoint/2010/main" val="29800138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100" b="1" kern="1200" dirty="0" smtClean="0">
                <a:solidFill>
                  <a:schemeClr val="tx1"/>
                </a:solidFill>
                <a:effectLst/>
                <a:latin typeface="+mn-lt"/>
                <a:ea typeface="+mn-ea"/>
                <a:cs typeface="+mn-cs"/>
              </a:rPr>
              <a:t>SWP Talking Points /</a:t>
            </a:r>
            <a:r>
              <a:rPr lang="en-US" sz="1100" b="1" kern="1200" baseline="0" dirty="0" smtClean="0">
                <a:solidFill>
                  <a:schemeClr val="tx1"/>
                </a:solidFill>
                <a:effectLst/>
                <a:latin typeface="+mn-lt"/>
                <a:ea typeface="+mn-ea"/>
                <a:cs typeface="+mn-cs"/>
              </a:rPr>
              <a:t> </a:t>
            </a:r>
            <a:r>
              <a:rPr lang="en-US" sz="1100" b="1" kern="1200" dirty="0" smtClean="0">
                <a:solidFill>
                  <a:schemeClr val="tx1"/>
                </a:solidFill>
                <a:effectLst/>
                <a:latin typeface="+mn-lt"/>
                <a:ea typeface="+mn-ea"/>
                <a:cs typeface="+mn-cs"/>
              </a:rPr>
              <a:t>Facilitator</a:t>
            </a:r>
            <a:r>
              <a:rPr lang="en-US" sz="1100" b="1" kern="1200" baseline="0" dirty="0" smtClean="0">
                <a:solidFill>
                  <a:schemeClr val="tx1"/>
                </a:solidFill>
                <a:effectLst/>
                <a:latin typeface="+mn-lt"/>
                <a:ea typeface="+mn-ea"/>
                <a:cs typeface="+mn-cs"/>
              </a:rPr>
              <a:t> Notes</a:t>
            </a:r>
            <a:r>
              <a:rPr lang="en-US" sz="1100" b="1" kern="1200" dirty="0" smtClean="0">
                <a:solidFill>
                  <a:schemeClr val="tx1"/>
                </a:solidFill>
                <a:effectLst/>
                <a:latin typeface="+mn-lt"/>
                <a:ea typeface="+mn-ea"/>
                <a:cs typeface="+mn-cs"/>
              </a:rPr>
              <a:t>:</a:t>
            </a:r>
            <a:endParaRPr lang="en-US" sz="11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100" b="0" i="1" baseline="0" dirty="0" smtClean="0"/>
              <a:t>It is ideal to use a task from a lesson/unit that has been reviewed using the </a:t>
            </a:r>
            <a:r>
              <a:rPr lang="en-US" sz="1100" b="0" i="1" baseline="0" dirty="0" err="1" smtClean="0"/>
              <a:t>EQuIP</a:t>
            </a:r>
            <a:r>
              <a:rPr lang="en-US" sz="1100" b="0" i="1" baseline="0" dirty="0" smtClean="0"/>
              <a:t> Quality Review Rubrics. However the Protocol might also be used to begin the alignment process for a lesson or unit. If working with a task from a lesson/unit that has not been reviewed for quality, keep in mind that the process should extend from the task to the entire lesson/unit.</a:t>
            </a:r>
            <a:endParaRPr lang="en-US" sz="1100" b="0" i="1" dirty="0" smtClean="0"/>
          </a:p>
          <a:p>
            <a:endParaRPr lang="en-US" b="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0" dirty="0" smtClean="0"/>
              <a:t>NOTES</a:t>
            </a:r>
            <a:r>
              <a:rPr lang="en-US" b="0" baseline="0" dirty="0" smtClean="0"/>
              <a:t> regarding task selection:</a:t>
            </a:r>
            <a:endParaRPr lang="en-US" b="0" dirty="0" smtClean="0"/>
          </a:p>
          <a:p>
            <a:pPr marL="171450" indent="-171450">
              <a:buFont typeface="Arial"/>
              <a:buChar char="•"/>
            </a:pPr>
            <a:r>
              <a:rPr lang="en-US" sz="1200" b="0" dirty="0" smtClean="0"/>
              <a:t>It is likely that a </a:t>
            </a:r>
            <a:r>
              <a:rPr lang="en-US" sz="1200" b="0" baseline="0" dirty="0" smtClean="0"/>
              <a:t>pretest, for example, would not be a good task to use for student work samples, since it is likely to cover concepts presented before the lesson rather than those central to the lesson.</a:t>
            </a:r>
          </a:p>
          <a:p>
            <a:pPr marL="171450" indent="-171450">
              <a:buFont typeface="Arial"/>
              <a:buChar char="•"/>
            </a:pPr>
            <a:r>
              <a:rPr lang="en-US" sz="1200" b="0" baseline="0" dirty="0" smtClean="0"/>
              <a:t>Student work samples should come from a cross-section of the class or student body, including from varying ability levels.</a:t>
            </a:r>
          </a:p>
          <a:p>
            <a:pPr marL="171450" indent="-171450">
              <a:buFont typeface="Arial"/>
              <a:buChar char="•"/>
            </a:pPr>
            <a:r>
              <a:rPr lang="en-US" sz="1200" b="0" baseline="0" dirty="0" smtClean="0"/>
              <a:t>Sometimes multiple tasks are used from a longer lesson or full unit. If two or more tasks are selected, look for different types of tasks and/or tasks from different parts of the lesson/unit. </a:t>
            </a:r>
          </a:p>
          <a:p>
            <a:pPr marL="0" indent="0">
              <a:buFont typeface="Arial"/>
              <a:buNone/>
            </a:pPr>
            <a:endParaRPr lang="en-US" sz="1400" b="0" baseline="0" dirty="0" smtClean="0"/>
          </a:p>
          <a:p>
            <a:pPr marL="0" indent="0">
              <a:buFont typeface="Arial"/>
              <a:buNone/>
            </a:pPr>
            <a:endParaRPr lang="en-US" sz="1400" b="0" i="1" dirty="0" smtClean="0"/>
          </a:p>
        </p:txBody>
      </p:sp>
      <p:sp>
        <p:nvSpPr>
          <p:cNvPr id="4" name="Slide Number Placeholder 3"/>
          <p:cNvSpPr>
            <a:spLocks noGrp="1"/>
          </p:cNvSpPr>
          <p:nvPr>
            <p:ph type="sldNum" sz="quarter" idx="10"/>
          </p:nvPr>
        </p:nvSpPr>
        <p:spPr/>
        <p:txBody>
          <a:bodyPr/>
          <a:lstStyle/>
          <a:p>
            <a:fld id="{3A9907AF-B02C-764A-B48E-87C4D2284803}" type="slidenum">
              <a:rPr lang="en-US" smtClean="0"/>
              <a:t>5</a:t>
            </a:fld>
            <a:endParaRPr lang="en-US" dirty="0"/>
          </a:p>
        </p:txBody>
      </p:sp>
    </p:spTree>
    <p:extLst>
      <p:ext uri="{BB962C8B-B14F-4D97-AF65-F5344CB8AC3E}">
        <p14:creationId xmlns:p14="http://schemas.microsoft.com/office/powerpoint/2010/main" val="309724667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9907AF-B02C-764A-B48E-87C4D2284803}" type="slidenum">
              <a:rPr lang="en-US" smtClean="0"/>
              <a:t>32</a:t>
            </a:fld>
            <a:endParaRPr lang="en-US" dirty="0"/>
          </a:p>
        </p:txBody>
      </p:sp>
    </p:spTree>
    <p:extLst>
      <p:ext uri="{BB962C8B-B14F-4D97-AF65-F5344CB8AC3E}">
        <p14:creationId xmlns:p14="http://schemas.microsoft.com/office/powerpoint/2010/main" val="34855542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SWP Talking Points /</a:t>
            </a:r>
            <a:r>
              <a:rPr lang="en-US" sz="1200" b="1" kern="1200" baseline="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Facilitator</a:t>
            </a:r>
            <a:r>
              <a:rPr lang="en-US" sz="1200" b="1" kern="1200" baseline="0" dirty="0" smtClean="0">
                <a:solidFill>
                  <a:schemeClr val="tx1"/>
                </a:solidFill>
                <a:effectLst/>
                <a:latin typeface="+mn-lt"/>
                <a:ea typeface="+mn-ea"/>
                <a:cs typeface="+mn-cs"/>
              </a:rPr>
              <a:t> Notes</a:t>
            </a:r>
            <a:r>
              <a:rPr lang="en-US" sz="1200" b="1" kern="1200" dirty="0" smtClean="0">
                <a:solidFill>
                  <a:schemeClr val="tx1"/>
                </a:solidFill>
                <a:effectLst/>
                <a:latin typeface="+mn-lt"/>
                <a:ea typeface="+mn-ea"/>
                <a:cs typeface="+mn-cs"/>
              </a:rPr>
              <a:t>:</a:t>
            </a:r>
            <a:endParaRPr lang="en-US" sz="1200" kern="1200" dirty="0" smtClean="0">
              <a:solidFill>
                <a:schemeClr val="tx1"/>
              </a:solidFill>
              <a:effectLst/>
              <a:latin typeface="+mn-lt"/>
              <a:ea typeface="+mn-ea"/>
              <a:cs typeface="+mn-cs"/>
            </a:endParaRPr>
          </a:p>
          <a:p>
            <a:pPr marL="171450" indent="-171450">
              <a:buFont typeface="Arial"/>
              <a:buChar char="•"/>
            </a:pPr>
            <a:r>
              <a:rPr lang="en-US" sz="1200" kern="1200" dirty="0" smtClean="0">
                <a:solidFill>
                  <a:schemeClr val="tx1"/>
                </a:solidFill>
                <a:effectLst/>
                <a:latin typeface="+mn-lt"/>
                <a:ea typeface="+mn-ea"/>
                <a:cs typeface="+mn-cs"/>
              </a:rPr>
              <a:t>While a single reviewer can apply the protocol, for best results, a team of reviewers is suggested. </a:t>
            </a:r>
          </a:p>
          <a:p>
            <a:pPr marL="171450" indent="-171450">
              <a:buFont typeface="Arial"/>
              <a:buChar char="•"/>
            </a:pPr>
            <a:r>
              <a:rPr lang="en-US" sz="1200" kern="1200" dirty="0" smtClean="0">
                <a:solidFill>
                  <a:schemeClr val="tx1"/>
                </a:solidFill>
                <a:effectLst/>
                <a:latin typeface="+mn-lt"/>
                <a:ea typeface="+mn-ea"/>
                <a:cs typeface="+mn-cs"/>
              </a:rPr>
              <a:t>Each member of a team should independently record his or her findings and observations prior to discussion with the group. </a:t>
            </a:r>
          </a:p>
          <a:p>
            <a:pPr marL="171450" indent="-171450">
              <a:buFont typeface="Arial"/>
              <a:buChar char="•"/>
            </a:pPr>
            <a:r>
              <a:rPr lang="en-US" sz="1200" kern="1200" dirty="0" smtClean="0">
                <a:solidFill>
                  <a:schemeClr val="tx1"/>
                </a:solidFill>
                <a:effectLst/>
                <a:latin typeface="+mn-lt"/>
                <a:ea typeface="+mn-ea"/>
                <a:cs typeface="+mn-cs"/>
              </a:rPr>
              <a:t>Group</a:t>
            </a:r>
            <a:r>
              <a:rPr lang="en-US" sz="1200" kern="1200" baseline="0" dirty="0" smtClean="0">
                <a:solidFill>
                  <a:schemeClr val="tx1"/>
                </a:solidFill>
                <a:effectLst/>
                <a:latin typeface="+mn-lt"/>
                <a:ea typeface="+mn-ea"/>
                <a:cs typeface="+mn-cs"/>
              </a:rPr>
              <a:t> d</a:t>
            </a:r>
            <a:r>
              <a:rPr lang="en-US" sz="1200" kern="1200" dirty="0" smtClean="0">
                <a:solidFill>
                  <a:schemeClr val="tx1"/>
                </a:solidFill>
                <a:effectLst/>
                <a:latin typeface="+mn-lt"/>
                <a:ea typeface="+mn-ea"/>
                <a:cs typeface="+mn-cs"/>
              </a:rPr>
              <a:t>iscussion should focus on understanding all reviewers’ analyses of both the task and the students’ responses. </a:t>
            </a:r>
          </a:p>
          <a:p>
            <a:pPr marL="628650" lvl="1" indent="-171450">
              <a:buFont typeface="Arial"/>
              <a:buChar char="•"/>
            </a:pPr>
            <a:r>
              <a:rPr lang="en-US" sz="1200" kern="1200" dirty="0" smtClean="0">
                <a:solidFill>
                  <a:schemeClr val="tx1"/>
                </a:solidFill>
                <a:effectLst/>
                <a:latin typeface="+mn-lt"/>
                <a:ea typeface="+mn-ea"/>
                <a:cs typeface="+mn-cs"/>
              </a:rPr>
              <a:t>For each step in the process, the guiding questions should be used to </a:t>
            </a:r>
            <a:r>
              <a:rPr lang="en-US" sz="1400" b="1" u="sng" kern="1200" dirty="0" smtClean="0">
                <a:solidFill>
                  <a:schemeClr val="tx1"/>
                </a:solidFill>
                <a:effectLst/>
                <a:latin typeface="+mn-lt"/>
                <a:ea typeface="+mn-ea"/>
                <a:cs typeface="+mn-cs"/>
              </a:rPr>
              <a:t>stimulate and inspire</a:t>
            </a:r>
            <a:r>
              <a:rPr lang="en-US" sz="1200" kern="1200" dirty="0" smtClean="0">
                <a:solidFill>
                  <a:schemeClr val="tx1"/>
                </a:solidFill>
                <a:effectLst/>
                <a:latin typeface="+mn-lt"/>
                <a:ea typeface="+mn-ea"/>
                <a:cs typeface="+mn-cs"/>
              </a:rPr>
              <a:t>, rather than to limit, discussion. </a:t>
            </a:r>
          </a:p>
          <a:p>
            <a:pPr marL="628650" lvl="1" indent="-171450">
              <a:buFont typeface="Arial"/>
              <a:buChar char="•"/>
            </a:pPr>
            <a:r>
              <a:rPr lang="en-US" sz="1200" kern="1200" dirty="0" smtClean="0">
                <a:solidFill>
                  <a:schemeClr val="tx1"/>
                </a:solidFill>
                <a:effectLst/>
                <a:latin typeface="+mn-lt"/>
                <a:ea typeface="+mn-ea"/>
                <a:cs typeface="+mn-cs"/>
              </a:rPr>
              <a:t>Reviewers new to this process are encouraged to pause for discussion with each step. More experienced reviewers might choose to complete all four steps before beginning discussion. </a:t>
            </a:r>
          </a:p>
          <a:p>
            <a:pPr marL="0" indent="0">
              <a:buFont typeface="Arial"/>
              <a:buNone/>
            </a:pPr>
            <a:endParaRPr lang="en-US" sz="1200" b="0" kern="1200" dirty="0" smtClean="0">
              <a:solidFill>
                <a:schemeClr val="tx1"/>
              </a:solidFill>
              <a:effectLst/>
              <a:latin typeface="+mn-lt"/>
              <a:ea typeface="+mn-ea"/>
              <a:cs typeface="+mn-cs"/>
            </a:endParaRPr>
          </a:p>
          <a:p>
            <a:pPr marL="0" indent="0">
              <a:buFont typeface="Arial"/>
              <a:buNone/>
            </a:pPr>
            <a:r>
              <a:rPr lang="en-US" sz="1200" kern="1200" dirty="0" smtClean="0">
                <a:solidFill>
                  <a:schemeClr val="tx1"/>
                </a:solidFill>
                <a:effectLst/>
                <a:latin typeface="+mn-lt"/>
                <a:ea typeface="+mn-ea"/>
                <a:cs typeface="+mn-cs"/>
              </a:rPr>
              <a:t>The lesson/unit developer may, or may not, be a member of a review team. When working as a team, discussion and collaboration are critical to the process. </a:t>
            </a:r>
            <a:endParaRPr lang="en-US" b="0" dirty="0" smtClean="0"/>
          </a:p>
        </p:txBody>
      </p:sp>
      <p:sp>
        <p:nvSpPr>
          <p:cNvPr id="4" name="Slide Number Placeholder 3"/>
          <p:cNvSpPr>
            <a:spLocks noGrp="1"/>
          </p:cNvSpPr>
          <p:nvPr>
            <p:ph type="sldNum" sz="quarter" idx="10"/>
          </p:nvPr>
        </p:nvSpPr>
        <p:spPr/>
        <p:txBody>
          <a:bodyPr/>
          <a:lstStyle/>
          <a:p>
            <a:fld id="{3A9907AF-B02C-764A-B48E-87C4D2284803}" type="slidenum">
              <a:rPr lang="en-US" smtClean="0"/>
              <a:t>6</a:t>
            </a:fld>
            <a:endParaRPr lang="en-US" dirty="0"/>
          </a:p>
        </p:txBody>
      </p:sp>
    </p:spTree>
    <p:extLst>
      <p:ext uri="{BB962C8B-B14F-4D97-AF65-F5344CB8AC3E}">
        <p14:creationId xmlns:p14="http://schemas.microsoft.com/office/powerpoint/2010/main" val="30972466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SWP Talking Points /</a:t>
            </a:r>
            <a:r>
              <a:rPr lang="en-US" sz="1200" b="1" kern="1200" baseline="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Facilitator</a:t>
            </a:r>
            <a:r>
              <a:rPr lang="en-US" sz="1200" b="1" kern="1200" baseline="0" dirty="0" smtClean="0">
                <a:solidFill>
                  <a:schemeClr val="tx1"/>
                </a:solidFill>
                <a:effectLst/>
                <a:latin typeface="+mn-lt"/>
                <a:ea typeface="+mn-ea"/>
                <a:cs typeface="+mn-cs"/>
              </a:rPr>
              <a:t> Notes</a:t>
            </a:r>
            <a:r>
              <a:rPr lang="en-US" sz="1200" b="1" kern="1200" dirty="0" smtClean="0">
                <a:solidFill>
                  <a:schemeClr val="tx1"/>
                </a:solidFill>
                <a:effectLst/>
                <a:latin typeface="+mn-lt"/>
                <a:ea typeface="+mn-ea"/>
                <a:cs typeface="+mn-cs"/>
              </a:rPr>
              <a:t>:</a:t>
            </a: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Remind reviewers that examining the instructional materials through these discrete steps will enable them to establish or articulate the relationship between the students’ work and the quality and alignment of tasks within instructional materials. There are two</a:t>
            </a:r>
            <a:r>
              <a:rPr lang="en-US" sz="1200" kern="1200" baseline="0" dirty="0" smtClean="0">
                <a:solidFill>
                  <a:schemeClr val="tx1"/>
                </a:solidFill>
                <a:effectLst/>
                <a:latin typeface="+mn-lt"/>
                <a:ea typeface="+mn-ea"/>
                <a:cs typeface="+mn-cs"/>
              </a:rPr>
              <a:t> steps to be taken in the Protocol before we begin to look at student work: first we closely examine the task itself and then the supporting materials in the lesson/unit for clues about the purpose and intent of the task.</a:t>
            </a:r>
            <a:endParaRPr lang="en-US" sz="1200" kern="1200" dirty="0" smtClean="0">
              <a:solidFill>
                <a:schemeClr val="tx1"/>
              </a:solidFill>
              <a:effectLst/>
              <a:latin typeface="+mn-lt"/>
              <a:ea typeface="+mn-ea"/>
              <a:cs typeface="+mn-cs"/>
            </a:endParaRP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b="1" dirty="0" smtClean="0"/>
              <a:t>Before we look at what the student responses</a:t>
            </a:r>
            <a:r>
              <a:rPr lang="en-US" b="1" baseline="0" dirty="0" smtClean="0"/>
              <a:t> tell us about the task, we first need to look at w</a:t>
            </a:r>
            <a:r>
              <a:rPr lang="en-US" b="1" dirty="0" smtClean="0"/>
              <a:t>hat </a:t>
            </a:r>
            <a:r>
              <a:rPr lang="en-US" b="1" baseline="0" dirty="0" smtClean="0"/>
              <a:t>the task can tell us about itself?</a:t>
            </a:r>
            <a:endParaRPr lang="en-US" b="1" dirty="0" smtClean="0"/>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b="1" dirty="0" smtClean="0"/>
              <a:t>Before we look at what the student responses</a:t>
            </a:r>
            <a:r>
              <a:rPr lang="en-US" b="1" baseline="0" dirty="0" smtClean="0"/>
              <a:t> tell us about the task, we need to look at w</a:t>
            </a:r>
            <a:r>
              <a:rPr lang="en-US" b="1" dirty="0" smtClean="0"/>
              <a:t>hat </a:t>
            </a:r>
            <a:r>
              <a:rPr lang="en-US" b="1" baseline="0" dirty="0" smtClean="0"/>
              <a:t>the supporting materials in the lesson/unit can tell us about the purpose and intent of the task?</a:t>
            </a:r>
            <a:endParaRPr lang="en-US" b="1" dirty="0" smtClean="0"/>
          </a:p>
          <a:p>
            <a:pPr marL="0" indent="0">
              <a:buFont typeface="Arial"/>
              <a:buNone/>
            </a:pP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STEP 1</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Analyze the Task</a:t>
            </a:r>
          </a:p>
          <a:p>
            <a:r>
              <a:rPr lang="en-US" sz="1200" kern="1200" dirty="0" smtClean="0">
                <a:solidFill>
                  <a:schemeClr val="tx1"/>
                </a:solidFill>
                <a:effectLst/>
                <a:latin typeface="+mn-lt"/>
                <a:ea typeface="+mn-ea"/>
                <a:cs typeface="+mn-cs"/>
              </a:rPr>
              <a:t>Without consulting the standards, the rubrics, or other components of the lesson/unit, analyze the purpose and demands of the task as evidenced only by the directions and/or prompts. Take note of the expectations of the task, including the performances required and content addressed. Study the task thoroughly, keeping in mind all possible strategies likely to be used by students in the grade level.</a:t>
            </a:r>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STEP 2: Examine Instructional Context and CCSS Alignment of</a:t>
            </a:r>
            <a:r>
              <a:rPr lang="en-US" sz="1200" b="1" kern="1200" baseline="0" dirty="0" smtClean="0">
                <a:solidFill>
                  <a:schemeClr val="tx1"/>
                </a:solidFill>
                <a:effectLst/>
                <a:latin typeface="+mn-lt"/>
                <a:ea typeface="+mn-ea"/>
                <a:cs typeface="+mn-cs"/>
              </a:rPr>
              <a:t> the task</a:t>
            </a:r>
            <a:endParaRPr lang="en-US" sz="1200" b="1"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Scan to see what the entire lesson/unit contains, how it is organized, how the task fits into the overall lesson, and how components of the lesson/unit support the expectations of the task. </a:t>
            </a:r>
            <a:r>
              <a:rPr lang="en-US" sz="1200" b="1"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Locate the targeted standards and the answer keys/scoring guides/rubrics for the task in the lesson/unit. Use your analysis of the task and the additional information from the scoring rubrics to compare the required content and performances of the task to those of the targeted standards. Use the Alignment Recording Form to evaluate each standard’s alignment to the task (excellent, strong, weak, or no alignment).</a:t>
            </a:r>
          </a:p>
          <a:p>
            <a:r>
              <a:rPr lang="en-US" sz="1200" kern="1200" dirty="0" smtClean="0">
                <a:solidFill>
                  <a:schemeClr val="tx1"/>
                </a:solidFill>
                <a:effectLst/>
                <a:latin typeface="+mn-lt"/>
                <a:ea typeface="+mn-ea"/>
                <a:cs typeface="+mn-cs"/>
              </a:rPr>
              <a:t>(*It is not necessary that every standard in the lesson/unit is also aligned to the task, only those standards targeted for the task. Those standards relevant to the task will receive a strong or excellent</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rating.)</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STEP 3: Analyze Individual Student Work </a:t>
            </a:r>
          </a:p>
          <a:p>
            <a:r>
              <a:rPr lang="en-US" sz="1200" kern="1200" dirty="0" smtClean="0">
                <a:solidFill>
                  <a:schemeClr val="tx1"/>
                </a:solidFill>
                <a:effectLst/>
                <a:latin typeface="+mn-lt"/>
                <a:ea typeface="+mn-ea"/>
                <a:cs typeface="+mn-cs"/>
              </a:rPr>
              <a:t>Study samples of student work for evidence that students are meeting the expectations of the standards. First,</a:t>
            </a:r>
            <a:r>
              <a:rPr lang="en-US" sz="1200" kern="1200" baseline="0" dirty="0" smtClean="0">
                <a:solidFill>
                  <a:schemeClr val="tx1"/>
                </a:solidFill>
                <a:effectLst/>
                <a:latin typeface="+mn-lt"/>
                <a:ea typeface="+mn-ea"/>
                <a:cs typeface="+mn-cs"/>
              </a:rPr>
              <a:t> look at each individual sample of student work, using the rows of the table provided in the Protocol to record notes regarding the individual student responses. </a:t>
            </a:r>
          </a:p>
          <a:p>
            <a:endParaRPr lang="en-US" sz="1200" kern="1200" baseline="0" dirty="0" smtClean="0">
              <a:solidFill>
                <a:schemeClr val="tx1"/>
              </a:solidFill>
              <a:effectLst/>
              <a:latin typeface="+mn-lt"/>
              <a:ea typeface="+mn-ea"/>
              <a:cs typeface="+mn-cs"/>
            </a:endParaRPr>
          </a:p>
          <a:p>
            <a:r>
              <a:rPr lang="en-US" sz="1200" b="1" kern="1200" baseline="0" dirty="0" smtClean="0">
                <a:solidFill>
                  <a:schemeClr val="tx1"/>
                </a:solidFill>
                <a:effectLst/>
                <a:latin typeface="+mn-lt"/>
                <a:ea typeface="+mn-ea"/>
                <a:cs typeface="+mn-cs"/>
              </a:rPr>
              <a:t>Step 4: Analyze the Collection of Student Work </a:t>
            </a:r>
          </a:p>
          <a:p>
            <a:r>
              <a:rPr lang="en-US" sz="1200" kern="1200" baseline="0" dirty="0" smtClean="0">
                <a:solidFill>
                  <a:schemeClr val="tx1"/>
                </a:solidFill>
                <a:effectLst/>
                <a:latin typeface="+mn-lt"/>
                <a:ea typeface="+mn-ea"/>
                <a:cs typeface="+mn-cs"/>
              </a:rPr>
              <a:t>Now look across the collection of student work samples for patterns, using the columns of the Protocol table. </a:t>
            </a: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STEP 5: Provide Suggestions for Improving the Materials</a:t>
            </a:r>
          </a:p>
          <a:p>
            <a:r>
              <a:rPr lang="en-US" sz="1200" kern="1200" dirty="0" smtClean="0">
                <a:solidFill>
                  <a:schemeClr val="tx1"/>
                </a:solidFill>
                <a:effectLst/>
                <a:latin typeface="+mn-lt"/>
                <a:ea typeface="+mn-ea"/>
                <a:cs typeface="+mn-cs"/>
              </a:rPr>
              <a:t>Use insights from the alignment process and examination of student work to suggest improvements to the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task and also to the supporting instructional materials.</a:t>
            </a:r>
          </a:p>
        </p:txBody>
      </p:sp>
      <p:sp>
        <p:nvSpPr>
          <p:cNvPr id="4" name="Slide Number Placeholder 3"/>
          <p:cNvSpPr>
            <a:spLocks noGrp="1"/>
          </p:cNvSpPr>
          <p:nvPr>
            <p:ph type="sldNum" sz="quarter" idx="10"/>
          </p:nvPr>
        </p:nvSpPr>
        <p:spPr/>
        <p:txBody>
          <a:bodyPr/>
          <a:lstStyle/>
          <a:p>
            <a:fld id="{3A9907AF-B02C-764A-B48E-87C4D2284803}" type="slidenum">
              <a:rPr lang="en-US" smtClean="0"/>
              <a:t>7</a:t>
            </a:fld>
            <a:endParaRPr lang="en-US" dirty="0"/>
          </a:p>
        </p:txBody>
      </p:sp>
    </p:spTree>
    <p:extLst>
      <p:ext uri="{BB962C8B-B14F-4D97-AF65-F5344CB8AC3E}">
        <p14:creationId xmlns:p14="http://schemas.microsoft.com/office/powerpoint/2010/main" val="14641065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SWP Talking Points /</a:t>
            </a:r>
            <a:r>
              <a:rPr lang="en-US" sz="1200" b="1" kern="1200" baseline="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Facilitator</a:t>
            </a:r>
            <a:r>
              <a:rPr lang="en-US" sz="1200" b="1" kern="1200" baseline="0" dirty="0" smtClean="0">
                <a:solidFill>
                  <a:schemeClr val="tx1"/>
                </a:solidFill>
                <a:effectLst/>
                <a:latin typeface="+mn-lt"/>
                <a:ea typeface="+mn-ea"/>
                <a:cs typeface="+mn-cs"/>
              </a:rPr>
              <a:t> Notes</a:t>
            </a:r>
            <a:r>
              <a:rPr lang="en-US" sz="1200" b="1" kern="1200" dirty="0" smtClean="0">
                <a:solidFill>
                  <a:schemeClr val="tx1"/>
                </a:solidFill>
                <a:effectLst/>
                <a:latin typeface="+mn-lt"/>
                <a:ea typeface="+mn-ea"/>
                <a:cs typeface="+mn-cs"/>
              </a:rPr>
              <a:t>:</a:t>
            </a: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Remind reviewers that observations should be limited to what the task communicates about the purpose and demands of the task. No instructional</a:t>
            </a:r>
            <a:r>
              <a:rPr lang="en-US" sz="1200" kern="1200" baseline="0" dirty="0" smtClean="0">
                <a:solidFill>
                  <a:schemeClr val="tx1"/>
                </a:solidFill>
                <a:effectLst/>
                <a:latin typeface="+mn-lt"/>
                <a:ea typeface="+mn-ea"/>
                <a:cs typeface="+mn-cs"/>
              </a:rPr>
              <a:t> context should be considered at this time.  </a:t>
            </a:r>
            <a:r>
              <a:rPr lang="en-US" sz="1200" b="1" u="sng" kern="1200" dirty="0" smtClean="0">
                <a:solidFill>
                  <a:schemeClr val="tx1"/>
                </a:solidFill>
                <a:effectLst/>
                <a:latin typeface="+mn-lt"/>
                <a:ea typeface="+mn-ea"/>
                <a:cs typeface="+mn-cs"/>
              </a:rPr>
              <a:t>Reviewers will consult the standards and scoring rubrics/guidelines in Step 2</a:t>
            </a:r>
            <a:r>
              <a:rPr lang="en-US" sz="1200" kern="1200" dirty="0" smtClean="0">
                <a:solidFill>
                  <a:schemeClr val="tx1"/>
                </a:solidFill>
                <a:effectLst/>
                <a:latin typeface="+mn-lt"/>
                <a:ea typeface="+mn-ea"/>
                <a:cs typeface="+mn-cs"/>
              </a:rPr>
              <a:t>.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(Note: This step</a:t>
            </a:r>
            <a:r>
              <a:rPr lang="en-US" sz="1200" kern="1200" baseline="0" dirty="0" smtClean="0">
                <a:solidFill>
                  <a:schemeClr val="tx1"/>
                </a:solidFill>
                <a:effectLst/>
                <a:latin typeface="+mn-lt"/>
                <a:ea typeface="+mn-ea"/>
                <a:cs typeface="+mn-cs"/>
              </a:rPr>
              <a:t> can be assigned to reviewers before they meet in order to reduce the time needed for the review.)</a:t>
            </a:r>
            <a:endParaRPr lang="en-US" sz="1200" kern="1200" dirty="0" smtClean="0">
              <a:solidFill>
                <a:schemeClr val="tx1"/>
              </a:solidFill>
              <a:effectLst/>
              <a:latin typeface="+mn-lt"/>
              <a:ea typeface="+mn-ea"/>
              <a:cs typeface="+mn-cs"/>
            </a:endParaRPr>
          </a:p>
          <a:p>
            <a:endParaRPr lang="en-US" dirty="0" smtClean="0"/>
          </a:p>
        </p:txBody>
      </p:sp>
      <p:sp>
        <p:nvSpPr>
          <p:cNvPr id="4" name="Slide Number Placeholder 3"/>
          <p:cNvSpPr>
            <a:spLocks noGrp="1"/>
          </p:cNvSpPr>
          <p:nvPr>
            <p:ph type="sldNum" sz="quarter" idx="10"/>
          </p:nvPr>
        </p:nvSpPr>
        <p:spPr/>
        <p:txBody>
          <a:bodyPr/>
          <a:lstStyle/>
          <a:p>
            <a:fld id="{3A9907AF-B02C-764A-B48E-87C4D2284803}" type="slidenum">
              <a:rPr lang="en-US" smtClean="0"/>
              <a:t>8</a:t>
            </a:fld>
            <a:endParaRPr lang="en-US" dirty="0"/>
          </a:p>
        </p:txBody>
      </p:sp>
    </p:spTree>
    <p:extLst>
      <p:ext uri="{BB962C8B-B14F-4D97-AF65-F5344CB8AC3E}">
        <p14:creationId xmlns:p14="http://schemas.microsoft.com/office/powerpoint/2010/main" val="4341774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SWP Talking Points /</a:t>
            </a:r>
            <a:r>
              <a:rPr lang="en-US" sz="1200" b="1" kern="1200" baseline="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Facilitator</a:t>
            </a:r>
            <a:r>
              <a:rPr lang="en-US" sz="1200" b="1" kern="1200" baseline="0" dirty="0" smtClean="0">
                <a:solidFill>
                  <a:schemeClr val="tx1"/>
                </a:solidFill>
                <a:effectLst/>
                <a:latin typeface="+mn-lt"/>
                <a:ea typeface="+mn-ea"/>
                <a:cs typeface="+mn-cs"/>
              </a:rPr>
              <a:t> Notes</a:t>
            </a:r>
            <a:r>
              <a:rPr lang="en-US" sz="1200" b="1" kern="1200" dirty="0" smtClean="0">
                <a:solidFill>
                  <a:schemeClr val="tx1"/>
                </a:solidFill>
                <a:effectLst/>
                <a:latin typeface="+mn-lt"/>
                <a:ea typeface="+mn-ea"/>
                <a:cs typeface="+mn-cs"/>
              </a:rPr>
              <a:t>:</a:t>
            </a: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b="1"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Before we look at what the student responses</a:t>
            </a:r>
            <a:r>
              <a:rPr lang="en-US" b="1" baseline="0" dirty="0" smtClean="0"/>
              <a:t> tell us about the task, we first need to look at w</a:t>
            </a:r>
            <a:r>
              <a:rPr lang="en-US" b="1" dirty="0" smtClean="0"/>
              <a:t>hat </a:t>
            </a:r>
            <a:r>
              <a:rPr lang="en-US" b="1" baseline="0" dirty="0" smtClean="0"/>
              <a:t>the task can tell us about itself?</a:t>
            </a:r>
            <a:endParaRPr lang="en-US" b="1" dirty="0" smtClean="0"/>
          </a:p>
          <a:p>
            <a:endParaRPr lang="en-US" dirty="0" smtClean="0"/>
          </a:p>
          <a:p>
            <a:r>
              <a:rPr lang="en-US" dirty="0" smtClean="0"/>
              <a:t>Use the</a:t>
            </a:r>
            <a:r>
              <a:rPr lang="en-US" baseline="0" dirty="0" smtClean="0"/>
              <a:t> guiding questions to inspire discussion regarding the purpose and requirements of the task</a:t>
            </a:r>
            <a:r>
              <a:rPr lang="en-US" b="1" baseline="0" dirty="0" smtClean="0"/>
              <a:t>. </a:t>
            </a:r>
            <a:r>
              <a:rPr lang="en-US" sz="1200" b="1" i="1" kern="1200" dirty="0" smtClean="0">
                <a:solidFill>
                  <a:schemeClr val="tx1"/>
                </a:solidFill>
                <a:effectLst/>
                <a:latin typeface="+mn-lt"/>
                <a:ea typeface="+mn-ea"/>
                <a:cs typeface="+mn-cs"/>
              </a:rPr>
              <a:t>Reviewers should limit observations to what the task communicates about its purpose and demands. They will consider the instructional context, supporting materials and scoring guidelines during Step 2. </a:t>
            </a:r>
            <a:endParaRPr lang="en-US" b="1" baseline="0" dirty="0" smtClean="0"/>
          </a:p>
          <a:p>
            <a:endParaRPr lang="en-US" baseline="0" dirty="0" smtClean="0"/>
          </a:p>
          <a:p>
            <a:pPr marL="171450" indent="-171450">
              <a:buFont typeface="Arial"/>
              <a:buChar char="•"/>
            </a:pPr>
            <a:r>
              <a:rPr lang="en-US" baseline="0" dirty="0" smtClean="0"/>
              <a:t>Consider the content addressed (what students must KNOW) and the performances required (what students must DO). Make sure you think like the grade level student.</a:t>
            </a:r>
          </a:p>
          <a:p>
            <a:pPr marL="171450" indent="-171450">
              <a:buFont typeface="Arial"/>
              <a:buChar char="•"/>
            </a:pPr>
            <a:r>
              <a:rPr lang="en-US" baseline="0" dirty="0" smtClean="0"/>
              <a:t>Why are students asked to do this task? How does it relate to the goals of the lesson/unit? What will they gain from it that they may need to use later in their studies?</a:t>
            </a:r>
          </a:p>
          <a:p>
            <a:pPr marL="171450" indent="-171450">
              <a:buFont typeface="Arial"/>
              <a:buChar char="•"/>
            </a:pPr>
            <a:r>
              <a:rPr lang="en-US" baseline="0" dirty="0" smtClean="0"/>
              <a:t>Without looking at the standards targeted in the lesson/unit, see if any standards from the grade level come to mind. </a:t>
            </a:r>
          </a:p>
          <a:p>
            <a:pPr marL="171450" indent="-171450">
              <a:buFont typeface="Arial"/>
              <a:buChar char="•"/>
            </a:pPr>
            <a:r>
              <a:rPr lang="en-US" baseline="0" dirty="0" smtClean="0"/>
              <a:t>Some possible types of student reasoning to include: </a:t>
            </a:r>
          </a:p>
          <a:p>
            <a:pPr marL="628650" lvl="1" indent="-171450">
              <a:buFont typeface="Arial"/>
              <a:buChar char="•"/>
            </a:pPr>
            <a:r>
              <a:rPr lang="en-US" b="1" baseline="0" dirty="0" smtClean="0"/>
              <a:t>Inductive</a:t>
            </a:r>
            <a:r>
              <a:rPr lang="en-US" baseline="0" dirty="0" smtClean="0"/>
              <a:t> – moving from specific observations to broader generalizations and theories</a:t>
            </a:r>
          </a:p>
          <a:p>
            <a:pPr marL="628650" lvl="1" indent="-171450">
              <a:buFont typeface="Arial"/>
              <a:buChar char="•"/>
            </a:pPr>
            <a:r>
              <a:rPr lang="en-US" b="1" baseline="0" dirty="0" smtClean="0"/>
              <a:t>Deductive</a:t>
            </a:r>
            <a:r>
              <a:rPr lang="en-US" baseline="0" dirty="0" smtClean="0"/>
              <a:t> – moving from general information to the more specific</a:t>
            </a:r>
          </a:p>
          <a:p>
            <a:pPr marL="628650" lvl="1" indent="-171450">
              <a:buFont typeface="Arial"/>
              <a:buChar char="•"/>
            </a:pPr>
            <a:r>
              <a:rPr lang="en-US" b="1" baseline="0" dirty="0" smtClean="0"/>
              <a:t>Analogical</a:t>
            </a:r>
            <a:r>
              <a:rPr lang="en-US" baseline="0" dirty="0" smtClean="0"/>
              <a:t> – processing information that compares similarities between new and understood concepts</a:t>
            </a:r>
          </a:p>
          <a:p>
            <a:pPr marL="628650" lvl="1" indent="-171450">
              <a:buFont typeface="Arial"/>
              <a:buChar char="•"/>
            </a:pPr>
            <a:r>
              <a:rPr lang="en-US" b="1" baseline="0" dirty="0" smtClean="0"/>
              <a:t>Comparative</a:t>
            </a:r>
            <a:r>
              <a:rPr lang="en-US" baseline="0" dirty="0" smtClean="0"/>
              <a:t> – making judgments based on comparison of one thing against another</a:t>
            </a:r>
          </a:p>
          <a:p>
            <a:pPr marL="628650" lvl="1" indent="-171450">
              <a:buFont typeface="Arial"/>
              <a:buChar char="•"/>
            </a:pPr>
            <a:r>
              <a:rPr lang="en-US" b="1" baseline="0" dirty="0" smtClean="0"/>
              <a:t>Exemplar</a:t>
            </a:r>
            <a:r>
              <a:rPr lang="en-US" baseline="0" dirty="0" smtClean="0"/>
              <a:t> – argument by example, giving real world examples of what you want to say</a:t>
            </a:r>
          </a:p>
          <a:p>
            <a:pPr marL="628650" lvl="1" indent="-171450">
              <a:buFont typeface="Arial"/>
              <a:buChar char="•"/>
            </a:pPr>
            <a:r>
              <a:rPr lang="en-US" b="1" baseline="0" dirty="0" smtClean="0"/>
              <a:t>Residue (Elimination) </a:t>
            </a:r>
            <a:r>
              <a:rPr lang="en-US" baseline="0" dirty="0" smtClean="0"/>
              <a:t>– proves something is true by eliminating all other possibilities</a:t>
            </a:r>
          </a:p>
          <a:p>
            <a:pPr marL="628650" lvl="1" indent="-171450">
              <a:buFont typeface="Arial"/>
              <a:buChar char="•"/>
            </a:pPr>
            <a:r>
              <a:rPr lang="en-US" b="1" baseline="0" dirty="0" smtClean="0"/>
              <a:t>Circular (Fallacy or Paradoxical) </a:t>
            </a:r>
            <a:r>
              <a:rPr lang="en-US" baseline="0" dirty="0" smtClean="0"/>
              <a:t>– providing evidence for the validity of an assertion, which assumes the validity of the assertion</a:t>
            </a:r>
          </a:p>
          <a:p>
            <a:pPr marL="628650" lvl="1" indent="-171450">
              <a:buFont typeface="Arial"/>
              <a:buChar char="•"/>
            </a:pPr>
            <a:r>
              <a:rPr lang="en-US" b="1" baseline="0" dirty="0" smtClean="0"/>
              <a:t>Inference</a:t>
            </a:r>
            <a:r>
              <a:rPr lang="en-US" baseline="0" dirty="0" smtClean="0"/>
              <a:t> – making a generalization based on data, while expressing a degree of uncertainty/variability</a:t>
            </a:r>
          </a:p>
          <a:p>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b="1" i="1" kern="1200" dirty="0" smtClean="0">
                <a:solidFill>
                  <a:schemeClr val="tx1"/>
                </a:solidFill>
                <a:effectLst/>
                <a:latin typeface="+mn-lt"/>
                <a:ea typeface="+mn-ea"/>
                <a:cs typeface="+mn-cs"/>
              </a:rPr>
              <a:t>Note: If the reviewer(s) finds that the task does not align to the CCSS, this process should be discontinued and feedback regarding the need for alignment should be provided to the developer.</a:t>
            </a:r>
            <a:endParaRPr lang="en-US" sz="1200" b="1" kern="1200" dirty="0" smtClean="0">
              <a:solidFill>
                <a:schemeClr val="tx1"/>
              </a:solidFill>
              <a:effectLst/>
              <a:latin typeface="+mn-lt"/>
              <a:ea typeface="+mn-ea"/>
              <a:cs typeface="+mn-cs"/>
            </a:endParaRPr>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effectLst/>
                <a:latin typeface="+mn-lt"/>
                <a:ea typeface="+mn-ea"/>
                <a:cs typeface="+mn-cs"/>
              </a:rPr>
              <a:t>Before displaying</a:t>
            </a:r>
            <a:r>
              <a:rPr lang="en-US" sz="1200" i="1" kern="1200" baseline="0" dirty="0" smtClean="0">
                <a:solidFill>
                  <a:schemeClr val="tx1"/>
                </a:solidFill>
                <a:effectLst/>
                <a:latin typeface="+mn-lt"/>
                <a:ea typeface="+mn-ea"/>
                <a:cs typeface="+mn-cs"/>
              </a:rPr>
              <a:t> the next slide, give reviewers time to record and discuss their notes and observations regarding the requirements of the task.</a:t>
            </a:r>
            <a:endParaRPr lang="en-US" i="1" dirty="0" smtClean="0"/>
          </a:p>
          <a:p>
            <a:endParaRPr lang="en-US" i="1" dirty="0"/>
          </a:p>
        </p:txBody>
      </p:sp>
      <p:sp>
        <p:nvSpPr>
          <p:cNvPr id="4" name="Slide Number Placeholder 3"/>
          <p:cNvSpPr>
            <a:spLocks noGrp="1"/>
          </p:cNvSpPr>
          <p:nvPr>
            <p:ph type="sldNum" sz="quarter" idx="10"/>
          </p:nvPr>
        </p:nvSpPr>
        <p:spPr/>
        <p:txBody>
          <a:bodyPr/>
          <a:lstStyle/>
          <a:p>
            <a:fld id="{3A9907AF-B02C-764A-B48E-87C4D2284803}" type="slidenum">
              <a:rPr lang="en-US" smtClean="0"/>
              <a:t>9</a:t>
            </a:fld>
            <a:endParaRPr lang="en-US" dirty="0"/>
          </a:p>
        </p:txBody>
      </p:sp>
    </p:spTree>
    <p:extLst>
      <p:ext uri="{BB962C8B-B14F-4D97-AF65-F5344CB8AC3E}">
        <p14:creationId xmlns:p14="http://schemas.microsoft.com/office/powerpoint/2010/main" val="29761593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SWP Talking Points /</a:t>
            </a:r>
            <a:r>
              <a:rPr lang="en-US" sz="1200" b="1" kern="1200" baseline="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Facilitator</a:t>
            </a:r>
            <a:r>
              <a:rPr lang="en-US" sz="1200" b="1" kern="1200" baseline="0" dirty="0" smtClean="0">
                <a:solidFill>
                  <a:schemeClr val="tx1"/>
                </a:solidFill>
                <a:effectLst/>
                <a:latin typeface="+mn-lt"/>
                <a:ea typeface="+mn-ea"/>
                <a:cs typeface="+mn-cs"/>
              </a:rPr>
              <a:t> Notes</a:t>
            </a:r>
            <a:r>
              <a:rPr lang="en-US" sz="1200" b="1" kern="1200" dirty="0" smtClean="0">
                <a:solidFill>
                  <a:schemeClr val="tx1"/>
                </a:solidFill>
                <a:effectLst/>
                <a:latin typeface="+mn-lt"/>
                <a:ea typeface="+mn-ea"/>
                <a:cs typeface="+mn-cs"/>
              </a:rPr>
              <a:t>:</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An example response is provided here</a:t>
            </a:r>
            <a:r>
              <a:rPr lang="en-US" sz="1200" b="1" kern="1200" dirty="0" smtClean="0">
                <a:solidFill>
                  <a:schemeClr val="tx1"/>
                </a:solidFill>
                <a:effectLst/>
                <a:latin typeface="+mn-lt"/>
                <a:ea typeface="+mn-ea"/>
                <a:cs typeface="+mn-cs"/>
              </a:rPr>
              <a:t>.</a:t>
            </a:r>
            <a:r>
              <a:rPr lang="en-US" sz="1200" kern="1200" dirty="0" smtClean="0">
                <a:solidFill>
                  <a:schemeClr val="tx1"/>
                </a:solidFill>
                <a:effectLst/>
                <a:latin typeface="+mn-lt"/>
                <a:ea typeface="+mn-ea"/>
                <a:cs typeface="+mn-cs"/>
              </a:rPr>
              <a:t> It is important to remember that this example is not intended as the “right answer” but rather is just one perspective to be considered in the group’s discussion. </a:t>
            </a:r>
          </a:p>
          <a:p>
            <a:endParaRPr lang="en-US"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Make sure reviewers </a:t>
            </a:r>
            <a:r>
              <a:rPr lang="en-US" sz="1200" i="1" kern="1200" baseline="0" dirty="0" smtClean="0">
                <a:solidFill>
                  <a:schemeClr val="tx1"/>
                </a:solidFill>
                <a:effectLst/>
                <a:latin typeface="+mn-lt"/>
                <a:ea typeface="+mn-ea"/>
                <a:cs typeface="+mn-cs"/>
              </a:rPr>
              <a:t>have studied all associated texts, directions, and prompts and made notes about the purpose, intent, and requirements of the task.</a:t>
            </a:r>
            <a:endParaRPr lang="en-US" sz="1200" i="1"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A9907AF-B02C-764A-B48E-87C4D2284803}" type="slidenum">
              <a:rPr lang="en-US" smtClean="0"/>
              <a:t>10</a:t>
            </a:fld>
            <a:endParaRPr lang="en-US" dirty="0"/>
          </a:p>
        </p:txBody>
      </p:sp>
    </p:spTree>
    <p:extLst>
      <p:ext uri="{BB962C8B-B14F-4D97-AF65-F5344CB8AC3E}">
        <p14:creationId xmlns:p14="http://schemas.microsoft.com/office/powerpoint/2010/main" val="240171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SWP Talking Points /</a:t>
            </a:r>
            <a:r>
              <a:rPr lang="en-US" sz="1200" b="1" kern="1200" baseline="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Facilitator</a:t>
            </a:r>
            <a:r>
              <a:rPr lang="en-US" sz="1200" b="1" kern="1200" baseline="0" dirty="0" smtClean="0">
                <a:solidFill>
                  <a:schemeClr val="tx1"/>
                </a:solidFill>
                <a:effectLst/>
                <a:latin typeface="+mn-lt"/>
                <a:ea typeface="+mn-ea"/>
                <a:cs typeface="+mn-cs"/>
              </a:rPr>
              <a:t> Notes</a:t>
            </a:r>
            <a:r>
              <a:rPr lang="en-US" sz="1200" b="1" kern="1200" dirty="0" smtClean="0">
                <a:solidFill>
                  <a:schemeClr val="tx1"/>
                </a:solidFill>
                <a:effectLst/>
                <a:latin typeface="+mn-lt"/>
                <a:ea typeface="+mn-ea"/>
                <a:cs typeface="+mn-cs"/>
              </a:rPr>
              <a:t>:</a:t>
            </a: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dirty="0" smtClean="0">
              <a:solidFill>
                <a:srgbClr val="5E5E5D"/>
              </a:solidFill>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Before we look at what the student responses</a:t>
            </a:r>
            <a:r>
              <a:rPr lang="en-US" b="1" baseline="0" dirty="0" smtClean="0"/>
              <a:t> tell us about the task, we need to look at w</a:t>
            </a:r>
            <a:r>
              <a:rPr lang="en-US" b="1" dirty="0" smtClean="0"/>
              <a:t>hat </a:t>
            </a:r>
            <a:r>
              <a:rPr lang="en-US" b="1" baseline="0" dirty="0" smtClean="0"/>
              <a:t>the supporting materials in the lesson/unit can tell us about the purpose and intent of the task?</a:t>
            </a:r>
            <a:endParaRPr lang="en-US" b="1"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dirty="0" smtClean="0">
              <a:solidFill>
                <a:srgbClr val="5E5E5D"/>
              </a:solidFill>
            </a:endParaRPr>
          </a:p>
          <a:p>
            <a:r>
              <a:rPr lang="en-US" sz="1200" b="1" kern="0" baseline="0" dirty="0" smtClean="0">
                <a:solidFill>
                  <a:srgbClr val="5E5E5D"/>
                </a:solidFill>
                <a:ea typeface="ＭＳ Ｐゴシック" charset="0"/>
              </a:rPr>
              <a:t>Step 2 </a:t>
            </a:r>
            <a:r>
              <a:rPr lang="en-US" sz="1200" b="0" kern="0" baseline="0" dirty="0" smtClean="0">
                <a:solidFill>
                  <a:srgbClr val="5E5E5D"/>
                </a:solidFill>
                <a:ea typeface="ＭＳ Ｐゴシック" charset="0"/>
              </a:rPr>
              <a:t>has two parts: </a:t>
            </a:r>
          </a:p>
          <a:p>
            <a:pPr marL="228600" indent="-228600">
              <a:buAutoNum type="alphaUcParenR"/>
            </a:pPr>
            <a:r>
              <a:rPr lang="en-US" sz="1200" b="0" kern="0" baseline="0" dirty="0" smtClean="0">
                <a:solidFill>
                  <a:srgbClr val="5E5E5D"/>
                </a:solidFill>
                <a:ea typeface="ＭＳ Ｐゴシック" charset="0"/>
              </a:rPr>
              <a:t>Examine the supporting materials, including supports for scoring student work and the targeted standard(s) for evidence of the purpose and intent of the task. For example: </a:t>
            </a:r>
          </a:p>
          <a:p>
            <a:pPr marL="628650" lvl="1" indent="-171450">
              <a:buFont typeface="Arial"/>
              <a:buChar char="•"/>
            </a:pPr>
            <a:r>
              <a:rPr lang="en-US" sz="1200" b="0" dirty="0" smtClean="0">
                <a:solidFill>
                  <a:srgbClr val="5E5E5D"/>
                </a:solidFill>
              </a:rPr>
              <a:t>Scan to see what the entire lesson/unit contains, how it is organized, how the task fits into the overall lesson, and how components of the lesson/unit support the expectations of the task;  </a:t>
            </a:r>
          </a:p>
          <a:p>
            <a:pPr marL="628650" marR="0" lvl="1" indent="-171450" algn="l" defTabSz="457200" rtl="0" eaLnBrk="1" fontAlgn="auto" latinLnBrk="0" hangingPunct="1">
              <a:lnSpc>
                <a:spcPct val="100000"/>
              </a:lnSpc>
              <a:spcBef>
                <a:spcPts val="0"/>
              </a:spcBef>
              <a:spcAft>
                <a:spcPts val="0"/>
              </a:spcAft>
              <a:buClrTx/>
              <a:buSzTx/>
              <a:buFont typeface="Arial"/>
              <a:buChar char="•"/>
              <a:tabLst/>
              <a:defRPr/>
            </a:pPr>
            <a:r>
              <a:rPr lang="en-US" sz="1200" b="0" dirty="0" smtClean="0">
                <a:solidFill>
                  <a:srgbClr val="5E5E5D"/>
                </a:solidFill>
              </a:rPr>
              <a:t>Determine</a:t>
            </a:r>
            <a:r>
              <a:rPr lang="en-US" sz="1200" b="0" baseline="0" dirty="0" smtClean="0">
                <a:solidFill>
                  <a:srgbClr val="5E5E5D"/>
                </a:solidFill>
              </a:rPr>
              <a:t> where the task falls in the overall lesson – what comes before and what comes after;</a:t>
            </a:r>
          </a:p>
          <a:p>
            <a:pPr marL="628650" marR="0" lvl="1" indent="-171450" algn="l" defTabSz="457200" rtl="0" eaLnBrk="1" fontAlgn="auto" latinLnBrk="0" hangingPunct="1">
              <a:lnSpc>
                <a:spcPct val="100000"/>
              </a:lnSpc>
              <a:spcBef>
                <a:spcPts val="0"/>
              </a:spcBef>
              <a:spcAft>
                <a:spcPts val="0"/>
              </a:spcAft>
              <a:buClrTx/>
              <a:buSzTx/>
              <a:buFont typeface="Arial"/>
              <a:buChar char="•"/>
              <a:tabLst/>
              <a:defRPr/>
            </a:pPr>
            <a:r>
              <a:rPr lang="en-US" sz="1200" b="0" baseline="0" dirty="0" smtClean="0">
                <a:solidFill>
                  <a:srgbClr val="5E5E5D"/>
                </a:solidFill>
              </a:rPr>
              <a:t>Locate and compare the targeted standard of the lesson/unit to those you found in Step 1;</a:t>
            </a:r>
          </a:p>
          <a:p>
            <a:pPr marL="628650" marR="0" lvl="1" indent="-171450" algn="l" defTabSz="457200" rtl="0" eaLnBrk="1" fontAlgn="auto" latinLnBrk="0" hangingPunct="1">
              <a:lnSpc>
                <a:spcPct val="100000"/>
              </a:lnSpc>
              <a:spcBef>
                <a:spcPts val="0"/>
              </a:spcBef>
              <a:spcAft>
                <a:spcPts val="0"/>
              </a:spcAft>
              <a:buClrTx/>
              <a:buSzTx/>
              <a:buFont typeface="Arial"/>
              <a:buChar char="•"/>
              <a:tabLst/>
              <a:defRPr/>
            </a:pPr>
            <a:r>
              <a:rPr lang="en-US" sz="1200" b="0" baseline="0" dirty="0" smtClean="0">
                <a:solidFill>
                  <a:srgbClr val="5E5E5D"/>
                </a:solidFill>
              </a:rPr>
              <a:t>Compare your work and findings for the task to those of the answer keys/scoring guidelines/ rubrics included in the lesson/unit supporting materials.</a:t>
            </a:r>
          </a:p>
          <a:p>
            <a:pPr marL="1085850" lvl="2" indent="-171450">
              <a:buFont typeface="Arial"/>
              <a:buChar char="•"/>
            </a:pPr>
            <a:endParaRPr lang="en-US" sz="1200" b="0" kern="0" baseline="0" dirty="0" smtClean="0">
              <a:solidFill>
                <a:srgbClr val="5E5E5D"/>
              </a:solidFill>
              <a:ea typeface="ＭＳ Ｐゴシック" charset="0"/>
            </a:endParaRPr>
          </a:p>
          <a:p>
            <a:pPr marL="228600" indent="-228600">
              <a:buAutoNum type="alphaUcParenR"/>
            </a:pPr>
            <a:r>
              <a:rPr lang="en-US" sz="1200" b="0" kern="0" baseline="0" dirty="0" smtClean="0">
                <a:solidFill>
                  <a:srgbClr val="5E5E5D"/>
                </a:solidFill>
                <a:ea typeface="ＭＳ Ｐゴシック" charset="0"/>
              </a:rPr>
              <a:t> Analyze the quality of the alignment between the targeted standards of the lesson/unit and the requirements of the task.</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dirty="0" smtClean="0">
              <a:solidFill>
                <a:srgbClr val="5E5E5D"/>
              </a:solidFill>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0" dirty="0" smtClean="0">
                <a:solidFill>
                  <a:srgbClr val="5E5E5D"/>
                </a:solidFill>
              </a:rPr>
              <a:t>Scan to see what the entire lesson/unit contains, how it is organized, how the task fits into the overall lesson, and how components of the lesson/unit support the expectations of the task.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dirty="0" smtClean="0">
              <a:solidFill>
                <a:srgbClr val="5E5E5D"/>
              </a:solidFill>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0" dirty="0" smtClean="0">
                <a:solidFill>
                  <a:srgbClr val="5E5E5D"/>
                </a:solidFill>
              </a:rPr>
              <a:t>Determine</a:t>
            </a:r>
            <a:r>
              <a:rPr lang="en-US" sz="1200" b="0" baseline="0" dirty="0" smtClean="0">
                <a:solidFill>
                  <a:srgbClr val="5E5E5D"/>
                </a:solidFill>
              </a:rPr>
              <a:t> where the task falls in the overall lesson – what comes before and what comes after.</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baseline="0" dirty="0" smtClean="0">
              <a:solidFill>
                <a:srgbClr val="5E5E5D"/>
              </a:solidFill>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effectLst/>
                <a:latin typeface="+mn-lt"/>
                <a:ea typeface="+mn-ea"/>
                <a:cs typeface="+mn-cs"/>
              </a:rPr>
              <a:t>Note: Reviewers should limit this step to studying only the materials in the lesson/unit that support the teaching and learning of the skills and knowledge required to complete the task. They will look closely at the student work samples in Step 3. </a:t>
            </a:r>
            <a:endParaRPr lang="en-US" sz="1200" kern="1200" dirty="0" smtClean="0">
              <a:solidFill>
                <a:schemeClr val="tx1"/>
              </a:solidFill>
              <a:effectLst/>
              <a:latin typeface="+mn-lt"/>
              <a:ea typeface="+mn-ea"/>
              <a:cs typeface="+mn-cs"/>
            </a:endParaRPr>
          </a:p>
          <a:p>
            <a:pPr marL="0" indent="0" defTabSz="914400">
              <a:spcBef>
                <a:spcPts val="0"/>
              </a:spcBef>
              <a:spcAft>
                <a:spcPts val="0"/>
              </a:spcAft>
              <a:buNone/>
            </a:pPr>
            <a:endParaRPr lang="en-US" sz="1200" b="0" kern="0" dirty="0" smtClean="0">
              <a:solidFill>
                <a:srgbClr val="5E5E5D"/>
              </a:solidFill>
              <a:ea typeface="ＭＳ Ｐゴシック" charset="0"/>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dirty="0" smtClean="0">
              <a:solidFill>
                <a:srgbClr val="5E5E5D"/>
              </a:solidFill>
            </a:endParaRPr>
          </a:p>
          <a:p>
            <a:endParaRPr lang="en-US" dirty="0"/>
          </a:p>
        </p:txBody>
      </p:sp>
      <p:sp>
        <p:nvSpPr>
          <p:cNvPr id="4" name="Slide Number Placeholder 3"/>
          <p:cNvSpPr>
            <a:spLocks noGrp="1"/>
          </p:cNvSpPr>
          <p:nvPr>
            <p:ph type="sldNum" sz="quarter" idx="10"/>
          </p:nvPr>
        </p:nvSpPr>
        <p:spPr/>
        <p:txBody>
          <a:bodyPr/>
          <a:lstStyle/>
          <a:p>
            <a:fld id="{3A9907AF-B02C-764A-B48E-87C4D2284803}" type="slidenum">
              <a:rPr lang="en-US" smtClean="0"/>
              <a:t>11</a:t>
            </a:fld>
            <a:endParaRPr lang="en-US" dirty="0"/>
          </a:p>
        </p:txBody>
      </p:sp>
    </p:spTree>
    <p:extLst>
      <p:ext uri="{BB962C8B-B14F-4D97-AF65-F5344CB8AC3E}">
        <p14:creationId xmlns:p14="http://schemas.microsoft.com/office/powerpoint/2010/main" val="208268968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lvl1pPr>
          </a:lstStyle>
          <a:p>
            <a:fld id="{29EF6318-B809-4E7A-B90B-7245859BDCF5}" type="datetimeFigureOut">
              <a:rPr lang="en-US"/>
              <a:pPr/>
              <a:t>2/25/2016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24072768-FD1D-4DFF-86D1-48AC91CC264B}" type="slidenum">
              <a:rPr lang="en-US"/>
              <a:pPr/>
              <a:t>‹#›</a:t>
            </a:fld>
            <a:endParaRPr lang="en-US" dirty="0"/>
          </a:p>
        </p:txBody>
      </p:sp>
      <p:pic>
        <p:nvPicPr>
          <p:cNvPr id="5122" name="Picture 2" descr="J:\Communications &amp; Outreach\Logos &amp; Signatures\2012 Achieve &amp; ADP Logos\ACHIEVE Cap.png"/>
          <p:cNvPicPr>
            <a:picLocks noChangeAspect="1" noChangeArrowheads="1"/>
          </p:cNvPicPr>
          <p:nvPr userDrawn="1"/>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721470" y="127590"/>
            <a:ext cx="323291" cy="320085"/>
          </a:xfrm>
          <a:prstGeom prst="rect">
            <a:avLst/>
          </a:prstGeom>
          <a:noFill/>
          <a:extLst>
            <a:ext uri="{909E8E84-426E-40dd-AFC4-6F175D3DCCD1}">
              <a14:hiddenFill xmlns:a14="http://schemas.microsoft.com/office/drawing/2010/main" xmlns="">
                <a:solidFill>
                  <a:srgbClr val="FFFFFF"/>
                </a:solidFill>
              </a14:hiddenFill>
            </a:ext>
          </a:extLst>
        </p:spPr>
      </p:pic>
      <p:sp>
        <p:nvSpPr>
          <p:cNvPr id="9" name="Title 1"/>
          <p:cNvSpPr>
            <a:spLocks noGrp="1"/>
          </p:cNvSpPr>
          <p:nvPr>
            <p:ph type="title"/>
          </p:nvPr>
        </p:nvSpPr>
        <p:spPr>
          <a:xfrm>
            <a:off x="0" y="9462"/>
            <a:ext cx="8229600" cy="1143000"/>
          </a:xfrm>
          <a:prstGeom prst="rect">
            <a:avLst/>
          </a:prstGeom>
        </p:spPr>
        <p:txBody>
          <a:bodyPr/>
          <a:lstStyle>
            <a:lvl1pPr marL="169863" indent="0" algn="l">
              <a:defRPr sz="3200">
                <a:solidFill>
                  <a:schemeClr val="bg1"/>
                </a:solidFill>
              </a:defRPr>
            </a:lvl1pPr>
          </a:lstStyle>
          <a:p>
            <a:r>
              <a:rPr lang="en-US" dirty="0" smtClean="0"/>
              <a:t>Click to edit Master title style</a:t>
            </a:r>
            <a:endParaRPr lang="en-US" dirty="0"/>
          </a:p>
        </p:txBody>
      </p:sp>
      <p:sp>
        <p:nvSpPr>
          <p:cNvPr id="10" name="Text Placeholder 2"/>
          <p:cNvSpPr>
            <a:spLocks noGrp="1"/>
          </p:cNvSpPr>
          <p:nvPr>
            <p:ph idx="1"/>
          </p:nvPr>
        </p:nvSpPr>
        <p:spPr bwMode="auto">
          <a:xfrm>
            <a:off x="297712" y="1275908"/>
            <a:ext cx="8846288" cy="46695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2pPr>
              <a:defRPr sz="2400"/>
            </a:lvl2pPr>
            <a:lvl3pPr>
              <a:defRPr b="0"/>
            </a:lvl3pPr>
            <a:lvl4pPr>
              <a:defRPr b="0"/>
            </a:lvl4pPr>
            <a:lvl5pPr marL="2057400" indent="-228600">
              <a:buFont typeface="Wingdings" pitchFamily="2" charset="2"/>
              <a:buChar char="§"/>
              <a:defRPr b="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10302137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134618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1EFEB78-3F11-4C6A-BA16-0DEDB35DB666}" type="datetimeFigureOut">
              <a:rPr lang="en-US" smtClean="0"/>
              <a:pPr/>
              <a:t>2/25/2016</a:t>
            </a:fld>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fld id="{E4CC66FD-12A6-435F-A1E1-0ED637789521}" type="slidenum">
              <a:rPr lang="en-US" smtClean="0"/>
              <a:pPr/>
              <a:t>‹#›</a:t>
            </a:fld>
            <a:endParaRPr lang="en-US" dirty="0"/>
          </a:p>
        </p:txBody>
      </p:sp>
      <p:sp>
        <p:nvSpPr>
          <p:cNvPr id="7" name="Text Placeholder 6"/>
          <p:cNvSpPr>
            <a:spLocks noGrp="1"/>
          </p:cNvSpPr>
          <p:nvPr>
            <p:ph type="body" sz="quarter" idx="13"/>
          </p:nvPr>
        </p:nvSpPr>
        <p:spPr>
          <a:xfrm>
            <a:off x="457200" y="1371600"/>
            <a:ext cx="8048847" cy="4433777"/>
          </a:xfrm>
        </p:spPr>
        <p:txBody>
          <a:bodyPr/>
          <a:lstStyle>
            <a:lvl2pPr>
              <a:defRPr sz="2400"/>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itle 1"/>
          <p:cNvSpPr>
            <a:spLocks noGrp="1"/>
          </p:cNvSpPr>
          <p:nvPr>
            <p:ph type="title"/>
          </p:nvPr>
        </p:nvSpPr>
        <p:spPr>
          <a:xfrm>
            <a:off x="0" y="9462"/>
            <a:ext cx="8229600" cy="1143000"/>
          </a:xfrm>
          <a:prstGeom prst="rect">
            <a:avLst/>
          </a:prstGeom>
        </p:spPr>
        <p:txBody>
          <a:bodyPr/>
          <a:lstStyle>
            <a:lvl1pPr marL="169863" indent="0" algn="l">
              <a:defRPr sz="3200">
                <a:solidFill>
                  <a:schemeClr val="bg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0488842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lvl1pPr>
          </a:lstStyle>
          <a:p>
            <a:fld id="{29EF6318-B809-4E7A-B90B-7245859BDCF5}" type="datetimeFigureOut">
              <a:rPr lang="en-US"/>
              <a:pPr/>
              <a:t>2/25/2016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24072768-FD1D-4DFF-86D1-48AC91CC264B}" type="slidenum">
              <a:rPr lang="en-US"/>
              <a:pPr/>
              <a:t>‹#›</a:t>
            </a:fld>
            <a:endParaRPr lang="en-US" dirty="0"/>
          </a:p>
        </p:txBody>
      </p:sp>
      <p:pic>
        <p:nvPicPr>
          <p:cNvPr id="5122" name="Picture 2" descr="J:\Communications &amp; Outreach\Logos &amp; Signatures\2012 Achieve &amp; ADP Logos\ACHIEVE Cap.png"/>
          <p:cNvPicPr>
            <a:picLocks noChangeAspect="1" noChangeArrowheads="1"/>
          </p:cNvPicPr>
          <p:nvPr userDrawn="1"/>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721470" y="127590"/>
            <a:ext cx="323291" cy="320085"/>
          </a:xfrm>
          <a:prstGeom prst="rect">
            <a:avLst/>
          </a:prstGeom>
          <a:noFill/>
          <a:extLst>
            <a:ext uri="{909E8E84-426E-40dd-AFC4-6F175D3DCCD1}">
              <a14:hiddenFill xmlns:a14="http://schemas.microsoft.com/office/drawing/2010/main" xmlns="">
                <a:solidFill>
                  <a:srgbClr val="FFFFFF"/>
                </a:solidFill>
              </a14:hiddenFill>
            </a:ext>
          </a:extLst>
        </p:spPr>
      </p:pic>
      <p:sp>
        <p:nvSpPr>
          <p:cNvPr id="9" name="Title 1"/>
          <p:cNvSpPr>
            <a:spLocks noGrp="1"/>
          </p:cNvSpPr>
          <p:nvPr>
            <p:ph type="title"/>
          </p:nvPr>
        </p:nvSpPr>
        <p:spPr>
          <a:xfrm>
            <a:off x="0" y="9462"/>
            <a:ext cx="8229600" cy="1143000"/>
          </a:xfrm>
          <a:prstGeom prst="rect">
            <a:avLst/>
          </a:prstGeom>
        </p:spPr>
        <p:txBody>
          <a:bodyPr/>
          <a:lstStyle>
            <a:lvl1pPr marL="169863" indent="0" algn="l">
              <a:defRPr sz="3200">
                <a:solidFill>
                  <a:schemeClr val="bg1"/>
                </a:solidFill>
              </a:defRPr>
            </a:lvl1pPr>
          </a:lstStyle>
          <a:p>
            <a:r>
              <a:rPr lang="en-US" dirty="0" smtClean="0"/>
              <a:t>Click to edit Master title style</a:t>
            </a:r>
            <a:endParaRPr lang="en-US" dirty="0"/>
          </a:p>
        </p:txBody>
      </p:sp>
      <p:sp>
        <p:nvSpPr>
          <p:cNvPr id="8" name="Text Placeholder 2"/>
          <p:cNvSpPr>
            <a:spLocks noGrp="1"/>
          </p:cNvSpPr>
          <p:nvPr>
            <p:ph idx="1" hasCustomPrompt="1"/>
          </p:nvPr>
        </p:nvSpPr>
        <p:spPr bwMode="auto">
          <a:xfrm>
            <a:off x="297712" y="1275908"/>
            <a:ext cx="8846288" cy="46695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spcBef>
                <a:spcPts val="600"/>
              </a:spcBef>
              <a:buFont typeface="Arial" pitchFamily="34" charset="0"/>
              <a:buChar char="•"/>
              <a:defRPr sz="2400" b="1">
                <a:solidFill>
                  <a:srgbClr val="00A3E2"/>
                </a:solidFill>
              </a:defRPr>
            </a:lvl1pPr>
            <a:lvl2pPr marL="800100" indent="-342900">
              <a:spcBef>
                <a:spcPts val="600"/>
              </a:spcBef>
              <a:buFont typeface="Calibri" pitchFamily="34" charset="0"/>
              <a:buChar char="—"/>
              <a:defRPr sz="2400"/>
            </a:lvl2pPr>
            <a:lvl3pPr marL="1200150" indent="-285750">
              <a:spcBef>
                <a:spcPts val="600"/>
              </a:spcBef>
              <a:buFont typeface="Arial" pitchFamily="34" charset="0"/>
              <a:buChar char="•"/>
              <a:defRPr sz="2000"/>
            </a:lvl3pPr>
            <a:lvl4pPr marL="1714500" indent="-342900">
              <a:spcBef>
                <a:spcPts val="600"/>
              </a:spcBef>
              <a:buFont typeface="Calibri" pitchFamily="34" charset="0"/>
              <a:buChar char="—"/>
              <a:defRPr/>
            </a:lvl4pPr>
            <a:lvl5pPr marL="2114550" indent="-285750">
              <a:spcBef>
                <a:spcPts val="600"/>
              </a:spcBef>
              <a:buFont typeface="Wingdings" pitchFamily="2" charset="2"/>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12371393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8ADD2A6C-9D72-4C56-9FC4-14341BB40749}" type="datetimeFigureOut">
              <a:rPr lang="en-US"/>
              <a:pPr/>
              <a:t>2/25/2016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48B0B862-FE51-4030-AD66-ACD149E0FCB2}" type="slidenum">
              <a:rPr lang="en-US"/>
              <a:pPr/>
              <a:t>‹#›</a:t>
            </a:fld>
            <a:endParaRPr lang="en-US" dirty="0"/>
          </a:p>
        </p:txBody>
      </p:sp>
      <p:sp>
        <p:nvSpPr>
          <p:cNvPr id="9" name="Title 1"/>
          <p:cNvSpPr txBox="1">
            <a:spLocks/>
          </p:cNvSpPr>
          <p:nvPr userDrawn="1"/>
        </p:nvSpPr>
        <p:spPr>
          <a:xfrm>
            <a:off x="0" y="9462"/>
            <a:ext cx="8229600" cy="1143000"/>
          </a:xfrm>
          <a:prstGeom prst="rect">
            <a:avLst/>
          </a:prstGeom>
        </p:spPr>
        <p:txBody>
          <a:bodyPr/>
          <a:lstStyle>
            <a:lvl1pPr marL="169863" indent="0" algn="l" defTabSz="457200" rtl="0" fontAlgn="base">
              <a:spcBef>
                <a:spcPct val="0"/>
              </a:spcBef>
              <a:spcAft>
                <a:spcPct val="0"/>
              </a:spcAft>
              <a:defRPr sz="3200" kern="1200">
                <a:solidFill>
                  <a:schemeClr val="bg1"/>
                </a:solidFill>
                <a:latin typeface="+mj-lt"/>
                <a:ea typeface="ヒラギノ角ゴ Pro W3" charset="-128"/>
                <a:cs typeface="+mj-cs"/>
              </a:defRPr>
            </a:lvl1pPr>
            <a:lvl2pPr algn="ctr" defTabSz="457200" rtl="0" fontAlgn="base">
              <a:spcBef>
                <a:spcPct val="0"/>
              </a:spcBef>
              <a:spcAft>
                <a:spcPct val="0"/>
              </a:spcAft>
              <a:defRPr sz="4400">
                <a:solidFill>
                  <a:schemeClr val="tx1"/>
                </a:solidFill>
                <a:latin typeface="Calibri" pitchFamily="34" charset="0"/>
                <a:ea typeface="ヒラギノ角ゴ Pro W3" charset="-128"/>
              </a:defRPr>
            </a:lvl2pPr>
            <a:lvl3pPr algn="ctr" defTabSz="457200" rtl="0" fontAlgn="base">
              <a:spcBef>
                <a:spcPct val="0"/>
              </a:spcBef>
              <a:spcAft>
                <a:spcPct val="0"/>
              </a:spcAft>
              <a:defRPr sz="4400">
                <a:solidFill>
                  <a:schemeClr val="tx1"/>
                </a:solidFill>
                <a:latin typeface="Calibri" pitchFamily="34" charset="0"/>
                <a:ea typeface="ヒラギノ角ゴ Pro W3" charset="-128"/>
              </a:defRPr>
            </a:lvl3pPr>
            <a:lvl4pPr algn="ctr" defTabSz="457200" rtl="0" fontAlgn="base">
              <a:spcBef>
                <a:spcPct val="0"/>
              </a:spcBef>
              <a:spcAft>
                <a:spcPct val="0"/>
              </a:spcAft>
              <a:defRPr sz="4400">
                <a:solidFill>
                  <a:schemeClr val="tx1"/>
                </a:solidFill>
                <a:latin typeface="Calibri" pitchFamily="34" charset="0"/>
                <a:ea typeface="ヒラギノ角ゴ Pro W3" charset="-128"/>
              </a:defRPr>
            </a:lvl4pPr>
            <a:lvl5pPr algn="ctr" defTabSz="457200" rtl="0" fontAlgn="base">
              <a:spcBef>
                <a:spcPct val="0"/>
              </a:spcBef>
              <a:spcAft>
                <a:spcPct val="0"/>
              </a:spcAft>
              <a:defRPr sz="4400">
                <a:solidFill>
                  <a:schemeClr val="tx1"/>
                </a:solidFill>
                <a:latin typeface="Calibri" pitchFamily="34" charset="0"/>
                <a:ea typeface="ヒラギノ角ゴ Pro W3" charset="-128"/>
              </a:defRPr>
            </a:lvl5pPr>
            <a:lvl6pPr marL="457200" algn="ctr" defTabSz="457200" rtl="0" fontAlgn="base">
              <a:spcBef>
                <a:spcPct val="0"/>
              </a:spcBef>
              <a:spcAft>
                <a:spcPct val="0"/>
              </a:spcAft>
              <a:defRPr sz="4400">
                <a:solidFill>
                  <a:schemeClr val="tx1"/>
                </a:solidFill>
                <a:latin typeface="Calibri" pitchFamily="34" charset="0"/>
                <a:ea typeface="ヒラギノ角ゴ Pro W3" charset="-128"/>
              </a:defRPr>
            </a:lvl6pPr>
            <a:lvl7pPr marL="914400" algn="ctr" defTabSz="457200" rtl="0" fontAlgn="base">
              <a:spcBef>
                <a:spcPct val="0"/>
              </a:spcBef>
              <a:spcAft>
                <a:spcPct val="0"/>
              </a:spcAft>
              <a:defRPr sz="4400">
                <a:solidFill>
                  <a:schemeClr val="tx1"/>
                </a:solidFill>
                <a:latin typeface="Calibri" pitchFamily="34" charset="0"/>
                <a:ea typeface="ヒラギノ角ゴ Pro W3" charset="-128"/>
              </a:defRPr>
            </a:lvl7pPr>
            <a:lvl8pPr marL="1371600" algn="ctr" defTabSz="457200" rtl="0" fontAlgn="base">
              <a:spcBef>
                <a:spcPct val="0"/>
              </a:spcBef>
              <a:spcAft>
                <a:spcPct val="0"/>
              </a:spcAft>
              <a:defRPr sz="4400">
                <a:solidFill>
                  <a:schemeClr val="tx1"/>
                </a:solidFill>
                <a:latin typeface="Calibri" pitchFamily="34" charset="0"/>
                <a:ea typeface="ヒラギノ角ゴ Pro W3" charset="-128"/>
              </a:defRPr>
            </a:lvl8pPr>
            <a:lvl9pPr marL="1828800" algn="ctr" defTabSz="457200" rtl="0" fontAlgn="base">
              <a:spcBef>
                <a:spcPct val="0"/>
              </a:spcBef>
              <a:spcAft>
                <a:spcPct val="0"/>
              </a:spcAft>
              <a:defRPr sz="4400">
                <a:solidFill>
                  <a:schemeClr val="tx1"/>
                </a:solidFill>
                <a:latin typeface="Calibri" pitchFamily="34" charset="0"/>
                <a:ea typeface="ヒラギノ角ゴ Pro W3" charset="-128"/>
              </a:defRPr>
            </a:lvl9pPr>
          </a:lstStyle>
          <a:p>
            <a:r>
              <a:rPr lang="en-US" dirty="0" smtClean="0"/>
              <a:t>Click to edit Master title style</a:t>
            </a:r>
            <a:endParaRPr lang="en-US" dirty="0"/>
          </a:p>
        </p:txBody>
      </p:sp>
    </p:spTree>
    <p:extLst>
      <p:ext uri="{BB962C8B-B14F-4D97-AF65-F5344CB8AC3E}">
        <p14:creationId xmlns:p14="http://schemas.microsoft.com/office/powerpoint/2010/main" val="14591358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3F34EB61-22B1-46A7-8B23-38A6129F910E}" type="datetimeFigureOut">
              <a:rPr lang="en-US"/>
              <a:pPr/>
              <a:t>2/25/2016</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fld id="{9F566DA0-83DA-46CB-95E8-89DB5C3E622D}" type="slidenum">
              <a:rPr lang="en-US"/>
              <a:pPr/>
              <a:t>‹#›</a:t>
            </a:fld>
            <a:endParaRPr lang="en-US" dirty="0"/>
          </a:p>
        </p:txBody>
      </p:sp>
      <p:sp>
        <p:nvSpPr>
          <p:cNvPr id="11" name="Title 1"/>
          <p:cNvSpPr>
            <a:spLocks noGrp="1"/>
          </p:cNvSpPr>
          <p:nvPr>
            <p:ph type="title"/>
          </p:nvPr>
        </p:nvSpPr>
        <p:spPr>
          <a:xfrm>
            <a:off x="0" y="9462"/>
            <a:ext cx="8229600" cy="1143000"/>
          </a:xfrm>
          <a:prstGeom prst="rect">
            <a:avLst/>
          </a:prstGeom>
        </p:spPr>
        <p:txBody>
          <a:bodyPr/>
          <a:lstStyle>
            <a:lvl1pPr marL="169863" indent="0" algn="l">
              <a:defRPr sz="3200">
                <a:solidFill>
                  <a:schemeClr val="bg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7455898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lvl1pPr>
          </a:lstStyle>
          <a:p>
            <a:fld id="{29EF6318-B809-4E7A-B90B-7245859BDCF5}" type="datetimeFigureOut">
              <a:rPr lang="en-US"/>
              <a:pPr/>
              <a:t>2/25/2016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24072768-FD1D-4DFF-86D1-48AC91CC264B}" type="slidenum">
              <a:rPr lang="en-US"/>
              <a:pPr/>
              <a:t>‹#›</a:t>
            </a:fld>
            <a:endParaRPr lang="en-US" dirty="0"/>
          </a:p>
        </p:txBody>
      </p:sp>
      <p:sp>
        <p:nvSpPr>
          <p:cNvPr id="9" name="Title 1"/>
          <p:cNvSpPr>
            <a:spLocks noGrp="1"/>
          </p:cNvSpPr>
          <p:nvPr>
            <p:ph type="title"/>
          </p:nvPr>
        </p:nvSpPr>
        <p:spPr>
          <a:xfrm>
            <a:off x="0" y="9462"/>
            <a:ext cx="8229600" cy="1143000"/>
          </a:xfrm>
          <a:prstGeom prst="rect">
            <a:avLst/>
          </a:prstGeom>
        </p:spPr>
        <p:txBody>
          <a:bodyPr/>
          <a:lstStyle>
            <a:lvl1pPr marL="169863" indent="0" algn="l">
              <a:defRPr sz="3200">
                <a:solidFill>
                  <a:schemeClr val="bg1"/>
                </a:solidFill>
              </a:defRPr>
            </a:lvl1pPr>
          </a:lstStyle>
          <a:p>
            <a:r>
              <a:rPr lang="en-US" dirty="0" smtClean="0"/>
              <a:t>Click to edit Master title style</a:t>
            </a:r>
            <a:endParaRPr lang="en-US" dirty="0"/>
          </a:p>
        </p:txBody>
      </p:sp>
      <p:sp>
        <p:nvSpPr>
          <p:cNvPr id="3" name="Picture Placeholder 2"/>
          <p:cNvSpPr>
            <a:spLocks noGrp="1"/>
          </p:cNvSpPr>
          <p:nvPr>
            <p:ph type="pic" sz="quarter" idx="13"/>
          </p:nvPr>
        </p:nvSpPr>
        <p:spPr>
          <a:xfrm>
            <a:off x="0" y="1152525"/>
            <a:ext cx="9144000" cy="5203825"/>
          </a:xfrm>
        </p:spPr>
        <p:txBody>
          <a:bodyPr/>
          <a:lstStyle/>
          <a:p>
            <a:endParaRPr lang="en-US" dirty="0"/>
          </a:p>
        </p:txBody>
      </p:sp>
    </p:spTree>
    <p:extLst>
      <p:ext uri="{BB962C8B-B14F-4D97-AF65-F5344CB8AC3E}">
        <p14:creationId xmlns:p14="http://schemas.microsoft.com/office/powerpoint/2010/main" val="2751743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lgn="r">
              <a:defRPr sz="1200">
                <a:solidFill>
                  <a:schemeClr val="bg1">
                    <a:lumMod val="50000"/>
                  </a:schemeClr>
                </a:solidFill>
              </a:defRPr>
            </a:lvl1pPr>
          </a:lstStyle>
          <a:p>
            <a:fld id="{24072768-FD1D-4DFF-86D1-48AC91CC264B}" type="slidenum">
              <a:rPr lang="en-US" smtClean="0"/>
              <a:pPr/>
              <a:t>‹#›</a:t>
            </a:fld>
            <a:endParaRPr lang="en-US" dirty="0"/>
          </a:p>
        </p:txBody>
      </p:sp>
      <p:sp>
        <p:nvSpPr>
          <p:cNvPr id="7" name="Title 1"/>
          <p:cNvSpPr>
            <a:spLocks noGrp="1"/>
          </p:cNvSpPr>
          <p:nvPr>
            <p:ph type="title"/>
          </p:nvPr>
        </p:nvSpPr>
        <p:spPr>
          <a:xfrm>
            <a:off x="0" y="9462"/>
            <a:ext cx="8229600" cy="1143000"/>
          </a:xfrm>
          <a:prstGeom prst="rect">
            <a:avLst/>
          </a:prstGeom>
        </p:spPr>
        <p:txBody>
          <a:bodyPr/>
          <a:lstStyle>
            <a:lvl1pPr marL="169863" indent="0" algn="l">
              <a:defRPr sz="3200">
                <a:solidFill>
                  <a:schemeClr val="bg1"/>
                </a:solidFill>
              </a:defRPr>
            </a:lvl1pPr>
          </a:lstStyle>
          <a:p>
            <a:r>
              <a:rPr lang="en-US" dirty="0" smtClean="0"/>
              <a:t>Click to edit Master title style</a:t>
            </a:r>
            <a:endParaRPr lang="en-US" dirty="0"/>
          </a:p>
        </p:txBody>
      </p:sp>
      <p:pic>
        <p:nvPicPr>
          <p:cNvPr id="5122" name="Picture 2" descr="J:\Communications &amp; Outreach\Logos &amp; Signatures\2012 Achieve &amp; ADP Logos\ACHIEVE Cap.png"/>
          <p:cNvPicPr>
            <a:picLocks noChangeAspect="1" noChangeArrowheads="1"/>
          </p:cNvPicPr>
          <p:nvPr userDrawn="1"/>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721470" y="127590"/>
            <a:ext cx="323291" cy="320085"/>
          </a:xfrm>
          <a:prstGeom prst="rect">
            <a:avLst/>
          </a:prstGeom>
          <a:noFill/>
          <a:extLst>
            <a:ext uri="{909E8E84-426E-40dd-AFC4-6F175D3DCCD1}">
              <a14:hiddenFill xmlns:a14="http://schemas.microsoft.com/office/drawing/2010/main" xmlns="">
                <a:solidFill>
                  <a:srgbClr val="FFFFFF"/>
                </a:solidFill>
              </a14:hiddenFill>
            </a:ext>
          </a:extLst>
        </p:spPr>
      </p:pic>
      <p:sp>
        <p:nvSpPr>
          <p:cNvPr id="9" name="Text Placeholder 2"/>
          <p:cNvSpPr>
            <a:spLocks noGrp="1"/>
          </p:cNvSpPr>
          <p:nvPr>
            <p:ph idx="1"/>
          </p:nvPr>
        </p:nvSpPr>
        <p:spPr bwMode="auto">
          <a:xfrm>
            <a:off x="202019" y="1190848"/>
            <a:ext cx="8846288" cy="46695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2pPr>
              <a:defRPr sz="2800"/>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17197318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fld id="{29EF6318-B809-4E7A-B90B-7245859BDCF5}" type="datetimeFigureOut">
              <a:rPr lang="en-US"/>
              <a:pPr/>
              <a:t>2/25/2016</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lgn="r">
              <a:defRPr sz="1200">
                <a:solidFill>
                  <a:schemeClr val="bg1">
                    <a:lumMod val="50000"/>
                  </a:schemeClr>
                </a:solidFill>
              </a:defRPr>
            </a:lvl1pPr>
          </a:lstStyle>
          <a:p>
            <a:fld id="{24072768-FD1D-4DFF-86D1-48AC91CC264B}" type="slidenum">
              <a:rPr lang="en-US" smtClean="0"/>
              <a:pPr/>
              <a:t>‹#›</a:t>
            </a:fld>
            <a:endParaRPr lang="en-US" dirty="0"/>
          </a:p>
        </p:txBody>
      </p:sp>
      <p:sp>
        <p:nvSpPr>
          <p:cNvPr id="8"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9" name="Title 1"/>
          <p:cNvSpPr>
            <a:spLocks noGrp="1"/>
          </p:cNvSpPr>
          <p:nvPr>
            <p:ph type="title"/>
          </p:nvPr>
        </p:nvSpPr>
        <p:spPr>
          <a:xfrm>
            <a:off x="0" y="9462"/>
            <a:ext cx="8229600" cy="1143000"/>
          </a:xfrm>
          <a:prstGeom prst="rect">
            <a:avLst/>
          </a:prstGeom>
        </p:spPr>
        <p:txBody>
          <a:bodyPr/>
          <a:lstStyle>
            <a:lvl1pPr marL="169863" indent="0" algn="l">
              <a:defRPr sz="3200">
                <a:solidFill>
                  <a:schemeClr val="bg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9930248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DC381C7-67C9-4EDA-9ED0-0FF22389B0B8}" type="datetimeFigureOut">
              <a:rPr lang="en-US" smtClean="0"/>
              <a:t>2/25/2016</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C624698D-4F9C-49FE-A9A0-7447A0A00FE1}" type="slidenum">
              <a:rPr lang="en-US" smtClean="0"/>
              <a:t>‹#›</a:t>
            </a:fld>
            <a:endParaRPr lang="en-US" dirty="0"/>
          </a:p>
        </p:txBody>
      </p:sp>
    </p:spTree>
    <p:extLst>
      <p:ext uri="{BB962C8B-B14F-4D97-AF65-F5344CB8AC3E}">
        <p14:creationId xmlns:p14="http://schemas.microsoft.com/office/powerpoint/2010/main" val="11195616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0.xml"/><Relationship Id="rId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8"/>
          <a:srcRect/>
          <a:stretch>
            <a:fillRect/>
          </a:stretch>
        </a:blip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202019" y="1190848"/>
            <a:ext cx="8846288" cy="46695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fld id="{C1EFEB78-3F11-4C6A-BA16-0DEDB35DB666}" type="datetimeFigureOut">
              <a:rPr lang="en-US"/>
              <a:pPr/>
              <a:t>2/25/2016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E4CC66FD-12A6-435F-A1E1-0ED637789521}" type="slidenum">
              <a:rPr lang="en-US"/>
              <a:pPr/>
              <a:t>‹#›</a:t>
            </a:fld>
            <a:endParaRPr lang="en-US" dirty="0"/>
          </a:p>
        </p:txBody>
      </p:sp>
    </p:spTree>
    <p:extLst>
      <p:ext uri="{BB962C8B-B14F-4D97-AF65-F5344CB8AC3E}">
        <p14:creationId xmlns:p14="http://schemas.microsoft.com/office/powerpoint/2010/main" val="4006843352"/>
      </p:ext>
    </p:extLst>
  </p:cSld>
  <p:clrMap bg1="lt1" tx1="dk1" bg2="lt2" tx2="dk2" accent1="accent1" accent2="accent2" accent3="accent3" accent4="accent4" accent5="accent5" accent6="accent6" hlink="hlink" folHlink="folHlink"/>
  <p:sldLayoutIdLst>
    <p:sldLayoutId id="2147483656" r:id="rId1"/>
    <p:sldLayoutId id="2147483668" r:id="rId2"/>
    <p:sldLayoutId id="2147483667" r:id="rId3"/>
    <p:sldLayoutId id="2147483658" r:id="rId4"/>
    <p:sldLayoutId id="2147483660" r:id="rId5"/>
    <p:sldLayoutId id="2147483657" r:id="rId6"/>
  </p:sldLayoutIdLst>
  <p:txStyles>
    <p:titleStyle>
      <a:lvl1pPr algn="ctr" defTabSz="457200" rtl="0" fontAlgn="base">
        <a:spcBef>
          <a:spcPct val="0"/>
        </a:spcBef>
        <a:spcAft>
          <a:spcPct val="0"/>
        </a:spcAft>
        <a:defRPr sz="4400" kern="1200">
          <a:solidFill>
            <a:schemeClr val="tx1"/>
          </a:solidFill>
          <a:latin typeface="+mj-lt"/>
          <a:ea typeface="ヒラギノ角ゴ Pro W3" charset="-128"/>
          <a:cs typeface="+mj-cs"/>
        </a:defRPr>
      </a:lvl1pPr>
      <a:lvl2pPr algn="ctr" defTabSz="457200" rtl="0" fontAlgn="base">
        <a:spcBef>
          <a:spcPct val="0"/>
        </a:spcBef>
        <a:spcAft>
          <a:spcPct val="0"/>
        </a:spcAft>
        <a:defRPr sz="4400">
          <a:solidFill>
            <a:schemeClr val="tx1"/>
          </a:solidFill>
          <a:latin typeface="Calibri" pitchFamily="34" charset="0"/>
          <a:ea typeface="ヒラギノ角ゴ Pro W3" charset="-128"/>
        </a:defRPr>
      </a:lvl2pPr>
      <a:lvl3pPr algn="ctr" defTabSz="457200" rtl="0" fontAlgn="base">
        <a:spcBef>
          <a:spcPct val="0"/>
        </a:spcBef>
        <a:spcAft>
          <a:spcPct val="0"/>
        </a:spcAft>
        <a:defRPr sz="4400">
          <a:solidFill>
            <a:schemeClr val="tx1"/>
          </a:solidFill>
          <a:latin typeface="Calibri" pitchFamily="34" charset="0"/>
          <a:ea typeface="ヒラギノ角ゴ Pro W3" charset="-128"/>
        </a:defRPr>
      </a:lvl3pPr>
      <a:lvl4pPr algn="ctr" defTabSz="457200" rtl="0" fontAlgn="base">
        <a:spcBef>
          <a:spcPct val="0"/>
        </a:spcBef>
        <a:spcAft>
          <a:spcPct val="0"/>
        </a:spcAft>
        <a:defRPr sz="4400">
          <a:solidFill>
            <a:schemeClr val="tx1"/>
          </a:solidFill>
          <a:latin typeface="Calibri" pitchFamily="34" charset="0"/>
          <a:ea typeface="ヒラギノ角ゴ Pro W3" charset="-128"/>
        </a:defRPr>
      </a:lvl4pPr>
      <a:lvl5pPr algn="ctr" defTabSz="457200" rtl="0" fontAlgn="base">
        <a:spcBef>
          <a:spcPct val="0"/>
        </a:spcBef>
        <a:spcAft>
          <a:spcPct val="0"/>
        </a:spcAft>
        <a:defRPr sz="4400">
          <a:solidFill>
            <a:schemeClr val="tx1"/>
          </a:solidFill>
          <a:latin typeface="Calibri" pitchFamily="34" charset="0"/>
          <a:ea typeface="ヒラギノ角ゴ Pro W3" charset="-128"/>
        </a:defRPr>
      </a:lvl5pPr>
      <a:lvl6pPr marL="457200" algn="ctr" defTabSz="457200" rtl="0" fontAlgn="base">
        <a:spcBef>
          <a:spcPct val="0"/>
        </a:spcBef>
        <a:spcAft>
          <a:spcPct val="0"/>
        </a:spcAft>
        <a:defRPr sz="4400">
          <a:solidFill>
            <a:schemeClr val="tx1"/>
          </a:solidFill>
          <a:latin typeface="Calibri" pitchFamily="34" charset="0"/>
          <a:ea typeface="ヒラギノ角ゴ Pro W3" charset="-128"/>
        </a:defRPr>
      </a:lvl6pPr>
      <a:lvl7pPr marL="914400" algn="ctr" defTabSz="457200" rtl="0" fontAlgn="base">
        <a:spcBef>
          <a:spcPct val="0"/>
        </a:spcBef>
        <a:spcAft>
          <a:spcPct val="0"/>
        </a:spcAft>
        <a:defRPr sz="4400">
          <a:solidFill>
            <a:schemeClr val="tx1"/>
          </a:solidFill>
          <a:latin typeface="Calibri" pitchFamily="34" charset="0"/>
          <a:ea typeface="ヒラギノ角ゴ Pro W3" charset="-128"/>
        </a:defRPr>
      </a:lvl7pPr>
      <a:lvl8pPr marL="1371600" algn="ctr" defTabSz="457200" rtl="0" fontAlgn="base">
        <a:spcBef>
          <a:spcPct val="0"/>
        </a:spcBef>
        <a:spcAft>
          <a:spcPct val="0"/>
        </a:spcAft>
        <a:defRPr sz="4400">
          <a:solidFill>
            <a:schemeClr val="tx1"/>
          </a:solidFill>
          <a:latin typeface="Calibri" pitchFamily="34" charset="0"/>
          <a:ea typeface="ヒラギノ角ゴ Pro W3" charset="-128"/>
        </a:defRPr>
      </a:lvl8pPr>
      <a:lvl9pPr marL="1828800" algn="ctr" defTabSz="457200" rtl="0" fontAlgn="base">
        <a:spcBef>
          <a:spcPct val="0"/>
        </a:spcBef>
        <a:spcAft>
          <a:spcPct val="0"/>
        </a:spcAft>
        <a:defRPr sz="4400">
          <a:solidFill>
            <a:schemeClr val="tx1"/>
          </a:solidFill>
          <a:latin typeface="Calibri" pitchFamily="34" charset="0"/>
          <a:ea typeface="ヒラギノ角ゴ Pro W3" charset="-128"/>
        </a:defRPr>
      </a:lvl9pPr>
    </p:titleStyle>
    <p:bodyStyle>
      <a:lvl1pPr marL="342900" indent="-342900" algn="l" defTabSz="457200" rtl="0" fontAlgn="base">
        <a:spcBef>
          <a:spcPct val="20000"/>
        </a:spcBef>
        <a:spcAft>
          <a:spcPct val="0"/>
        </a:spcAft>
        <a:buFont typeface="Arial" pitchFamily="34" charset="0"/>
        <a:buChar char="•"/>
        <a:defRPr sz="2600" b="1" kern="1200">
          <a:solidFill>
            <a:srgbClr val="00A3E2"/>
          </a:solidFill>
          <a:latin typeface="+mn-lt"/>
          <a:ea typeface="ヒラギノ角ゴ Pro W3" charset="-128"/>
          <a:cs typeface="+mn-cs"/>
        </a:defRPr>
      </a:lvl1pPr>
      <a:lvl2pPr marL="742950" indent="-285750" algn="l" defTabSz="457200" rtl="0" fontAlgn="base">
        <a:spcBef>
          <a:spcPct val="20000"/>
        </a:spcBef>
        <a:spcAft>
          <a:spcPct val="0"/>
        </a:spcAft>
        <a:buFont typeface="Arial" pitchFamily="34" charset="0"/>
        <a:buChar char="–"/>
        <a:tabLst>
          <a:tab pos="744538" algn="l"/>
        </a:tabLst>
        <a:defRPr sz="2400" kern="1200">
          <a:solidFill>
            <a:schemeClr val="tx1"/>
          </a:solidFill>
          <a:latin typeface="+mn-lt"/>
          <a:ea typeface="ヒラギノ角ゴ Pro W3" charset="-128"/>
          <a:cs typeface="+mn-cs"/>
        </a:defRPr>
      </a:lvl2pPr>
      <a:lvl3pPr marL="1143000" indent="-228600" algn="l" defTabSz="457200" rtl="0" fontAlgn="base">
        <a:spcBef>
          <a:spcPct val="20000"/>
        </a:spcBef>
        <a:spcAft>
          <a:spcPct val="0"/>
        </a:spcAft>
        <a:buFont typeface="Arial" pitchFamily="34" charset="0"/>
        <a:buChar char="•"/>
        <a:defRPr sz="2000" kern="1200">
          <a:solidFill>
            <a:schemeClr val="tx1"/>
          </a:solidFill>
          <a:latin typeface="+mn-lt"/>
          <a:ea typeface="ヒラギノ角ゴ Pro W3" charset="-128"/>
          <a:cs typeface="+mn-cs"/>
        </a:defRPr>
      </a:lvl3pPr>
      <a:lvl4pPr marL="1600200" indent="-228600" algn="l" defTabSz="457200" rtl="0" fontAlgn="base">
        <a:spcBef>
          <a:spcPct val="20000"/>
        </a:spcBef>
        <a:spcAft>
          <a:spcPct val="0"/>
        </a:spcAft>
        <a:buFont typeface="Arial" pitchFamily="34" charset="0"/>
        <a:buChar char="–"/>
        <a:defRPr sz="1800" kern="1200">
          <a:solidFill>
            <a:schemeClr val="tx1"/>
          </a:solidFill>
          <a:latin typeface="+mn-lt"/>
          <a:ea typeface="ヒラギノ角ゴ Pro W3" charset="-128"/>
          <a:cs typeface="+mn-cs"/>
        </a:defRPr>
      </a:lvl4pPr>
      <a:lvl5pPr marL="2057400" indent="-228600" algn="l" defTabSz="457200" rtl="0" fontAlgn="base">
        <a:spcBef>
          <a:spcPct val="20000"/>
        </a:spcBef>
        <a:spcAft>
          <a:spcPct val="0"/>
        </a:spcAft>
        <a:buFont typeface="Wingdings" pitchFamily="2" charset="2"/>
        <a:buChar char="§"/>
        <a:defRPr sz="1800" kern="1200">
          <a:solidFill>
            <a:schemeClr val="tx1"/>
          </a:solidFill>
          <a:latin typeface="+mn-lt"/>
          <a:ea typeface="ヒラギノ角ゴ Pro W3"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2" name="Rectangle 1"/>
          <p:cNvSpPr/>
          <p:nvPr userDrawn="1"/>
        </p:nvSpPr>
        <p:spPr>
          <a:xfrm>
            <a:off x="7581014" y="5837274"/>
            <a:ext cx="1403498" cy="65921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endParaRPr>
          </a:p>
        </p:txBody>
      </p:sp>
      <p:sp>
        <p:nvSpPr>
          <p:cNvPr id="4" name="Text Placeholder 2"/>
          <p:cNvSpPr>
            <a:spLocks noGrp="1"/>
          </p:cNvSpPr>
          <p:nvPr>
            <p:ph type="body" idx="1"/>
          </p:nvPr>
        </p:nvSpPr>
        <p:spPr bwMode="auto">
          <a:xfrm>
            <a:off x="202019" y="1190848"/>
            <a:ext cx="8846288" cy="46695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1651486516"/>
      </p:ext>
    </p:extLst>
  </p:cSld>
  <p:clrMap bg1="lt1" tx1="dk1" bg2="lt2" tx2="dk2" accent1="accent1" accent2="accent2" accent3="accent3" accent4="accent4" accent5="accent5" accent6="accent6" hlink="hlink" folHlink="folHlink"/>
  <p:sldLayoutIdLst>
    <p:sldLayoutId id="2147483665" r:id="rId1"/>
    <p:sldLayoutId id="2147483666" r:id="rId2"/>
  </p:sldLayoutIdLst>
  <p:txStyles>
    <p:titleStyle>
      <a:lvl1pPr algn="ctr" defTabSz="457200" rtl="0" fontAlgn="base">
        <a:spcBef>
          <a:spcPct val="0"/>
        </a:spcBef>
        <a:spcAft>
          <a:spcPct val="0"/>
        </a:spcAft>
        <a:defRPr sz="4400" kern="1200">
          <a:solidFill>
            <a:schemeClr val="tx1"/>
          </a:solidFill>
          <a:latin typeface="+mj-lt"/>
          <a:ea typeface="ヒラギノ角ゴ Pro W3" charset="-128"/>
          <a:cs typeface="+mj-cs"/>
        </a:defRPr>
      </a:lvl1pPr>
      <a:lvl2pPr algn="ctr" defTabSz="457200" rtl="0" fontAlgn="base">
        <a:spcBef>
          <a:spcPct val="0"/>
        </a:spcBef>
        <a:spcAft>
          <a:spcPct val="0"/>
        </a:spcAft>
        <a:defRPr sz="4400">
          <a:solidFill>
            <a:schemeClr val="tx1"/>
          </a:solidFill>
          <a:latin typeface="Calibri" pitchFamily="34" charset="0"/>
          <a:ea typeface="ヒラギノ角ゴ Pro W3" charset="-128"/>
        </a:defRPr>
      </a:lvl2pPr>
      <a:lvl3pPr algn="ctr" defTabSz="457200" rtl="0" fontAlgn="base">
        <a:spcBef>
          <a:spcPct val="0"/>
        </a:spcBef>
        <a:spcAft>
          <a:spcPct val="0"/>
        </a:spcAft>
        <a:defRPr sz="4400">
          <a:solidFill>
            <a:schemeClr val="tx1"/>
          </a:solidFill>
          <a:latin typeface="Calibri" pitchFamily="34" charset="0"/>
          <a:ea typeface="ヒラギノ角ゴ Pro W3" charset="-128"/>
        </a:defRPr>
      </a:lvl3pPr>
      <a:lvl4pPr algn="ctr" defTabSz="457200" rtl="0" fontAlgn="base">
        <a:spcBef>
          <a:spcPct val="0"/>
        </a:spcBef>
        <a:spcAft>
          <a:spcPct val="0"/>
        </a:spcAft>
        <a:defRPr sz="4400">
          <a:solidFill>
            <a:schemeClr val="tx1"/>
          </a:solidFill>
          <a:latin typeface="Calibri" pitchFamily="34" charset="0"/>
          <a:ea typeface="ヒラギノ角ゴ Pro W3" charset="-128"/>
        </a:defRPr>
      </a:lvl4pPr>
      <a:lvl5pPr algn="ctr" defTabSz="457200" rtl="0" fontAlgn="base">
        <a:spcBef>
          <a:spcPct val="0"/>
        </a:spcBef>
        <a:spcAft>
          <a:spcPct val="0"/>
        </a:spcAft>
        <a:defRPr sz="4400">
          <a:solidFill>
            <a:schemeClr val="tx1"/>
          </a:solidFill>
          <a:latin typeface="Calibri" pitchFamily="34" charset="0"/>
          <a:ea typeface="ヒラギノ角ゴ Pro W3" charset="-128"/>
        </a:defRPr>
      </a:lvl5pPr>
      <a:lvl6pPr marL="457200" algn="ctr" defTabSz="457200" rtl="0" fontAlgn="base">
        <a:spcBef>
          <a:spcPct val="0"/>
        </a:spcBef>
        <a:spcAft>
          <a:spcPct val="0"/>
        </a:spcAft>
        <a:defRPr sz="4400">
          <a:solidFill>
            <a:schemeClr val="tx1"/>
          </a:solidFill>
          <a:latin typeface="Calibri" pitchFamily="34" charset="0"/>
          <a:ea typeface="ヒラギノ角ゴ Pro W3" charset="-128"/>
        </a:defRPr>
      </a:lvl6pPr>
      <a:lvl7pPr marL="914400" algn="ctr" defTabSz="457200" rtl="0" fontAlgn="base">
        <a:spcBef>
          <a:spcPct val="0"/>
        </a:spcBef>
        <a:spcAft>
          <a:spcPct val="0"/>
        </a:spcAft>
        <a:defRPr sz="4400">
          <a:solidFill>
            <a:schemeClr val="tx1"/>
          </a:solidFill>
          <a:latin typeface="Calibri" pitchFamily="34" charset="0"/>
          <a:ea typeface="ヒラギノ角ゴ Pro W3" charset="-128"/>
        </a:defRPr>
      </a:lvl7pPr>
      <a:lvl8pPr marL="1371600" algn="ctr" defTabSz="457200" rtl="0" fontAlgn="base">
        <a:spcBef>
          <a:spcPct val="0"/>
        </a:spcBef>
        <a:spcAft>
          <a:spcPct val="0"/>
        </a:spcAft>
        <a:defRPr sz="4400">
          <a:solidFill>
            <a:schemeClr val="tx1"/>
          </a:solidFill>
          <a:latin typeface="Calibri" pitchFamily="34" charset="0"/>
          <a:ea typeface="ヒラギノ角ゴ Pro W3" charset="-128"/>
        </a:defRPr>
      </a:lvl8pPr>
      <a:lvl9pPr marL="1828800" algn="ctr" defTabSz="457200" rtl="0" fontAlgn="base">
        <a:spcBef>
          <a:spcPct val="0"/>
        </a:spcBef>
        <a:spcAft>
          <a:spcPct val="0"/>
        </a:spcAft>
        <a:defRPr sz="4400">
          <a:solidFill>
            <a:schemeClr val="tx1"/>
          </a:solidFill>
          <a:latin typeface="Calibri" pitchFamily="34" charset="0"/>
          <a:ea typeface="ヒラギノ角ゴ Pro W3" charset="-128"/>
        </a:defRPr>
      </a:lvl9pPr>
    </p:titleStyle>
    <p:bodyStyle>
      <a:lvl1pPr marL="342900" indent="-342900" algn="l" defTabSz="457200" rtl="0" fontAlgn="base">
        <a:spcBef>
          <a:spcPct val="20000"/>
        </a:spcBef>
        <a:spcAft>
          <a:spcPct val="0"/>
        </a:spcAft>
        <a:buFont typeface="Arial" pitchFamily="34" charset="0"/>
        <a:buChar char="•"/>
        <a:defRPr sz="2600" b="1" kern="1200">
          <a:solidFill>
            <a:srgbClr val="00A3E2"/>
          </a:solidFill>
          <a:latin typeface="+mn-lt"/>
          <a:ea typeface="ヒラギノ角ゴ Pro W3" charset="-128"/>
          <a:cs typeface="+mn-cs"/>
        </a:defRPr>
      </a:lvl1pPr>
      <a:lvl2pPr marL="742950" indent="-285750" algn="l" defTabSz="457200" rtl="0" fontAlgn="base">
        <a:spcBef>
          <a:spcPct val="20000"/>
        </a:spcBef>
        <a:spcAft>
          <a:spcPct val="0"/>
        </a:spcAft>
        <a:buFont typeface="Arial" pitchFamily="34" charset="0"/>
        <a:buChar char="–"/>
        <a:defRPr sz="2400" kern="1200">
          <a:solidFill>
            <a:schemeClr val="tx1"/>
          </a:solidFill>
          <a:latin typeface="+mn-lt"/>
          <a:ea typeface="ヒラギノ角ゴ Pro W3" charset="-128"/>
          <a:cs typeface="+mn-cs"/>
        </a:defRPr>
      </a:lvl2pPr>
      <a:lvl3pPr marL="1143000" indent="-228600" algn="l" defTabSz="457200" rtl="0" fontAlgn="base">
        <a:spcBef>
          <a:spcPct val="20000"/>
        </a:spcBef>
        <a:spcAft>
          <a:spcPct val="0"/>
        </a:spcAft>
        <a:buFont typeface="Arial" pitchFamily="34" charset="0"/>
        <a:buChar char="•"/>
        <a:defRPr sz="2000" kern="1200">
          <a:solidFill>
            <a:schemeClr val="tx1"/>
          </a:solidFill>
          <a:latin typeface="+mn-lt"/>
          <a:ea typeface="ヒラギノ角ゴ Pro W3" charset="-128"/>
          <a:cs typeface="+mn-cs"/>
        </a:defRPr>
      </a:lvl3pPr>
      <a:lvl4pPr marL="1600200" indent="-228600" algn="l" defTabSz="457200" rtl="0" fontAlgn="base">
        <a:spcBef>
          <a:spcPct val="20000"/>
        </a:spcBef>
        <a:spcAft>
          <a:spcPct val="0"/>
        </a:spcAft>
        <a:buFont typeface="Arial" pitchFamily="34" charset="0"/>
        <a:buChar char="–"/>
        <a:defRPr sz="1800" kern="1200">
          <a:solidFill>
            <a:schemeClr val="tx1"/>
          </a:solidFill>
          <a:latin typeface="+mn-lt"/>
          <a:ea typeface="ヒラギノ角ゴ Pro W3" charset="-128"/>
          <a:cs typeface="+mn-cs"/>
        </a:defRPr>
      </a:lvl4pPr>
      <a:lvl5pPr marL="2057400" indent="-228600" algn="l" defTabSz="457200" rtl="0" fontAlgn="base">
        <a:spcBef>
          <a:spcPct val="20000"/>
        </a:spcBef>
        <a:spcAft>
          <a:spcPct val="0"/>
        </a:spcAft>
        <a:buFont typeface="Arial" pitchFamily="34" charset="0"/>
        <a:buChar char="»"/>
        <a:defRPr sz="1800" kern="1200">
          <a:solidFill>
            <a:schemeClr val="tx1"/>
          </a:solidFill>
          <a:latin typeface="+mn-lt"/>
          <a:ea typeface="ヒラギノ角ゴ Pro W3"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84949835"/>
      </p:ext>
    </p:extLst>
  </p:cSld>
  <p:clrMap bg1="lt1" tx1="dk1" bg2="lt2" tx2="dk2" accent1="accent1" accent2="accent2" accent3="accent3" accent4="accent4" accent5="accent5" accent6="accent6" hlink="hlink" folHlink="folHlink"/>
  <p:sldLayoutIdLst>
    <p:sldLayoutId id="2147483662" r:id="rId1"/>
    <p:sldLayoutId id="2147483663"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3.xml"/><Relationship Id="rId1" Type="http://schemas.openxmlformats.org/officeDocument/2006/relationships/vmlDrawing" Target="../drawings/vmlDrawing1.vml"/><Relationship Id="rId5" Type="http://schemas.openxmlformats.org/officeDocument/2006/relationships/image" Target="../media/image5.emf"/><Relationship Id="rId4" Type="http://schemas.openxmlformats.org/officeDocument/2006/relationships/package" Target="../embeddings/Microsoft_Word_Document1.docx"/></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6.png"/><Relationship Id="rId5" Type="http://schemas.openxmlformats.org/officeDocument/2006/relationships/package" Target="../embeddings/Microsoft_Word_Document2.docx"/><Relationship Id="rId4" Type="http://schemas.openxmlformats.org/officeDocument/2006/relationships/oleObject" Target="../embeddings/oleObject1.bin"/></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7.png"/><Relationship Id="rId5" Type="http://schemas.openxmlformats.org/officeDocument/2006/relationships/package" Target="../embeddings/Microsoft_Word_Document3.docx"/><Relationship Id="rId4" Type="http://schemas.openxmlformats.org/officeDocument/2006/relationships/oleObject" Target="../embeddings/oleObject2.bin"/></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8.emf"/><Relationship Id="rId5" Type="http://schemas.openxmlformats.org/officeDocument/2006/relationships/package" Target="../embeddings/Microsoft_Word_Document4.docx"/><Relationship Id="rId4" Type="http://schemas.openxmlformats.org/officeDocument/2006/relationships/oleObject" Target="../embeddings/oleObject3.bin"/></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0.xml"/><Relationship Id="rId1" Type="http://schemas.openxmlformats.org/officeDocument/2006/relationships/slideLayout" Target="../slideLayouts/slideLayout6.xml"/><Relationship Id="rId5" Type="http://schemas.openxmlformats.org/officeDocument/2006/relationships/hyperlink" Target="http://www.achieve.org/EQuIP" TargetMode="Externa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2" name="Subtitle 11"/>
          <p:cNvSpPr>
            <a:spLocks noGrp="1"/>
          </p:cNvSpPr>
          <p:nvPr>
            <p:ph type="subTitle" idx="4294967295"/>
          </p:nvPr>
        </p:nvSpPr>
        <p:spPr>
          <a:xfrm>
            <a:off x="561975" y="4466462"/>
            <a:ext cx="8061325" cy="956438"/>
          </a:xfrm>
        </p:spPr>
        <p:txBody>
          <a:bodyPr/>
          <a:lstStyle/>
          <a:p>
            <a:pPr marL="0" indent="0" algn="ctr">
              <a:buNone/>
            </a:pPr>
            <a:r>
              <a:rPr lang="en-US" sz="3200" dirty="0">
                <a:solidFill>
                  <a:srgbClr val="5E5E5D"/>
                </a:solidFill>
                <a:cs typeface="Arial" charset="0"/>
              </a:rPr>
              <a:t>EQuIP Student Work </a:t>
            </a:r>
            <a:r>
              <a:rPr lang="en-US" sz="3200" dirty="0" smtClean="0">
                <a:solidFill>
                  <a:srgbClr val="5E5E5D"/>
                </a:solidFill>
                <a:cs typeface="Arial" charset="0"/>
              </a:rPr>
              <a:t>Protocol </a:t>
            </a:r>
            <a:r>
              <a:rPr lang="en-US" sz="3200" dirty="0">
                <a:solidFill>
                  <a:srgbClr val="5E5E5D"/>
                </a:solidFill>
                <a:cs typeface="Arial" charset="0"/>
              </a:rPr>
              <a:t>— </a:t>
            </a:r>
            <a:r>
              <a:rPr lang="en-US" sz="3200" dirty="0" smtClean="0">
                <a:solidFill>
                  <a:srgbClr val="5E5E5D"/>
                </a:solidFill>
                <a:cs typeface="Arial" charset="0"/>
              </a:rPr>
              <a:t>ELA/Literacy</a:t>
            </a:r>
            <a:endParaRPr lang="en-US" sz="3200" dirty="0">
              <a:solidFill>
                <a:srgbClr val="5E5E5D"/>
              </a:solidFill>
              <a:cs typeface="Arial" charset="0"/>
            </a:endParaRPr>
          </a:p>
          <a:p>
            <a:endParaRPr lang="en-US" dirty="0"/>
          </a:p>
        </p:txBody>
      </p:sp>
      <p:sp>
        <p:nvSpPr>
          <p:cNvPr id="2" name="TextBox 1"/>
          <p:cNvSpPr txBox="1"/>
          <p:nvPr/>
        </p:nvSpPr>
        <p:spPr>
          <a:xfrm>
            <a:off x="5016500" y="3857625"/>
            <a:ext cx="184666" cy="369332"/>
          </a:xfrm>
          <a:prstGeom prst="rect">
            <a:avLst/>
          </a:prstGeom>
          <a:noFill/>
        </p:spPr>
        <p:txBody>
          <a:bodyPr wrap="none" rtlCol="0">
            <a:spAutoFit/>
          </a:bodyPr>
          <a:lstStyle/>
          <a:p>
            <a:endParaRPr lang="en-US" dirty="0"/>
          </a:p>
        </p:txBody>
      </p:sp>
      <p:pic>
        <p:nvPicPr>
          <p:cNvPr id="4" name="Picture 3" descr="ACHIEVE-1C-1line.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9657" y="310368"/>
            <a:ext cx="1716643" cy="618294"/>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180753" y="1198837"/>
            <a:ext cx="8572771" cy="5393690"/>
          </a:xfrm>
        </p:spPr>
        <p:txBody>
          <a:bodyPr/>
          <a:lstStyle/>
          <a:p>
            <a:pPr marL="0" lvl="0" indent="0" defTabSz="914400">
              <a:spcBef>
                <a:spcPts val="0"/>
              </a:spcBef>
              <a:spcAft>
                <a:spcPts val="1000"/>
              </a:spcAft>
              <a:buNone/>
            </a:pPr>
            <a:r>
              <a:rPr lang="en-US" sz="2000" u="sng" kern="0" dirty="0" smtClean="0">
                <a:solidFill>
                  <a:schemeClr val="tx1"/>
                </a:solidFill>
                <a:ea typeface="ＭＳ Ｐゴシック" charset="0"/>
              </a:rPr>
              <a:t>Notes &amp; Observations Regarding the Demands of the Task:</a:t>
            </a:r>
          </a:p>
          <a:p>
            <a:pPr marL="0" indent="0" defTabSz="914400">
              <a:spcBef>
                <a:spcPts val="0"/>
              </a:spcBef>
              <a:spcAft>
                <a:spcPts val="1000"/>
              </a:spcAft>
              <a:buNone/>
            </a:pPr>
            <a:r>
              <a:rPr lang="en-US" sz="2200" b="0" i="1" kern="0" dirty="0" smtClean="0">
                <a:solidFill>
                  <a:srgbClr val="595959"/>
                </a:solidFill>
                <a:ea typeface="ＭＳ Ｐゴシック" charset="0"/>
              </a:rPr>
              <a:t>As </a:t>
            </a:r>
            <a:r>
              <a:rPr lang="en-US" sz="2200" b="0" i="1" kern="0" dirty="0">
                <a:solidFill>
                  <a:srgbClr val="595959"/>
                </a:solidFill>
                <a:ea typeface="ＭＳ Ｐゴシック" charset="0"/>
              </a:rPr>
              <a:t>stated in the introductory material, this unit is “explicitly and intentionally framed as skills-based instruction” (page 5). Engagement with this text, however, most definitely contributes to building student knowledge about the world. Students learn about an important inventor of the 21st century, hearing him reflect on how to take risks and live life boldly. Knowledge of these specific ideas from the text directly affects students’ abilities to form and support a claim.</a:t>
            </a:r>
          </a:p>
          <a:p>
            <a:pPr marL="0" lvl="0" indent="0" defTabSz="914400">
              <a:spcBef>
                <a:spcPts val="0"/>
              </a:spcBef>
              <a:spcAft>
                <a:spcPts val="0"/>
              </a:spcAft>
              <a:buNone/>
            </a:pPr>
            <a:r>
              <a:rPr lang="en-US" sz="2200" b="0" i="1" kern="0" dirty="0" smtClean="0">
                <a:solidFill>
                  <a:schemeClr val="tx1">
                    <a:lumMod val="65000"/>
                    <a:lumOff val="35000"/>
                  </a:schemeClr>
                </a:solidFill>
                <a:ea typeface="ＭＳ Ｐゴシック" charset="0"/>
              </a:rPr>
              <a:t>Through a series of activities, students are asked to identify and organize key details to make a written claim about a text. Students must be able to quote or paraphrase details from the text, explain the connections among details, and ultimately, form a claim to make meaning out of the central ideas of the text.</a:t>
            </a:r>
            <a:endParaRPr lang="en-US" sz="2200" b="0" i="1" kern="0" dirty="0">
              <a:solidFill>
                <a:schemeClr val="tx1">
                  <a:lumMod val="65000"/>
                  <a:lumOff val="35000"/>
                </a:schemeClr>
              </a:solidFill>
              <a:ea typeface="ＭＳ Ｐゴシック" charset="0"/>
            </a:endParaRPr>
          </a:p>
          <a:p>
            <a:pPr marL="0" lvl="0" indent="0" defTabSz="914400">
              <a:spcBef>
                <a:spcPts val="0"/>
              </a:spcBef>
              <a:spcAft>
                <a:spcPts val="0"/>
              </a:spcAft>
              <a:buNone/>
            </a:pPr>
            <a:endParaRPr lang="en-US" sz="2200" b="0" i="1" kern="0" dirty="0" smtClean="0">
              <a:solidFill>
                <a:schemeClr val="tx1"/>
              </a:solidFill>
              <a:ea typeface="ＭＳ Ｐゴシック" charset="0"/>
            </a:endParaRPr>
          </a:p>
          <a:p>
            <a:pPr marL="0" lvl="0" indent="0" defTabSz="914400">
              <a:spcBef>
                <a:spcPts val="0"/>
              </a:spcBef>
              <a:spcAft>
                <a:spcPts val="1000"/>
              </a:spcAft>
              <a:buNone/>
            </a:pPr>
            <a:endParaRPr lang="en-US" sz="2200" b="0" i="1" kern="0" dirty="0">
              <a:solidFill>
                <a:srgbClr val="595959"/>
              </a:solidFill>
              <a:ea typeface="ＭＳ Ｐゴシック" charset="0"/>
            </a:endParaRPr>
          </a:p>
        </p:txBody>
      </p:sp>
      <p:sp>
        <p:nvSpPr>
          <p:cNvPr id="8" name="Title 7"/>
          <p:cNvSpPr>
            <a:spLocks noGrp="1"/>
          </p:cNvSpPr>
          <p:nvPr>
            <p:ph type="title"/>
          </p:nvPr>
        </p:nvSpPr>
        <p:spPr>
          <a:xfrm>
            <a:off x="0" y="9462"/>
            <a:ext cx="9144000" cy="1143000"/>
          </a:xfrm>
        </p:spPr>
        <p:txBody>
          <a:bodyPr/>
          <a:lstStyle/>
          <a:p>
            <a:r>
              <a:rPr lang="en-US" dirty="0" smtClean="0"/>
              <a:t>STEP </a:t>
            </a:r>
            <a:r>
              <a:rPr lang="en-US" dirty="0"/>
              <a:t>1</a:t>
            </a:r>
            <a:r>
              <a:rPr lang="en-US" dirty="0" smtClean="0"/>
              <a:t>: Analyze the Task</a:t>
            </a:r>
            <a:br>
              <a:rPr lang="en-US" dirty="0" smtClean="0"/>
            </a:br>
            <a:r>
              <a:rPr lang="en-US" dirty="0" smtClean="0"/>
              <a:t>Grade 6 – Making Evidence-Based Claims: Steve Jobs</a:t>
            </a:r>
            <a:endParaRPr lang="en-US" dirty="0"/>
          </a:p>
        </p:txBody>
      </p:sp>
    </p:spTree>
    <p:extLst>
      <p:ext uri="{BB962C8B-B14F-4D97-AF65-F5344CB8AC3E}">
        <p14:creationId xmlns:p14="http://schemas.microsoft.com/office/powerpoint/2010/main" val="30750317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258741" y="1608837"/>
            <a:ext cx="8612378" cy="4145436"/>
          </a:xfrm>
        </p:spPr>
        <p:txBody>
          <a:bodyPr/>
          <a:lstStyle/>
          <a:p>
            <a:pPr lvl="0">
              <a:spcAft>
                <a:spcPts val="600"/>
              </a:spcAft>
            </a:pPr>
            <a:r>
              <a:rPr lang="en-US" sz="2800" b="0" dirty="0" smtClean="0">
                <a:solidFill>
                  <a:srgbClr val="5E5E5D"/>
                </a:solidFill>
              </a:rPr>
              <a:t>Scan </a:t>
            </a:r>
            <a:r>
              <a:rPr lang="en-US" sz="2800" b="0" dirty="0">
                <a:solidFill>
                  <a:srgbClr val="5E5E5D"/>
                </a:solidFill>
              </a:rPr>
              <a:t>the entire lesson/unit</a:t>
            </a:r>
            <a:r>
              <a:rPr lang="en-US" sz="2800" b="0" dirty="0" smtClean="0">
                <a:solidFill>
                  <a:srgbClr val="5E5E5D"/>
                </a:solidFill>
              </a:rPr>
              <a:t>, noting its purpose, content, and organization.</a:t>
            </a:r>
            <a:r>
              <a:rPr lang="en-US" sz="2800" b="0" dirty="0">
                <a:solidFill>
                  <a:srgbClr val="5E5E5D"/>
                </a:solidFill>
              </a:rPr>
              <a:t>  </a:t>
            </a:r>
          </a:p>
          <a:p>
            <a:pPr lvl="0">
              <a:spcAft>
                <a:spcPts val="600"/>
              </a:spcAft>
            </a:pPr>
            <a:r>
              <a:rPr lang="en-US" sz="2800" b="0" dirty="0" smtClean="0">
                <a:solidFill>
                  <a:srgbClr val="5E5E5D"/>
                </a:solidFill>
              </a:rPr>
              <a:t>Notice the placement of the task </a:t>
            </a:r>
            <a:r>
              <a:rPr lang="en-US" sz="2800" b="0" dirty="0">
                <a:solidFill>
                  <a:srgbClr val="5E5E5D"/>
                </a:solidFill>
              </a:rPr>
              <a:t>within the </a:t>
            </a:r>
            <a:r>
              <a:rPr lang="en-US" sz="2800" b="0" dirty="0" smtClean="0">
                <a:solidFill>
                  <a:srgbClr val="5E5E5D"/>
                </a:solidFill>
              </a:rPr>
              <a:t>lesson/unit</a:t>
            </a:r>
            <a:r>
              <a:rPr lang="en-US" sz="2800" b="0" dirty="0">
                <a:solidFill>
                  <a:srgbClr val="5E5E5D"/>
                </a:solidFill>
              </a:rPr>
              <a:t>.   </a:t>
            </a:r>
            <a:endParaRPr lang="en-US" sz="2800" b="0" dirty="0" smtClean="0">
              <a:solidFill>
                <a:srgbClr val="5E5E5D"/>
              </a:solidFill>
            </a:endParaRPr>
          </a:p>
          <a:p>
            <a:pPr lvl="0">
              <a:spcAft>
                <a:spcPts val="600"/>
              </a:spcAft>
            </a:pPr>
            <a:r>
              <a:rPr lang="en-US" sz="2800" b="0" dirty="0">
                <a:solidFill>
                  <a:srgbClr val="5E5E5D"/>
                </a:solidFill>
              </a:rPr>
              <a:t>Identify the standards targeted in the lesson/</a:t>
            </a:r>
            <a:r>
              <a:rPr lang="en-US" sz="2800" b="0" dirty="0" smtClean="0">
                <a:solidFill>
                  <a:srgbClr val="5E5E5D"/>
                </a:solidFill>
              </a:rPr>
              <a:t>unit and compare to those identified in Step 1.</a:t>
            </a:r>
            <a:endParaRPr lang="en-US" sz="2800" b="0" dirty="0">
              <a:solidFill>
                <a:srgbClr val="5E5E5D"/>
              </a:solidFill>
            </a:endParaRPr>
          </a:p>
          <a:p>
            <a:pPr lvl="0">
              <a:spcAft>
                <a:spcPts val="600"/>
              </a:spcAft>
            </a:pPr>
            <a:r>
              <a:rPr lang="en-US" sz="2800" b="0" dirty="0" smtClean="0">
                <a:solidFill>
                  <a:srgbClr val="5E5E5D"/>
                </a:solidFill>
              </a:rPr>
              <a:t>Examine </a:t>
            </a:r>
            <a:r>
              <a:rPr lang="en-US" sz="2800" b="0" dirty="0">
                <a:solidFill>
                  <a:srgbClr val="5E5E5D"/>
                </a:solidFill>
              </a:rPr>
              <a:t>the answer keys, scoring guidelines, and/or </a:t>
            </a:r>
            <a:r>
              <a:rPr lang="en-US" sz="2800" b="0" dirty="0" smtClean="0">
                <a:solidFill>
                  <a:srgbClr val="5E5E5D"/>
                </a:solidFill>
              </a:rPr>
              <a:t>rubrics related to the task.</a:t>
            </a:r>
          </a:p>
          <a:p>
            <a:pPr>
              <a:spcBef>
                <a:spcPts val="1872"/>
              </a:spcBef>
              <a:spcAft>
                <a:spcPts val="600"/>
              </a:spcAft>
              <a:buFont typeface="Wingdings" charset="2"/>
              <a:buChar char="§"/>
            </a:pPr>
            <a:endParaRPr lang="en-US" sz="2800" b="0" dirty="0">
              <a:solidFill>
                <a:srgbClr val="5E5E5D"/>
              </a:solidFill>
            </a:endParaRPr>
          </a:p>
          <a:p>
            <a:pPr marL="0" indent="0" defTabSz="914400">
              <a:spcBef>
                <a:spcPts val="1872"/>
              </a:spcBef>
              <a:spcAft>
                <a:spcPts val="600"/>
              </a:spcAft>
              <a:buNone/>
            </a:pPr>
            <a:endParaRPr lang="en-US" sz="2800" b="0" kern="0" dirty="0" smtClean="0">
              <a:solidFill>
                <a:srgbClr val="5E5E5D"/>
              </a:solidFill>
              <a:ea typeface="ＭＳ Ｐゴシック" charset="0"/>
            </a:endParaRPr>
          </a:p>
        </p:txBody>
      </p:sp>
      <p:sp>
        <p:nvSpPr>
          <p:cNvPr id="5" name="Title 7"/>
          <p:cNvSpPr>
            <a:spLocks noGrp="1"/>
          </p:cNvSpPr>
          <p:nvPr>
            <p:ph type="title"/>
          </p:nvPr>
        </p:nvSpPr>
        <p:spPr>
          <a:xfrm>
            <a:off x="0" y="9462"/>
            <a:ext cx="9144000" cy="1143000"/>
          </a:xfrm>
        </p:spPr>
        <p:txBody>
          <a:bodyPr/>
          <a:lstStyle/>
          <a:p>
            <a:r>
              <a:rPr lang="en-US" dirty="0" smtClean="0"/>
              <a:t>STEP 2: Examine Instructional Context and CCSS Alignment of the Task</a:t>
            </a:r>
            <a:br>
              <a:rPr lang="en-US" dirty="0" smtClean="0"/>
            </a:br>
            <a:endParaRPr lang="en-US" dirty="0"/>
          </a:p>
        </p:txBody>
      </p:sp>
    </p:spTree>
    <p:extLst>
      <p:ext uri="{BB962C8B-B14F-4D97-AF65-F5344CB8AC3E}">
        <p14:creationId xmlns:p14="http://schemas.microsoft.com/office/powerpoint/2010/main" val="18058461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186266" y="1152462"/>
            <a:ext cx="8957733" cy="5705538"/>
          </a:xfrm>
        </p:spPr>
        <p:txBody>
          <a:bodyPr/>
          <a:lstStyle/>
          <a:p>
            <a:pPr marL="0" lvl="0" indent="0" defTabSz="914400">
              <a:spcBef>
                <a:spcPts val="0"/>
              </a:spcBef>
              <a:spcAft>
                <a:spcPts val="1000"/>
              </a:spcAft>
              <a:buNone/>
            </a:pPr>
            <a:r>
              <a:rPr lang="en-US" sz="2400" dirty="0">
                <a:solidFill>
                  <a:srgbClr val="004C8B"/>
                </a:solidFill>
              </a:rPr>
              <a:t>Scan the lesson/unit to see what it contains and how it is organized. </a:t>
            </a:r>
            <a:endParaRPr lang="en-US" sz="2400" kern="0" dirty="0">
              <a:solidFill>
                <a:srgbClr val="004C8B"/>
              </a:solidFill>
              <a:ea typeface="ＭＳ Ｐゴシック" charset="0"/>
            </a:endParaRPr>
          </a:p>
          <a:p>
            <a:pPr marL="0" indent="0" defTabSz="914400">
              <a:spcBef>
                <a:spcPts val="0"/>
              </a:spcBef>
              <a:spcAft>
                <a:spcPts val="1000"/>
              </a:spcAft>
              <a:buNone/>
            </a:pPr>
            <a:r>
              <a:rPr lang="en-US" sz="2400" kern="0" dirty="0" smtClean="0">
                <a:solidFill>
                  <a:srgbClr val="595959"/>
                </a:solidFill>
                <a:ea typeface="ＭＳ Ｐゴシック" charset="0"/>
              </a:rPr>
              <a:t>Grade 6 ELA/Literacy — Making Evidence-Based Claims: Steve Jobs*</a:t>
            </a:r>
          </a:p>
          <a:p>
            <a:pPr marL="0" indent="0" defTabSz="914400">
              <a:spcBef>
                <a:spcPts val="0"/>
              </a:spcBef>
              <a:spcAft>
                <a:spcPts val="400"/>
              </a:spcAft>
              <a:buNone/>
            </a:pPr>
            <a:r>
              <a:rPr lang="en-US" sz="2000" b="0" kern="0" dirty="0" smtClean="0">
                <a:solidFill>
                  <a:schemeClr val="tx1">
                    <a:lumMod val="65000"/>
                    <a:lumOff val="35000"/>
                  </a:schemeClr>
                </a:solidFill>
                <a:ea typeface="ＭＳ Ｐゴシック" charset="0"/>
              </a:rPr>
              <a:t>Text Description</a:t>
            </a:r>
            <a:r>
              <a:rPr lang="en-US" sz="2000" b="0" u="sng" kern="0" dirty="0">
                <a:solidFill>
                  <a:schemeClr val="tx1">
                    <a:lumMod val="65000"/>
                    <a:lumOff val="35000"/>
                  </a:schemeClr>
                </a:solidFill>
                <a:ea typeface="ＭＳ Ｐゴシック" charset="0"/>
              </a:rPr>
              <a:t>					</a:t>
            </a:r>
            <a:r>
              <a:rPr lang="en-US" sz="2000" b="0" kern="0" dirty="0" smtClean="0">
                <a:solidFill>
                  <a:schemeClr val="tx1">
                    <a:lumMod val="65000"/>
                    <a:lumOff val="35000"/>
                  </a:schemeClr>
                </a:solidFill>
                <a:ea typeface="ＭＳ Ｐゴシック" charset="0"/>
              </a:rPr>
              <a:t>cover page</a:t>
            </a:r>
            <a:endParaRPr lang="en-US" sz="2000" b="0" kern="0" dirty="0">
              <a:solidFill>
                <a:schemeClr val="tx1">
                  <a:lumMod val="65000"/>
                  <a:lumOff val="35000"/>
                </a:schemeClr>
              </a:solidFill>
              <a:ea typeface="ＭＳ Ｐゴシック" charset="0"/>
            </a:endParaRPr>
          </a:p>
          <a:p>
            <a:pPr marL="0" indent="0" defTabSz="914400">
              <a:spcBef>
                <a:spcPts val="0"/>
              </a:spcBef>
              <a:spcAft>
                <a:spcPts val="400"/>
              </a:spcAft>
              <a:buNone/>
            </a:pPr>
            <a:r>
              <a:rPr lang="en-US" sz="2000" b="0" kern="0" dirty="0">
                <a:solidFill>
                  <a:schemeClr val="tx1">
                    <a:lumMod val="65000"/>
                    <a:lumOff val="35000"/>
                  </a:schemeClr>
                </a:solidFill>
                <a:ea typeface="ＭＳ Ｐゴシック" charset="0"/>
              </a:rPr>
              <a:t>Standards </a:t>
            </a:r>
            <a:r>
              <a:rPr lang="en-US" sz="2000" b="0" kern="0" dirty="0" smtClean="0">
                <a:solidFill>
                  <a:schemeClr val="tx1">
                    <a:lumMod val="65000"/>
                    <a:lumOff val="35000"/>
                  </a:schemeClr>
                </a:solidFill>
                <a:ea typeface="ＭＳ Ｐゴシック" charset="0"/>
              </a:rPr>
              <a:t>Alignment</a:t>
            </a:r>
            <a:r>
              <a:rPr lang="en-US" sz="2000" b="0" u="sng" kern="0" dirty="0">
                <a:solidFill>
                  <a:schemeClr val="tx1">
                    <a:lumMod val="65000"/>
                    <a:lumOff val="35000"/>
                  </a:schemeClr>
                </a:solidFill>
                <a:ea typeface="ＭＳ Ｐゴシック" charset="0"/>
              </a:rPr>
              <a:t>				</a:t>
            </a:r>
            <a:r>
              <a:rPr lang="en-US" sz="2000" b="0" kern="0" dirty="0" smtClean="0">
                <a:solidFill>
                  <a:schemeClr val="tx1">
                    <a:lumMod val="65000"/>
                    <a:lumOff val="35000"/>
                  </a:schemeClr>
                </a:solidFill>
                <a:ea typeface="ＭＳ Ｐゴシック" charset="0"/>
              </a:rPr>
              <a:t>page 3</a:t>
            </a:r>
            <a:endParaRPr lang="en-US" sz="2000" b="0" kern="0" dirty="0">
              <a:solidFill>
                <a:schemeClr val="tx1">
                  <a:lumMod val="65000"/>
                  <a:lumOff val="35000"/>
                </a:schemeClr>
              </a:solidFill>
              <a:ea typeface="ＭＳ Ｐゴシック" charset="0"/>
            </a:endParaRPr>
          </a:p>
          <a:p>
            <a:pPr marL="0" indent="0" defTabSz="914400">
              <a:spcBef>
                <a:spcPts val="0"/>
              </a:spcBef>
              <a:spcAft>
                <a:spcPts val="400"/>
              </a:spcAft>
              <a:buNone/>
            </a:pPr>
            <a:r>
              <a:rPr lang="en-US" sz="2000" b="0" kern="0" dirty="0" smtClean="0">
                <a:solidFill>
                  <a:schemeClr val="tx1">
                    <a:lumMod val="65000"/>
                    <a:lumOff val="35000"/>
                  </a:schemeClr>
                </a:solidFill>
                <a:ea typeface="ＭＳ Ｐゴシック" charset="0"/>
              </a:rPr>
              <a:t>Tasks Related </a:t>
            </a:r>
            <a:r>
              <a:rPr lang="en-US" sz="2000" b="0" kern="0" dirty="0">
                <a:solidFill>
                  <a:schemeClr val="tx1">
                    <a:lumMod val="65000"/>
                    <a:lumOff val="35000"/>
                  </a:schemeClr>
                </a:solidFill>
                <a:ea typeface="ＭＳ Ｐゴシック" charset="0"/>
              </a:rPr>
              <a:t>to Student </a:t>
            </a:r>
            <a:r>
              <a:rPr lang="en-US" sz="2000" b="0" kern="0" dirty="0" smtClean="0">
                <a:solidFill>
                  <a:schemeClr val="tx1">
                    <a:lumMod val="65000"/>
                    <a:lumOff val="35000"/>
                  </a:schemeClr>
                </a:solidFill>
                <a:ea typeface="ＭＳ Ｐゴシック" charset="0"/>
              </a:rPr>
              <a:t>Work</a:t>
            </a:r>
          </a:p>
          <a:p>
            <a:pPr marL="457200" lvl="1" indent="0" defTabSz="914400">
              <a:spcBef>
                <a:spcPts val="0"/>
              </a:spcBef>
              <a:spcAft>
                <a:spcPts val="400"/>
              </a:spcAft>
              <a:buNone/>
            </a:pPr>
            <a:r>
              <a:rPr lang="en-US" sz="2000" b="0" kern="0" dirty="0" smtClean="0">
                <a:solidFill>
                  <a:schemeClr val="tx1">
                    <a:lumMod val="65000"/>
                    <a:lumOff val="35000"/>
                  </a:schemeClr>
                </a:solidFill>
                <a:ea typeface="ＭＳ Ｐゴシック" charset="0"/>
              </a:rPr>
              <a:t>Forming evidence-based claims (EBCs)</a:t>
            </a:r>
            <a:r>
              <a:rPr lang="en-US" sz="2000" b="0" u="sng" kern="0" dirty="0">
                <a:solidFill>
                  <a:schemeClr val="tx1">
                    <a:lumMod val="65000"/>
                    <a:lumOff val="35000"/>
                  </a:schemeClr>
                </a:solidFill>
                <a:ea typeface="ＭＳ Ｐゴシック" charset="0"/>
              </a:rPr>
              <a:t> 	</a:t>
            </a:r>
            <a:r>
              <a:rPr lang="en-US" sz="2000" u="sng" kern="0" dirty="0">
                <a:solidFill>
                  <a:schemeClr val="tx1">
                    <a:lumMod val="65000"/>
                    <a:lumOff val="35000"/>
                  </a:schemeClr>
                </a:solidFill>
                <a:ea typeface="ＭＳ Ｐゴシック" charset="0"/>
              </a:rPr>
              <a:t>	</a:t>
            </a:r>
            <a:r>
              <a:rPr lang="en-US" sz="2000" b="0" kern="0" dirty="0" smtClean="0">
                <a:solidFill>
                  <a:schemeClr val="tx1">
                    <a:lumMod val="65000"/>
                    <a:lumOff val="35000"/>
                  </a:schemeClr>
                </a:solidFill>
                <a:ea typeface="ＭＳ Ｐゴシック" charset="0"/>
              </a:rPr>
              <a:t>page 17</a:t>
            </a:r>
          </a:p>
          <a:p>
            <a:pPr marL="457200" lvl="1" indent="0" defTabSz="914400">
              <a:spcBef>
                <a:spcPts val="0"/>
              </a:spcBef>
              <a:spcAft>
                <a:spcPts val="400"/>
              </a:spcAft>
              <a:buNone/>
            </a:pPr>
            <a:r>
              <a:rPr lang="en-US" sz="2000" b="0" kern="0" dirty="0" smtClean="0">
                <a:solidFill>
                  <a:schemeClr val="tx1">
                    <a:lumMod val="65000"/>
                    <a:lumOff val="35000"/>
                  </a:schemeClr>
                </a:solidFill>
                <a:ea typeface="ＭＳ Ｐゴシック" charset="0"/>
              </a:rPr>
              <a:t>Organizing EBCs</a:t>
            </a:r>
            <a:r>
              <a:rPr lang="en-US" sz="2000" b="0" u="sng" kern="0" dirty="0">
                <a:solidFill>
                  <a:schemeClr val="tx1">
                    <a:lumMod val="65000"/>
                    <a:lumOff val="35000"/>
                  </a:schemeClr>
                </a:solidFill>
                <a:ea typeface="ＭＳ Ｐゴシック" charset="0"/>
              </a:rPr>
              <a:t>			</a:t>
            </a:r>
            <a:r>
              <a:rPr lang="en-US" sz="2000" u="sng" kern="0" dirty="0">
                <a:solidFill>
                  <a:schemeClr val="tx1">
                    <a:lumMod val="65000"/>
                    <a:lumOff val="35000"/>
                  </a:schemeClr>
                </a:solidFill>
                <a:ea typeface="ＭＳ Ｐゴシック" charset="0"/>
              </a:rPr>
              <a:t>	</a:t>
            </a:r>
            <a:r>
              <a:rPr lang="en-US" sz="2000" b="0" kern="0" dirty="0" smtClean="0">
                <a:solidFill>
                  <a:schemeClr val="tx1">
                    <a:lumMod val="65000"/>
                    <a:lumOff val="35000"/>
                  </a:schemeClr>
                </a:solidFill>
                <a:ea typeface="ＭＳ Ｐゴシック" charset="0"/>
              </a:rPr>
              <a:t>page 22</a:t>
            </a:r>
          </a:p>
          <a:p>
            <a:pPr marL="457200" lvl="1" indent="0" defTabSz="914400">
              <a:spcBef>
                <a:spcPts val="0"/>
              </a:spcBef>
              <a:spcAft>
                <a:spcPts val="400"/>
              </a:spcAft>
              <a:buNone/>
            </a:pPr>
            <a:r>
              <a:rPr lang="en-US" sz="2000" b="0" kern="0" dirty="0" smtClean="0">
                <a:solidFill>
                  <a:schemeClr val="tx1">
                    <a:lumMod val="65000"/>
                    <a:lumOff val="35000"/>
                  </a:schemeClr>
                </a:solidFill>
                <a:ea typeface="ＭＳ Ｐゴシック" charset="0"/>
              </a:rPr>
              <a:t>Writing EBCs</a:t>
            </a:r>
            <a:r>
              <a:rPr lang="en-US" sz="2000" b="0" u="sng" kern="0" dirty="0">
                <a:solidFill>
                  <a:schemeClr val="tx1">
                    <a:lumMod val="65000"/>
                    <a:lumOff val="35000"/>
                  </a:schemeClr>
                </a:solidFill>
                <a:ea typeface="ＭＳ Ｐゴシック" charset="0"/>
              </a:rPr>
              <a:t>			</a:t>
            </a:r>
            <a:r>
              <a:rPr lang="en-US" sz="2000" b="0" u="sng" kern="0" dirty="0" smtClean="0">
                <a:solidFill>
                  <a:schemeClr val="tx1">
                    <a:lumMod val="65000"/>
                    <a:lumOff val="35000"/>
                  </a:schemeClr>
                </a:solidFill>
                <a:ea typeface="ＭＳ Ｐゴシック" charset="0"/>
              </a:rPr>
              <a:t>	</a:t>
            </a:r>
            <a:r>
              <a:rPr lang="en-US" sz="2000" u="sng" kern="0" dirty="0">
                <a:solidFill>
                  <a:schemeClr val="tx1">
                    <a:lumMod val="65000"/>
                    <a:lumOff val="35000"/>
                  </a:schemeClr>
                </a:solidFill>
                <a:ea typeface="ＭＳ Ｐゴシック" charset="0"/>
              </a:rPr>
              <a:t>	</a:t>
            </a:r>
            <a:r>
              <a:rPr lang="en-US" sz="2000" b="0" kern="0" dirty="0" smtClean="0">
                <a:solidFill>
                  <a:schemeClr val="tx1">
                    <a:lumMod val="65000"/>
                    <a:lumOff val="35000"/>
                  </a:schemeClr>
                </a:solidFill>
                <a:ea typeface="ＭＳ Ｐゴシック" charset="0"/>
              </a:rPr>
              <a:t>page 30</a:t>
            </a:r>
            <a:endParaRPr lang="en-US" sz="2000" b="0" kern="0" dirty="0">
              <a:solidFill>
                <a:schemeClr val="tx1">
                  <a:lumMod val="65000"/>
                  <a:lumOff val="35000"/>
                </a:schemeClr>
              </a:solidFill>
              <a:ea typeface="ＭＳ Ｐゴシック" charset="0"/>
            </a:endParaRPr>
          </a:p>
          <a:p>
            <a:pPr marL="0" indent="0" defTabSz="914400">
              <a:spcBef>
                <a:spcPts val="0"/>
              </a:spcBef>
              <a:spcAft>
                <a:spcPts val="400"/>
              </a:spcAft>
              <a:buNone/>
            </a:pPr>
            <a:r>
              <a:rPr lang="en-US" sz="2000" b="0" kern="0" dirty="0" smtClean="0">
                <a:solidFill>
                  <a:schemeClr val="tx1">
                    <a:lumMod val="65000"/>
                    <a:lumOff val="35000"/>
                  </a:schemeClr>
                </a:solidFill>
                <a:ea typeface="ＭＳ Ｐゴシック" charset="0"/>
              </a:rPr>
              <a:t>Text</a:t>
            </a:r>
            <a:r>
              <a:rPr lang="en-US" sz="2000" b="0" u="sng" kern="0" dirty="0">
                <a:solidFill>
                  <a:schemeClr val="tx1">
                    <a:lumMod val="65000"/>
                    <a:lumOff val="35000"/>
                  </a:schemeClr>
                </a:solidFill>
                <a:ea typeface="ＭＳ Ｐゴシック" charset="0"/>
              </a:rPr>
              <a:t>			</a:t>
            </a:r>
            <a:r>
              <a:rPr lang="en-US" sz="2000" b="0" u="sng" kern="0" dirty="0" smtClean="0">
                <a:solidFill>
                  <a:schemeClr val="tx1">
                    <a:lumMod val="65000"/>
                    <a:lumOff val="35000"/>
                  </a:schemeClr>
                </a:solidFill>
                <a:ea typeface="ＭＳ Ｐゴシック" charset="0"/>
              </a:rPr>
              <a:t>		</a:t>
            </a:r>
            <a:r>
              <a:rPr lang="en-US" sz="2000" b="0" u="sng" kern="0" dirty="0">
                <a:solidFill>
                  <a:schemeClr val="tx1">
                    <a:lumMod val="65000"/>
                    <a:lumOff val="35000"/>
                  </a:schemeClr>
                </a:solidFill>
                <a:ea typeface="ＭＳ Ｐゴシック" charset="0"/>
              </a:rPr>
              <a:t>	</a:t>
            </a:r>
            <a:r>
              <a:rPr lang="en-US" sz="2000" b="0" kern="0" dirty="0" smtClean="0">
                <a:solidFill>
                  <a:schemeClr val="tx1">
                    <a:lumMod val="65000"/>
                    <a:lumOff val="35000"/>
                  </a:schemeClr>
                </a:solidFill>
                <a:ea typeface="ＭＳ Ｐゴシック" charset="0"/>
              </a:rPr>
              <a:t>separate file</a:t>
            </a:r>
          </a:p>
          <a:p>
            <a:pPr marL="0" indent="0" defTabSz="914400">
              <a:spcBef>
                <a:spcPts val="0"/>
              </a:spcBef>
              <a:spcAft>
                <a:spcPts val="400"/>
              </a:spcAft>
              <a:buNone/>
            </a:pPr>
            <a:r>
              <a:rPr lang="en-US" sz="2000" b="0" kern="0" dirty="0">
                <a:solidFill>
                  <a:schemeClr val="tx1">
                    <a:lumMod val="65000"/>
                    <a:lumOff val="35000"/>
                  </a:schemeClr>
                </a:solidFill>
                <a:ea typeface="ＭＳ Ｐゴシック" charset="0"/>
              </a:rPr>
              <a:t>Scoring Guides/Rubrics</a:t>
            </a:r>
          </a:p>
          <a:p>
            <a:pPr marL="400050" defTabSz="914400">
              <a:spcBef>
                <a:spcPts val="0"/>
              </a:spcBef>
              <a:spcAft>
                <a:spcPts val="400"/>
              </a:spcAft>
            </a:pPr>
            <a:r>
              <a:rPr lang="en-US" sz="1800" b="0" kern="0" dirty="0">
                <a:solidFill>
                  <a:schemeClr val="tx1">
                    <a:lumMod val="65000"/>
                    <a:lumOff val="35000"/>
                  </a:schemeClr>
                </a:solidFill>
                <a:ea typeface="ＭＳ Ｐゴシック" charset="0"/>
              </a:rPr>
              <a:t>EBC Criteria Checklist (I &amp; II)</a:t>
            </a:r>
          </a:p>
          <a:p>
            <a:pPr marL="400050" defTabSz="914400">
              <a:spcBef>
                <a:spcPts val="0"/>
              </a:spcBef>
              <a:spcAft>
                <a:spcPts val="400"/>
              </a:spcAft>
            </a:pPr>
            <a:r>
              <a:rPr lang="en-US" sz="1800" b="0" kern="0" dirty="0">
                <a:solidFill>
                  <a:schemeClr val="tx1">
                    <a:lumMod val="65000"/>
                    <a:lumOff val="35000"/>
                  </a:schemeClr>
                </a:solidFill>
                <a:ea typeface="ＭＳ Ｐゴシック" charset="0"/>
              </a:rPr>
              <a:t>Evidence-Based Writing Rubric</a:t>
            </a:r>
          </a:p>
          <a:p>
            <a:pPr marL="400050" defTabSz="914400">
              <a:spcBef>
                <a:spcPts val="0"/>
              </a:spcBef>
              <a:spcAft>
                <a:spcPts val="400"/>
              </a:spcAft>
            </a:pPr>
            <a:r>
              <a:rPr lang="en-US" sz="1800" b="0" kern="0" dirty="0">
                <a:solidFill>
                  <a:schemeClr val="tx1">
                    <a:lumMod val="65000"/>
                    <a:lumOff val="35000"/>
                  </a:schemeClr>
                </a:solidFill>
                <a:ea typeface="ＭＳ Ｐゴシック" charset="0"/>
              </a:rPr>
              <a:t>Text-Centered Discussion Checklist</a:t>
            </a:r>
          </a:p>
          <a:p>
            <a:pPr marL="0" indent="0" defTabSz="914400">
              <a:spcBef>
                <a:spcPts val="0"/>
              </a:spcBef>
              <a:spcAft>
                <a:spcPts val="400"/>
              </a:spcAft>
              <a:buNone/>
            </a:pPr>
            <a:r>
              <a:rPr lang="en-US" sz="2000" b="0" kern="0" dirty="0">
                <a:solidFill>
                  <a:schemeClr val="tx1">
                    <a:lumMod val="65000"/>
                    <a:lumOff val="35000"/>
                  </a:schemeClr>
                </a:solidFill>
                <a:ea typeface="ＭＳ Ｐゴシック" charset="0"/>
              </a:rPr>
              <a:t>Approximately 10- to 12-day </a:t>
            </a:r>
            <a:r>
              <a:rPr lang="en-US" sz="2000" b="0" kern="0" dirty="0" smtClean="0">
                <a:solidFill>
                  <a:schemeClr val="tx1">
                    <a:lumMod val="65000"/>
                    <a:lumOff val="35000"/>
                  </a:schemeClr>
                </a:solidFill>
                <a:ea typeface="ＭＳ Ｐゴシック" charset="0"/>
              </a:rPr>
              <a:t>unit</a:t>
            </a:r>
          </a:p>
          <a:p>
            <a:pPr marL="0" indent="0" defTabSz="914400">
              <a:spcBef>
                <a:spcPts val="0"/>
              </a:spcBef>
              <a:spcAft>
                <a:spcPts val="400"/>
              </a:spcAft>
              <a:buNone/>
            </a:pPr>
            <a:r>
              <a:rPr lang="en-US" sz="1800" b="0" kern="0" dirty="0" smtClean="0">
                <a:solidFill>
                  <a:schemeClr val="tx1">
                    <a:lumMod val="65000"/>
                    <a:lumOff val="35000"/>
                  </a:schemeClr>
                </a:solidFill>
                <a:ea typeface="ＭＳ Ｐゴシック" charset="0"/>
              </a:rPr>
              <a:t>*Page </a:t>
            </a:r>
            <a:r>
              <a:rPr lang="en-US" sz="1800" b="0" kern="0" dirty="0">
                <a:solidFill>
                  <a:schemeClr val="tx1">
                    <a:lumMod val="65000"/>
                    <a:lumOff val="35000"/>
                  </a:schemeClr>
                </a:solidFill>
                <a:ea typeface="ＭＳ Ｐゴシック" charset="0"/>
              </a:rPr>
              <a:t>number references match the online PDF version of the unit.</a:t>
            </a:r>
            <a:endParaRPr lang="en-US" sz="1800" dirty="0"/>
          </a:p>
          <a:p>
            <a:pPr>
              <a:spcAft>
                <a:spcPts val="400"/>
              </a:spcAft>
            </a:pPr>
            <a:endParaRPr lang="en-US" dirty="0"/>
          </a:p>
        </p:txBody>
      </p:sp>
      <p:sp>
        <p:nvSpPr>
          <p:cNvPr id="3" name="Title 2"/>
          <p:cNvSpPr>
            <a:spLocks noGrp="1"/>
          </p:cNvSpPr>
          <p:nvPr>
            <p:ph type="title"/>
          </p:nvPr>
        </p:nvSpPr>
        <p:spPr>
          <a:xfrm>
            <a:off x="0" y="9462"/>
            <a:ext cx="9144000" cy="1143000"/>
          </a:xfrm>
        </p:spPr>
        <p:txBody>
          <a:bodyPr/>
          <a:lstStyle/>
          <a:p>
            <a:r>
              <a:rPr lang="en-US" dirty="0" smtClean="0"/>
              <a:t>STEP 2: </a:t>
            </a:r>
            <a:r>
              <a:rPr lang="en-US" dirty="0"/>
              <a:t>Examine Instructional Context and CCSS Alignment of the </a:t>
            </a:r>
            <a:r>
              <a:rPr lang="en-US" dirty="0" smtClean="0"/>
              <a:t>Task – Grade 6 ELA Example</a:t>
            </a:r>
            <a:endParaRPr lang="en-US" dirty="0"/>
          </a:p>
        </p:txBody>
      </p:sp>
    </p:spTree>
    <p:extLst>
      <p:ext uri="{BB962C8B-B14F-4D97-AF65-F5344CB8AC3E}">
        <p14:creationId xmlns:p14="http://schemas.microsoft.com/office/powerpoint/2010/main" val="14772452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4CC66FD-12A6-435F-A1E1-0ED637789521}" type="slidenum">
              <a:rPr lang="en-US" smtClean="0"/>
              <a:pPr/>
              <a:t>13</a:t>
            </a:fld>
            <a:endParaRPr lang="en-US" dirty="0"/>
          </a:p>
        </p:txBody>
      </p:sp>
      <p:sp>
        <p:nvSpPr>
          <p:cNvPr id="6" name="Text Placeholder 5"/>
          <p:cNvSpPr>
            <a:spLocks noGrp="1"/>
          </p:cNvSpPr>
          <p:nvPr>
            <p:ph idx="1"/>
          </p:nvPr>
        </p:nvSpPr>
        <p:spPr/>
        <p:txBody>
          <a:bodyPr/>
          <a:lstStyle/>
          <a:p>
            <a:pPr marL="0" indent="0">
              <a:buNone/>
            </a:pPr>
            <a:r>
              <a:rPr lang="en-US" dirty="0">
                <a:solidFill>
                  <a:srgbClr val="004C8B"/>
                </a:solidFill>
              </a:rPr>
              <a:t>Use the alignment descriptors to evaluate the alignment between the targeted standards and the task.</a:t>
            </a:r>
            <a:endParaRPr lang="en-US" b="0" kern="0" dirty="0">
              <a:solidFill>
                <a:srgbClr val="5E5E5D"/>
              </a:solidFill>
              <a:ea typeface="ＭＳ Ｐゴシック" charset="0"/>
            </a:endParaRPr>
          </a:p>
          <a:p>
            <a:pPr marL="0" indent="0">
              <a:spcBef>
                <a:spcPts val="2400"/>
              </a:spcBef>
              <a:buNone/>
            </a:pPr>
            <a:endParaRPr lang="en-US" dirty="0">
              <a:solidFill>
                <a:srgbClr val="004C8B"/>
              </a:solidFill>
            </a:endParaRPr>
          </a:p>
        </p:txBody>
      </p:sp>
      <p:sp>
        <p:nvSpPr>
          <p:cNvPr id="9" name="Title 7"/>
          <p:cNvSpPr>
            <a:spLocks noGrp="1"/>
          </p:cNvSpPr>
          <p:nvPr>
            <p:ph type="title"/>
          </p:nvPr>
        </p:nvSpPr>
        <p:spPr>
          <a:xfrm>
            <a:off x="0" y="9462"/>
            <a:ext cx="8229600" cy="1143000"/>
          </a:xfrm>
        </p:spPr>
        <p:txBody>
          <a:bodyPr/>
          <a:lstStyle/>
          <a:p>
            <a:r>
              <a:rPr lang="en-US" dirty="0" smtClean="0"/>
              <a:t>STEP 2</a:t>
            </a:r>
            <a:r>
              <a:rPr lang="en-US" dirty="0"/>
              <a:t>: Examine Instructional Context and CCSS Alignment of the </a:t>
            </a:r>
            <a:r>
              <a:rPr lang="en-US" dirty="0" smtClean="0"/>
              <a:t>Task</a:t>
            </a:r>
            <a:endParaRPr lang="en-US" dirty="0"/>
          </a:p>
        </p:txBody>
      </p:sp>
      <p:graphicFrame>
        <p:nvGraphicFramePr>
          <p:cNvPr id="7" name="Object 6"/>
          <p:cNvGraphicFramePr>
            <a:graphicFrameLocks noChangeAspect="1"/>
          </p:cNvGraphicFramePr>
          <p:nvPr>
            <p:extLst>
              <p:ext uri="{D42A27DB-BD31-4B8C-83A1-F6EECF244321}">
                <p14:modId xmlns:p14="http://schemas.microsoft.com/office/powerpoint/2010/main" val="3303940992"/>
              </p:ext>
            </p:extLst>
          </p:nvPr>
        </p:nvGraphicFramePr>
        <p:xfrm>
          <a:off x="300038" y="2247900"/>
          <a:ext cx="8753475" cy="2189163"/>
        </p:xfrm>
        <a:graphic>
          <a:graphicData uri="http://schemas.openxmlformats.org/presentationml/2006/ole">
            <mc:AlternateContent xmlns:mc="http://schemas.openxmlformats.org/markup-compatibility/2006">
              <mc:Choice xmlns:v="urn:schemas-microsoft-com:vml" Requires="v">
                <p:oleObj spid="_x0000_s1148" name="Document" r:id="rId4" imgW="6526611" imgH="1637957" progId="Word.Document.12">
                  <p:embed/>
                </p:oleObj>
              </mc:Choice>
              <mc:Fallback>
                <p:oleObj name="Document" r:id="rId4" imgW="6526611" imgH="1637957" progId="Word.Document.12">
                  <p:embed/>
                  <p:pic>
                    <p:nvPicPr>
                      <p:cNvPr id="0" name=""/>
                      <p:cNvPicPr/>
                      <p:nvPr/>
                    </p:nvPicPr>
                    <p:blipFill>
                      <a:blip r:embed="rId5"/>
                      <a:stretch>
                        <a:fillRect/>
                      </a:stretch>
                    </p:blipFill>
                    <p:spPr>
                      <a:xfrm>
                        <a:off x="300038" y="2247900"/>
                        <a:ext cx="8753475" cy="2189163"/>
                      </a:xfrm>
                      <a:prstGeom prst="rect">
                        <a:avLst/>
                      </a:prstGeom>
                    </p:spPr>
                  </p:pic>
                </p:oleObj>
              </mc:Fallback>
            </mc:AlternateContent>
          </a:graphicData>
        </a:graphic>
      </p:graphicFrame>
      <p:sp>
        <p:nvSpPr>
          <p:cNvPr id="2" name="Rectangle 1"/>
          <p:cNvSpPr/>
          <p:nvPr/>
        </p:nvSpPr>
        <p:spPr>
          <a:xfrm>
            <a:off x="209550" y="4175574"/>
            <a:ext cx="8477249" cy="2031325"/>
          </a:xfrm>
          <a:prstGeom prst="rect">
            <a:avLst/>
          </a:prstGeom>
        </p:spPr>
        <p:txBody>
          <a:bodyPr wrap="square">
            <a:spAutoFit/>
          </a:bodyPr>
          <a:lstStyle/>
          <a:p>
            <a:pPr marL="0" marR="0">
              <a:spcBef>
                <a:spcPts val="0"/>
              </a:spcBef>
              <a:spcAft>
                <a:spcPts val="0"/>
              </a:spcAft>
            </a:pPr>
            <a:r>
              <a:rPr lang="en-US" sz="1400" dirty="0">
                <a:ea typeface="Times New Roman" panose="02020603050405020304" pitchFamily="18" charset="0"/>
                <a:cs typeface="Times New Roman" panose="02020603050405020304" pitchFamily="18" charset="0"/>
              </a:rPr>
              <a:t>* Partial alignment is possible when a standard contains multiple concepts and/or performances in a single standard. In these standards one part may play a more central role in the overarching requirements of the standard. It is possible, for example, that the requirements of one part subsume the requirements of the other part(s).  </a:t>
            </a:r>
            <a:endParaRPr lang="en-US" sz="2000" dirty="0">
              <a:latin typeface="Garamond" panose="02020404030301010803"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400" dirty="0">
                <a:ea typeface="Times New Roman" panose="02020603050405020304" pitchFamily="18" charset="0"/>
                <a:cs typeface="Times New Roman" panose="02020603050405020304" pitchFamily="18" charset="0"/>
              </a:rPr>
              <a:t>**Limited alignment occurs when the most central aspects of standards containing multiple concepts and/or performances are not clearly addressed by the expectations of the task, but there is sufficient alignment to the less central aspects that continuing the review process is warranted. This could be the case if multiple standards are targeted and other standards have a strong alignment. Reviewers may want to suggest improvements to alignment.</a:t>
            </a:r>
            <a:endParaRPr lang="en-US" sz="2000" dirty="0">
              <a:effectLst/>
              <a:latin typeface="Garamond" panose="02020404030301010803"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78181053"/>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253999" y="1227832"/>
            <a:ext cx="8737601" cy="5652329"/>
          </a:xfrm>
        </p:spPr>
        <p:txBody>
          <a:bodyPr/>
          <a:lstStyle/>
          <a:p>
            <a:pPr marL="0" indent="0">
              <a:buNone/>
            </a:pPr>
            <a:r>
              <a:rPr lang="en-US" sz="2400" dirty="0"/>
              <a:t> </a:t>
            </a:r>
            <a:r>
              <a:rPr lang="en-US" sz="2200" kern="0" dirty="0" smtClean="0">
                <a:solidFill>
                  <a:srgbClr val="004C8B"/>
                </a:solidFill>
                <a:ea typeface="ＭＳ Ｐゴシック" charset="0"/>
              </a:rPr>
              <a:t>Guiding Questions</a:t>
            </a:r>
            <a:endParaRPr lang="en-US" sz="2200" kern="0" dirty="0">
              <a:solidFill>
                <a:srgbClr val="004C8B"/>
              </a:solidFill>
              <a:ea typeface="ＭＳ Ｐゴシック" charset="0"/>
            </a:endParaRPr>
          </a:p>
          <a:p>
            <a:pPr lvl="0"/>
            <a:r>
              <a:rPr lang="en-US" sz="2400" b="0" dirty="0">
                <a:solidFill>
                  <a:srgbClr val="5E5E5D"/>
                </a:solidFill>
              </a:rPr>
              <a:t>Where does the task occur within the instructional sequence? What have students already learned from the lesson/unit when they approach the task? What will they learn after? </a:t>
            </a:r>
          </a:p>
          <a:p>
            <a:pPr lvl="0"/>
            <a:r>
              <a:rPr lang="en-US" sz="2400" b="0" dirty="0">
                <a:solidFill>
                  <a:srgbClr val="5E5E5D"/>
                </a:solidFill>
              </a:rPr>
              <a:t>Does the lesson/unit include sufficient and effective instruction and scaffolding leading up to the task?</a:t>
            </a:r>
          </a:p>
          <a:p>
            <a:pPr lvl="0"/>
            <a:r>
              <a:rPr lang="en-US" sz="2400" b="0" dirty="0">
                <a:solidFill>
                  <a:srgbClr val="5E5E5D"/>
                </a:solidFill>
              </a:rPr>
              <a:t>Do the expectations described in the scoring guidelines correspond with your analysis of the task in Step 1? </a:t>
            </a:r>
            <a:endParaRPr lang="en-US" sz="2400" b="0" dirty="0" smtClean="0">
              <a:solidFill>
                <a:srgbClr val="5E5E5D"/>
              </a:solidFill>
            </a:endParaRPr>
          </a:p>
          <a:p>
            <a:r>
              <a:rPr lang="en-US" sz="2400" b="0" dirty="0">
                <a:solidFill>
                  <a:srgbClr val="5E5E5D"/>
                </a:solidFill>
              </a:rPr>
              <a:t>Is the task central to the learning goals of the lesson/unit?</a:t>
            </a:r>
          </a:p>
          <a:p>
            <a:pPr marL="0" lvl="0" indent="0">
              <a:buNone/>
            </a:pPr>
            <a:endParaRPr lang="en-US" sz="2400" b="0" dirty="0">
              <a:solidFill>
                <a:srgbClr val="5E5E5D"/>
              </a:solidFill>
            </a:endParaRPr>
          </a:p>
        </p:txBody>
      </p:sp>
      <p:sp>
        <p:nvSpPr>
          <p:cNvPr id="8" name="Title 7"/>
          <p:cNvSpPr>
            <a:spLocks noGrp="1"/>
          </p:cNvSpPr>
          <p:nvPr>
            <p:ph type="title"/>
          </p:nvPr>
        </p:nvSpPr>
        <p:spPr>
          <a:xfrm>
            <a:off x="0" y="9462"/>
            <a:ext cx="9144000" cy="1044638"/>
          </a:xfrm>
        </p:spPr>
        <p:txBody>
          <a:bodyPr/>
          <a:lstStyle/>
          <a:p>
            <a:r>
              <a:rPr lang="en-US" dirty="0" smtClean="0"/>
              <a:t>STEP 2</a:t>
            </a:r>
            <a:r>
              <a:rPr lang="en-US" dirty="0"/>
              <a:t>: Examine Instructional Context and CCSS Alignment of the </a:t>
            </a:r>
            <a:r>
              <a:rPr lang="en-US" dirty="0" smtClean="0"/>
              <a:t>Task</a:t>
            </a:r>
            <a:endParaRPr lang="en-US" dirty="0"/>
          </a:p>
        </p:txBody>
      </p:sp>
      <p:grpSp>
        <p:nvGrpSpPr>
          <p:cNvPr id="4" name="Group 3"/>
          <p:cNvGrpSpPr/>
          <p:nvPr/>
        </p:nvGrpSpPr>
        <p:grpSpPr>
          <a:xfrm>
            <a:off x="7302500" y="5549899"/>
            <a:ext cx="1689100" cy="1254891"/>
            <a:chOff x="7302500" y="5549899"/>
            <a:chExt cx="1689100" cy="1254891"/>
          </a:xfrm>
        </p:grpSpPr>
        <p:sp>
          <p:nvSpPr>
            <p:cNvPr id="2" name="Striped Right Arrow 1"/>
            <p:cNvSpPr/>
            <p:nvPr/>
          </p:nvSpPr>
          <p:spPr>
            <a:xfrm>
              <a:off x="7302500" y="5549899"/>
              <a:ext cx="1689100" cy="1254891"/>
            </a:xfrm>
            <a:prstGeom prst="strip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p:cNvSpPr txBox="1"/>
            <p:nvPr/>
          </p:nvSpPr>
          <p:spPr>
            <a:xfrm>
              <a:off x="7581900" y="5969000"/>
              <a:ext cx="901700" cy="369332"/>
            </a:xfrm>
            <a:prstGeom prst="rect">
              <a:avLst/>
            </a:prstGeom>
            <a:noFill/>
          </p:spPr>
          <p:txBody>
            <a:bodyPr wrap="square" rtlCol="0">
              <a:spAutoFit/>
            </a:bodyPr>
            <a:lstStyle/>
            <a:p>
              <a:r>
                <a:rPr lang="en-US" dirty="0" smtClean="0">
                  <a:solidFill>
                    <a:schemeClr val="bg1"/>
                  </a:solidFill>
                </a:rPr>
                <a:t>Cont. </a:t>
              </a:r>
              <a:endParaRPr lang="en-US" dirty="0">
                <a:solidFill>
                  <a:schemeClr val="bg1"/>
                </a:solidFill>
              </a:endParaRPr>
            </a:p>
          </p:txBody>
        </p:sp>
      </p:grpSp>
    </p:spTree>
    <p:extLst>
      <p:ext uri="{BB962C8B-B14F-4D97-AF65-F5344CB8AC3E}">
        <p14:creationId xmlns:p14="http://schemas.microsoft.com/office/powerpoint/2010/main" val="4139976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253999" y="1304862"/>
            <a:ext cx="8737601" cy="5652329"/>
          </a:xfrm>
        </p:spPr>
        <p:txBody>
          <a:bodyPr/>
          <a:lstStyle/>
          <a:p>
            <a:pPr marL="0" indent="0">
              <a:buNone/>
            </a:pPr>
            <a:r>
              <a:rPr lang="en-US" sz="2200" kern="0" dirty="0" smtClean="0">
                <a:solidFill>
                  <a:srgbClr val="004C8B"/>
                </a:solidFill>
                <a:ea typeface="ＭＳ Ｐゴシック" charset="0"/>
              </a:rPr>
              <a:t>Guiding Questions (cont.)</a:t>
            </a:r>
            <a:endParaRPr lang="en-US" sz="2200" kern="0" dirty="0">
              <a:solidFill>
                <a:srgbClr val="004C8B"/>
              </a:solidFill>
              <a:ea typeface="ＭＳ Ｐゴシック" charset="0"/>
            </a:endParaRPr>
          </a:p>
          <a:p>
            <a:pPr lvl="0"/>
            <a:r>
              <a:rPr lang="en-US" sz="2400" b="0" dirty="0" smtClean="0">
                <a:solidFill>
                  <a:srgbClr val="5E5E5D"/>
                </a:solidFill>
              </a:rPr>
              <a:t>Which </a:t>
            </a:r>
            <a:r>
              <a:rPr lang="en-US" sz="2400" b="0" dirty="0">
                <a:solidFill>
                  <a:srgbClr val="5E5E5D"/>
                </a:solidFill>
              </a:rPr>
              <a:t>standards targeted in the lesson/unit match the content and performance demands of the task? </a:t>
            </a:r>
          </a:p>
          <a:p>
            <a:r>
              <a:rPr lang="en-US" sz="2400" b="0" dirty="0" smtClean="0">
                <a:solidFill>
                  <a:srgbClr val="5E5E5D"/>
                </a:solidFill>
              </a:rPr>
              <a:t>Do </a:t>
            </a:r>
            <a:r>
              <a:rPr lang="en-US" sz="2400" b="0" dirty="0">
                <a:solidFill>
                  <a:srgbClr val="5E5E5D"/>
                </a:solidFill>
              </a:rPr>
              <a:t>the directions, prompts, and/or scoring guidelines for the task </a:t>
            </a:r>
            <a:r>
              <a:rPr lang="en-US" sz="2400" b="0" dirty="0" smtClean="0">
                <a:solidFill>
                  <a:srgbClr val="5E5E5D"/>
                </a:solidFill>
              </a:rPr>
              <a:t>adequately provide </a:t>
            </a:r>
            <a:r>
              <a:rPr lang="en-US" sz="2400" b="0" dirty="0">
                <a:solidFill>
                  <a:srgbClr val="5E5E5D"/>
                </a:solidFill>
              </a:rPr>
              <a:t>or indicate opportunities for students to demonstrate </a:t>
            </a:r>
            <a:r>
              <a:rPr lang="en-US" sz="2400" b="0" dirty="0" smtClean="0">
                <a:solidFill>
                  <a:srgbClr val="5E5E5D"/>
                </a:solidFill>
              </a:rPr>
              <a:t>the requirements of the </a:t>
            </a:r>
            <a:r>
              <a:rPr lang="en-US" sz="2400" b="0" dirty="0">
                <a:solidFill>
                  <a:srgbClr val="5E5E5D"/>
                </a:solidFill>
              </a:rPr>
              <a:t>targeted </a:t>
            </a:r>
            <a:r>
              <a:rPr lang="en-US" sz="2400" b="0" dirty="0" smtClean="0">
                <a:solidFill>
                  <a:srgbClr val="5E5E5D"/>
                </a:solidFill>
              </a:rPr>
              <a:t>standard(s) </a:t>
            </a:r>
            <a:r>
              <a:rPr lang="en-US" sz="2400" b="0" dirty="0">
                <a:solidFill>
                  <a:srgbClr val="5E5E5D"/>
                </a:solidFill>
              </a:rPr>
              <a:t>for the task? </a:t>
            </a:r>
            <a:endParaRPr lang="en-US" sz="2400" b="0" kern="0" dirty="0">
              <a:solidFill>
                <a:srgbClr val="5E5E5D"/>
              </a:solidFill>
              <a:ea typeface="ＭＳ Ｐゴシック" charset="0"/>
            </a:endParaRPr>
          </a:p>
        </p:txBody>
      </p:sp>
      <p:sp>
        <p:nvSpPr>
          <p:cNvPr id="8" name="Title 7"/>
          <p:cNvSpPr>
            <a:spLocks noGrp="1"/>
          </p:cNvSpPr>
          <p:nvPr>
            <p:ph type="title"/>
          </p:nvPr>
        </p:nvSpPr>
        <p:spPr>
          <a:xfrm>
            <a:off x="0" y="9462"/>
            <a:ext cx="9144000" cy="1143000"/>
          </a:xfrm>
        </p:spPr>
        <p:txBody>
          <a:bodyPr/>
          <a:lstStyle/>
          <a:p>
            <a:r>
              <a:rPr lang="en-US" dirty="0" smtClean="0"/>
              <a:t>STEP 2</a:t>
            </a:r>
            <a:r>
              <a:rPr lang="en-US" dirty="0"/>
              <a:t>: Examine Instructional Context and CCSS Alignment of the </a:t>
            </a:r>
            <a:r>
              <a:rPr lang="en-US" dirty="0" smtClean="0"/>
              <a:t>Task</a:t>
            </a:r>
            <a:endParaRPr lang="en-US" dirty="0"/>
          </a:p>
        </p:txBody>
      </p:sp>
      <p:sp>
        <p:nvSpPr>
          <p:cNvPr id="4" name="TextBox 3"/>
          <p:cNvSpPr txBox="1"/>
          <p:nvPr/>
        </p:nvSpPr>
        <p:spPr>
          <a:xfrm>
            <a:off x="5803900" y="5791454"/>
            <a:ext cx="3086100" cy="907941"/>
          </a:xfrm>
          <a:prstGeom prst="rect">
            <a:avLst/>
          </a:prstGeom>
          <a:solidFill>
            <a:srgbClr val="004C8B"/>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spcAft>
                <a:spcPts val="600"/>
              </a:spcAft>
            </a:pPr>
            <a:r>
              <a:rPr lang="en-US" sz="2000" b="1" dirty="0" smtClean="0">
                <a:solidFill>
                  <a:schemeClr val="bg1"/>
                </a:solidFill>
              </a:rPr>
              <a:t>Record Notes &amp; Observations</a:t>
            </a:r>
          </a:p>
          <a:p>
            <a:pPr algn="ctr">
              <a:spcAft>
                <a:spcPts val="600"/>
              </a:spcAft>
            </a:pPr>
            <a:endParaRPr lang="en-US" sz="800" b="1" dirty="0">
              <a:solidFill>
                <a:schemeClr val="bg1"/>
              </a:solidFill>
            </a:endParaRPr>
          </a:p>
        </p:txBody>
      </p:sp>
    </p:spTree>
    <p:extLst>
      <p:ext uri="{BB962C8B-B14F-4D97-AF65-F5344CB8AC3E}">
        <p14:creationId xmlns:p14="http://schemas.microsoft.com/office/powerpoint/2010/main" val="589724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457200" y="1230490"/>
            <a:ext cx="8048847" cy="4766732"/>
          </a:xfrm>
        </p:spPr>
        <p:txBody>
          <a:bodyPr/>
          <a:lstStyle/>
          <a:p>
            <a:pPr marL="0" indent="0" defTabSz="914400">
              <a:spcBef>
                <a:spcPct val="90000"/>
              </a:spcBef>
              <a:spcAft>
                <a:spcPts val="0"/>
              </a:spcAft>
              <a:buNone/>
            </a:pPr>
            <a:r>
              <a:rPr lang="en-US" sz="2200" u="sng" kern="0" dirty="0" smtClean="0">
                <a:solidFill>
                  <a:srgbClr val="000000"/>
                </a:solidFill>
                <a:ea typeface="ＭＳ Ｐゴシック" charset="0"/>
              </a:rPr>
              <a:t>Notes &amp; Observations Regarding Gaps in Alignment:</a:t>
            </a:r>
          </a:p>
          <a:p>
            <a:pPr marL="0" indent="0" defTabSz="914400">
              <a:spcBef>
                <a:spcPts val="0"/>
              </a:spcBef>
              <a:spcAft>
                <a:spcPts val="0"/>
              </a:spcAft>
              <a:buNone/>
            </a:pPr>
            <a:endParaRPr lang="en-US" sz="2000" b="0" i="1" kern="0" dirty="0" smtClean="0">
              <a:solidFill>
                <a:schemeClr val="tx1">
                  <a:lumMod val="65000"/>
                  <a:lumOff val="35000"/>
                </a:schemeClr>
              </a:solidFill>
              <a:ea typeface="ＭＳ Ｐゴシック" charset="0"/>
            </a:endParaRPr>
          </a:p>
          <a:p>
            <a:pPr marL="0" indent="0" defTabSz="914400">
              <a:spcBef>
                <a:spcPts val="0"/>
              </a:spcBef>
              <a:spcAft>
                <a:spcPts val="0"/>
              </a:spcAft>
              <a:buNone/>
            </a:pPr>
            <a:r>
              <a:rPr lang="en-US" sz="2000" b="0" i="1" kern="0" dirty="0" smtClean="0">
                <a:solidFill>
                  <a:schemeClr val="tx1">
                    <a:lumMod val="65000"/>
                    <a:lumOff val="35000"/>
                  </a:schemeClr>
                </a:solidFill>
                <a:ea typeface="ＭＳ Ｐゴシック" charset="0"/>
              </a:rPr>
              <a:t>No major gaps in alignment between task/scoring guides and standards.</a:t>
            </a:r>
            <a:endParaRPr lang="en-US" sz="2000" kern="0" dirty="0" smtClean="0">
              <a:solidFill>
                <a:schemeClr val="tx1">
                  <a:lumMod val="65000"/>
                  <a:lumOff val="35000"/>
                </a:schemeClr>
              </a:solidFill>
              <a:ea typeface="ＭＳ Ｐゴシック" charset="0"/>
            </a:endParaRPr>
          </a:p>
          <a:p>
            <a:pPr marL="0" indent="0" defTabSz="914400">
              <a:spcBef>
                <a:spcPts val="0"/>
              </a:spcBef>
              <a:spcAft>
                <a:spcPts val="0"/>
              </a:spcAft>
              <a:buNone/>
            </a:pPr>
            <a:endParaRPr lang="en-US" sz="2000" kern="0" dirty="0">
              <a:solidFill>
                <a:srgbClr val="004C8B"/>
              </a:solidFill>
              <a:ea typeface="ＭＳ Ｐゴシック" charset="0"/>
            </a:endParaRPr>
          </a:p>
          <a:p>
            <a:pPr marL="0" indent="0" defTabSz="914400">
              <a:spcBef>
                <a:spcPts val="0"/>
              </a:spcBef>
              <a:spcAft>
                <a:spcPts val="0"/>
              </a:spcAft>
              <a:buNone/>
            </a:pPr>
            <a:endParaRPr lang="en-US" sz="2000" kern="0" dirty="0" smtClean="0">
              <a:solidFill>
                <a:srgbClr val="004C8B"/>
              </a:solidFill>
              <a:ea typeface="ＭＳ Ｐゴシック" charset="0"/>
            </a:endParaRPr>
          </a:p>
        </p:txBody>
      </p:sp>
      <p:sp>
        <p:nvSpPr>
          <p:cNvPr id="8" name="Title 7"/>
          <p:cNvSpPr>
            <a:spLocks noGrp="1"/>
          </p:cNvSpPr>
          <p:nvPr>
            <p:ph type="title"/>
          </p:nvPr>
        </p:nvSpPr>
        <p:spPr>
          <a:xfrm>
            <a:off x="0" y="9462"/>
            <a:ext cx="9144000" cy="1143000"/>
          </a:xfrm>
        </p:spPr>
        <p:txBody>
          <a:bodyPr/>
          <a:lstStyle/>
          <a:p>
            <a:r>
              <a:rPr lang="en-US" dirty="0"/>
              <a:t>STEP 2: Examine Instructional Context and CCSS Alignment of the Task – Grade 6 ELA Example</a:t>
            </a:r>
          </a:p>
        </p:txBody>
      </p:sp>
      <p:grpSp>
        <p:nvGrpSpPr>
          <p:cNvPr id="5" name="Group 4"/>
          <p:cNvGrpSpPr/>
          <p:nvPr/>
        </p:nvGrpSpPr>
        <p:grpSpPr>
          <a:xfrm>
            <a:off x="7302500" y="5549899"/>
            <a:ext cx="1689100" cy="1254891"/>
            <a:chOff x="7302500" y="5549899"/>
            <a:chExt cx="1689100" cy="1254891"/>
          </a:xfrm>
        </p:grpSpPr>
        <p:sp>
          <p:nvSpPr>
            <p:cNvPr id="7" name="Striped Right Arrow 6"/>
            <p:cNvSpPr/>
            <p:nvPr/>
          </p:nvSpPr>
          <p:spPr>
            <a:xfrm>
              <a:off x="7302500" y="5549899"/>
              <a:ext cx="1689100" cy="1254891"/>
            </a:xfrm>
            <a:prstGeom prst="strip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7581900" y="5969000"/>
              <a:ext cx="901700" cy="369332"/>
            </a:xfrm>
            <a:prstGeom prst="rect">
              <a:avLst/>
            </a:prstGeom>
            <a:noFill/>
          </p:spPr>
          <p:txBody>
            <a:bodyPr wrap="square" rtlCol="0">
              <a:spAutoFit/>
            </a:bodyPr>
            <a:lstStyle/>
            <a:p>
              <a:r>
                <a:rPr lang="en-US" dirty="0" smtClean="0">
                  <a:solidFill>
                    <a:schemeClr val="bg1"/>
                  </a:solidFill>
                </a:rPr>
                <a:t>Cont. </a:t>
              </a:r>
              <a:endParaRPr lang="en-US" dirty="0">
                <a:solidFill>
                  <a:schemeClr val="bg1"/>
                </a:solidFill>
              </a:endParaRPr>
            </a:p>
          </p:txBody>
        </p:sp>
      </p:grpSp>
    </p:spTree>
    <p:extLst>
      <p:ext uri="{BB962C8B-B14F-4D97-AF65-F5344CB8AC3E}">
        <p14:creationId xmlns:p14="http://schemas.microsoft.com/office/powerpoint/2010/main" val="3036448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0" y="9462"/>
            <a:ext cx="9144000" cy="1143000"/>
          </a:xfrm>
        </p:spPr>
        <p:txBody>
          <a:bodyPr/>
          <a:lstStyle/>
          <a:p>
            <a:r>
              <a:rPr lang="en-US" dirty="0"/>
              <a:t>STEP 2: Examine Instructional Context and CCSS Alignment of the Task – Grade 6 ELA Example</a:t>
            </a:r>
          </a:p>
        </p:txBody>
      </p:sp>
      <p:graphicFrame>
        <p:nvGraphicFramePr>
          <p:cNvPr id="3" name="Object 2"/>
          <p:cNvGraphicFramePr>
            <a:graphicFrameLocks noChangeAspect="1"/>
          </p:cNvGraphicFramePr>
          <p:nvPr>
            <p:extLst>
              <p:ext uri="{D42A27DB-BD31-4B8C-83A1-F6EECF244321}">
                <p14:modId xmlns:p14="http://schemas.microsoft.com/office/powerpoint/2010/main" val="2336534631"/>
              </p:ext>
            </p:extLst>
          </p:nvPr>
        </p:nvGraphicFramePr>
        <p:xfrm>
          <a:off x="220133" y="1380485"/>
          <a:ext cx="8882339" cy="4181101"/>
        </p:xfrm>
        <a:graphic>
          <a:graphicData uri="http://schemas.openxmlformats.org/presentationml/2006/ole">
            <mc:AlternateContent xmlns:mc="http://schemas.openxmlformats.org/markup-compatibility/2006">
              <mc:Choice xmlns:v="urn:schemas-microsoft-com:vml" Requires="v">
                <p:oleObj spid="_x0000_s8300" name="Document" r:id="rId5" imgW="5638800" imgH="2654300" progId="Word.Document.12">
                  <p:embed/>
                </p:oleObj>
              </mc:Choice>
              <mc:Fallback>
                <p:oleObj name="Document" r:id="rId5" imgW="5638800" imgH="2654300" progId="Word.Document.12">
                  <p:embed/>
                  <p:pic>
                    <p:nvPicPr>
                      <p:cNvPr id="0" name=""/>
                      <p:cNvPicPr/>
                      <p:nvPr/>
                    </p:nvPicPr>
                    <p:blipFill>
                      <a:blip r:embed="rId6"/>
                      <a:stretch>
                        <a:fillRect/>
                      </a:stretch>
                    </p:blipFill>
                    <p:spPr>
                      <a:xfrm>
                        <a:off x="220133" y="1380485"/>
                        <a:ext cx="8882339" cy="4181101"/>
                      </a:xfrm>
                      <a:prstGeom prst="rect">
                        <a:avLst/>
                      </a:prstGeom>
                    </p:spPr>
                  </p:pic>
                </p:oleObj>
              </mc:Fallback>
            </mc:AlternateContent>
          </a:graphicData>
        </a:graphic>
      </p:graphicFrame>
      <p:grpSp>
        <p:nvGrpSpPr>
          <p:cNvPr id="10" name="Group 9"/>
          <p:cNvGrpSpPr/>
          <p:nvPr/>
        </p:nvGrpSpPr>
        <p:grpSpPr>
          <a:xfrm>
            <a:off x="7302500" y="5549899"/>
            <a:ext cx="1689100" cy="1254891"/>
            <a:chOff x="7302500" y="5549899"/>
            <a:chExt cx="1689100" cy="1254891"/>
          </a:xfrm>
        </p:grpSpPr>
        <p:sp>
          <p:nvSpPr>
            <p:cNvPr id="11" name="Striped Right Arrow 10"/>
            <p:cNvSpPr/>
            <p:nvPr/>
          </p:nvSpPr>
          <p:spPr>
            <a:xfrm>
              <a:off x="7302500" y="5549899"/>
              <a:ext cx="1689100" cy="1254891"/>
            </a:xfrm>
            <a:prstGeom prst="strip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p:cNvSpPr txBox="1"/>
            <p:nvPr/>
          </p:nvSpPr>
          <p:spPr>
            <a:xfrm>
              <a:off x="7581900" y="5969000"/>
              <a:ext cx="901700" cy="369332"/>
            </a:xfrm>
            <a:prstGeom prst="rect">
              <a:avLst/>
            </a:prstGeom>
            <a:noFill/>
          </p:spPr>
          <p:txBody>
            <a:bodyPr wrap="square" rtlCol="0">
              <a:spAutoFit/>
            </a:bodyPr>
            <a:lstStyle/>
            <a:p>
              <a:r>
                <a:rPr lang="en-US" dirty="0" smtClean="0">
                  <a:solidFill>
                    <a:schemeClr val="bg1"/>
                  </a:solidFill>
                </a:rPr>
                <a:t>Cont. </a:t>
              </a:r>
              <a:endParaRPr lang="en-US" dirty="0">
                <a:solidFill>
                  <a:schemeClr val="bg1"/>
                </a:solidFill>
              </a:endParaRPr>
            </a:p>
          </p:txBody>
        </p:sp>
      </p:grpSp>
    </p:spTree>
    <p:extLst>
      <p:ext uri="{BB962C8B-B14F-4D97-AF65-F5344CB8AC3E}">
        <p14:creationId xmlns:p14="http://schemas.microsoft.com/office/powerpoint/2010/main" val="144252114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0" y="9462"/>
            <a:ext cx="9144000" cy="1143000"/>
          </a:xfrm>
        </p:spPr>
        <p:txBody>
          <a:bodyPr/>
          <a:lstStyle/>
          <a:p>
            <a:r>
              <a:rPr lang="en-US" dirty="0"/>
              <a:t>STEP 2: Examine Instructional Context and CCSS Alignment of the Task – Grade 6 ELA Example</a:t>
            </a:r>
          </a:p>
        </p:txBody>
      </p:sp>
      <p:graphicFrame>
        <p:nvGraphicFramePr>
          <p:cNvPr id="3" name="Object 2"/>
          <p:cNvGraphicFramePr>
            <a:graphicFrameLocks noChangeAspect="1"/>
          </p:cNvGraphicFramePr>
          <p:nvPr>
            <p:extLst>
              <p:ext uri="{D42A27DB-BD31-4B8C-83A1-F6EECF244321}">
                <p14:modId xmlns:p14="http://schemas.microsoft.com/office/powerpoint/2010/main" val="714977822"/>
              </p:ext>
            </p:extLst>
          </p:nvPr>
        </p:nvGraphicFramePr>
        <p:xfrm>
          <a:off x="152400" y="1410729"/>
          <a:ext cx="8874334" cy="4537103"/>
        </p:xfrm>
        <a:graphic>
          <a:graphicData uri="http://schemas.openxmlformats.org/presentationml/2006/ole">
            <mc:AlternateContent xmlns:mc="http://schemas.openxmlformats.org/markup-compatibility/2006">
              <mc:Choice xmlns:v="urn:schemas-microsoft-com:vml" Requires="v">
                <p:oleObj spid="_x0000_s9324" name="Document" r:id="rId5" imgW="5638800" imgH="2882900" progId="Word.Document.12">
                  <p:embed/>
                </p:oleObj>
              </mc:Choice>
              <mc:Fallback>
                <p:oleObj name="Document" r:id="rId5" imgW="5638800" imgH="2882900" progId="Word.Document.12">
                  <p:embed/>
                  <p:pic>
                    <p:nvPicPr>
                      <p:cNvPr id="0" name=""/>
                      <p:cNvPicPr/>
                      <p:nvPr/>
                    </p:nvPicPr>
                    <p:blipFill>
                      <a:blip r:embed="rId6"/>
                      <a:stretch>
                        <a:fillRect/>
                      </a:stretch>
                    </p:blipFill>
                    <p:spPr>
                      <a:xfrm>
                        <a:off x="152400" y="1410729"/>
                        <a:ext cx="8874334" cy="4537103"/>
                      </a:xfrm>
                      <a:prstGeom prst="rect">
                        <a:avLst/>
                      </a:prstGeom>
                    </p:spPr>
                  </p:pic>
                </p:oleObj>
              </mc:Fallback>
            </mc:AlternateContent>
          </a:graphicData>
        </a:graphic>
      </p:graphicFrame>
    </p:spTree>
    <p:extLst>
      <p:ext uri="{BB962C8B-B14F-4D97-AF65-F5344CB8AC3E}">
        <p14:creationId xmlns:p14="http://schemas.microsoft.com/office/powerpoint/2010/main" val="231448696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301625" y="1301624"/>
            <a:ext cx="8255000" cy="5442076"/>
          </a:xfrm>
        </p:spPr>
        <p:txBody>
          <a:bodyPr/>
          <a:lstStyle/>
          <a:p>
            <a:pPr marL="0" indent="0" defTabSz="914400">
              <a:spcBef>
                <a:spcPts val="0"/>
              </a:spcBef>
              <a:spcAft>
                <a:spcPts val="1000"/>
              </a:spcAft>
              <a:buNone/>
            </a:pPr>
            <a:r>
              <a:rPr lang="en-US" sz="2200" kern="0" dirty="0" smtClean="0">
                <a:solidFill>
                  <a:srgbClr val="004C8B"/>
                </a:solidFill>
                <a:ea typeface="ＭＳ Ｐゴシック" charset="0"/>
              </a:rPr>
              <a:t>Use the table provided to analyze each individual student sample of work, asking the following questions about each:</a:t>
            </a:r>
          </a:p>
          <a:p>
            <a:pPr lvl="1" defTabSz="914400">
              <a:spcBef>
                <a:spcPts val="0"/>
              </a:spcBef>
              <a:spcAft>
                <a:spcPts val="1000"/>
              </a:spcAft>
            </a:pPr>
            <a:r>
              <a:rPr lang="en-US" sz="2000" kern="0" dirty="0" smtClean="0">
                <a:solidFill>
                  <a:srgbClr val="5E5E5D"/>
                </a:solidFill>
                <a:ea typeface="ＭＳ Ｐゴシック" charset="0"/>
              </a:rPr>
              <a:t>What does the student’s work demonstrate about his/her understanding of the task?</a:t>
            </a:r>
          </a:p>
          <a:p>
            <a:pPr lvl="1" defTabSz="914400">
              <a:spcBef>
                <a:spcPts val="0"/>
              </a:spcBef>
              <a:spcAft>
                <a:spcPts val="1000"/>
              </a:spcAft>
            </a:pPr>
            <a:r>
              <a:rPr lang="en-US" sz="2000" b="0" kern="0" dirty="0" smtClean="0">
                <a:solidFill>
                  <a:srgbClr val="5E5E5D"/>
                </a:solidFill>
                <a:ea typeface="ＭＳ Ｐゴシック" charset="0"/>
              </a:rPr>
              <a:t>What does the student’s work demonstrate about his/her proficiency with the requirements of the targeted CCSS?</a:t>
            </a:r>
          </a:p>
          <a:p>
            <a:pPr lvl="1" defTabSz="914400">
              <a:spcBef>
                <a:spcPts val="0"/>
              </a:spcBef>
              <a:spcAft>
                <a:spcPts val="1000"/>
              </a:spcAft>
            </a:pPr>
            <a:r>
              <a:rPr lang="en-US" sz="2000" b="0" kern="0" dirty="0" smtClean="0">
                <a:solidFill>
                  <a:srgbClr val="5E5E5D"/>
                </a:solidFill>
                <a:ea typeface="ＭＳ Ｐゴシック" charset="0"/>
              </a:rPr>
              <a:t>What does the student’s work demonstrate about the depth of </a:t>
            </a:r>
            <a:r>
              <a:rPr lang="en-US" sz="2000" kern="0" dirty="0">
                <a:solidFill>
                  <a:srgbClr val="5E5E5D"/>
                </a:solidFill>
                <a:ea typeface="ＭＳ Ｐゴシック" charset="0"/>
              </a:rPr>
              <a:t>his/her understanding </a:t>
            </a:r>
            <a:r>
              <a:rPr lang="en-US" sz="2000" b="0" kern="0" dirty="0" smtClean="0">
                <a:solidFill>
                  <a:srgbClr val="5E5E5D"/>
                </a:solidFill>
                <a:ea typeface="ＭＳ Ｐゴシック" charset="0"/>
              </a:rPr>
              <a:t>and reasoning ability, including </a:t>
            </a:r>
            <a:r>
              <a:rPr lang="en-US" sz="2000" kern="0" dirty="0">
                <a:solidFill>
                  <a:srgbClr val="5E5E5D"/>
                </a:solidFill>
                <a:ea typeface="ＭＳ Ｐゴシック" charset="0"/>
              </a:rPr>
              <a:t>his/her understanding </a:t>
            </a:r>
            <a:r>
              <a:rPr lang="en-US" sz="2000" b="0" kern="0" dirty="0" smtClean="0">
                <a:solidFill>
                  <a:srgbClr val="5E5E5D"/>
                </a:solidFill>
                <a:ea typeface="ＭＳ Ｐゴシック" charset="0"/>
              </a:rPr>
              <a:t>of any related texts and topics? </a:t>
            </a:r>
          </a:p>
          <a:p>
            <a:pPr lvl="1" defTabSz="914400">
              <a:spcBef>
                <a:spcPts val="0"/>
              </a:spcBef>
              <a:spcAft>
                <a:spcPts val="1000"/>
              </a:spcAft>
            </a:pPr>
            <a:r>
              <a:rPr lang="en-US" sz="2000" kern="0" dirty="0">
                <a:solidFill>
                  <a:srgbClr val="5E5E5D"/>
                </a:solidFill>
                <a:ea typeface="ＭＳ Ｐゴシック" charset="0"/>
              </a:rPr>
              <a:t>How does the application of the scoring guidelines/rubrics related to the task support an understanding of the student’s proficiency</a:t>
            </a:r>
            <a:r>
              <a:rPr lang="en-US" sz="2000" kern="0" dirty="0" smtClean="0">
                <a:solidFill>
                  <a:srgbClr val="5E5E5D"/>
                </a:solidFill>
                <a:ea typeface="ＭＳ Ｐゴシック" charset="0"/>
              </a:rPr>
              <a:t>?</a:t>
            </a:r>
          </a:p>
          <a:p>
            <a:pPr marL="457200" lvl="1" indent="0" defTabSz="914400">
              <a:spcBef>
                <a:spcPts val="0"/>
              </a:spcBef>
              <a:spcAft>
                <a:spcPts val="1000"/>
              </a:spcAft>
              <a:buNone/>
            </a:pPr>
            <a:endParaRPr lang="en-US" sz="2000" kern="0" dirty="0" smtClean="0">
              <a:solidFill>
                <a:srgbClr val="5E5E5D"/>
              </a:solidFill>
              <a:ea typeface="ＭＳ Ｐゴシック" charset="0"/>
            </a:endParaRPr>
          </a:p>
          <a:p>
            <a:pPr marL="457200" lvl="1" indent="0" defTabSz="914400">
              <a:spcBef>
                <a:spcPts val="0"/>
              </a:spcBef>
              <a:spcAft>
                <a:spcPts val="1000"/>
              </a:spcAft>
              <a:buNone/>
            </a:pPr>
            <a:endParaRPr lang="en-US" sz="2000" kern="0" dirty="0" smtClean="0">
              <a:solidFill>
                <a:srgbClr val="5E5E5D"/>
              </a:solidFill>
              <a:ea typeface="ＭＳ Ｐゴシック" charset="0"/>
            </a:endParaRPr>
          </a:p>
        </p:txBody>
      </p:sp>
      <p:sp>
        <p:nvSpPr>
          <p:cNvPr id="8" name="Title 7"/>
          <p:cNvSpPr>
            <a:spLocks noGrp="1"/>
          </p:cNvSpPr>
          <p:nvPr>
            <p:ph type="title"/>
          </p:nvPr>
        </p:nvSpPr>
        <p:spPr/>
        <p:txBody>
          <a:bodyPr/>
          <a:lstStyle/>
          <a:p>
            <a:r>
              <a:rPr lang="en-US" dirty="0" smtClean="0"/>
              <a:t>STEP 3: Analyze Individual Student Work</a:t>
            </a:r>
            <a:endParaRPr lang="en-US" dirty="0"/>
          </a:p>
        </p:txBody>
      </p:sp>
    </p:spTree>
    <p:extLst>
      <p:ext uri="{BB962C8B-B14F-4D97-AF65-F5344CB8AC3E}">
        <p14:creationId xmlns:p14="http://schemas.microsoft.com/office/powerpoint/2010/main" val="19435285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Session Goals</a:t>
            </a:r>
            <a:endParaRPr lang="en-US" dirty="0"/>
          </a:p>
        </p:txBody>
      </p:sp>
      <p:sp>
        <p:nvSpPr>
          <p:cNvPr id="5" name="Text Placeholder 5"/>
          <p:cNvSpPr>
            <a:spLocks noGrp="1"/>
          </p:cNvSpPr>
          <p:nvPr>
            <p:ph type="body" sz="quarter" idx="13"/>
          </p:nvPr>
        </p:nvSpPr>
        <p:spPr>
          <a:xfrm>
            <a:off x="457200" y="1540871"/>
            <a:ext cx="8420986" cy="4012205"/>
          </a:xfrm>
        </p:spPr>
        <p:txBody>
          <a:bodyPr/>
          <a:lstStyle/>
          <a:p>
            <a:pPr marL="0" indent="0">
              <a:spcBef>
                <a:spcPts val="0"/>
              </a:spcBef>
              <a:spcAft>
                <a:spcPts val="1000"/>
              </a:spcAft>
              <a:buNone/>
            </a:pPr>
            <a:r>
              <a:rPr lang="en-US" sz="2400" dirty="0" smtClean="0">
                <a:solidFill>
                  <a:schemeClr val="tx2"/>
                </a:solidFill>
              </a:rPr>
              <a:t>Develop </a:t>
            </a:r>
            <a:r>
              <a:rPr lang="en-US" sz="2400" dirty="0">
                <a:solidFill>
                  <a:schemeClr val="tx2"/>
                </a:solidFill>
              </a:rPr>
              <a:t>reviewers’ ability </a:t>
            </a:r>
            <a:r>
              <a:rPr lang="en-US" sz="2400" dirty="0" smtClean="0">
                <a:solidFill>
                  <a:schemeClr val="tx2"/>
                </a:solidFill>
              </a:rPr>
              <a:t>to:</a:t>
            </a:r>
          </a:p>
          <a:p>
            <a:pPr>
              <a:spcBef>
                <a:spcPts val="0"/>
              </a:spcBef>
              <a:spcAft>
                <a:spcPts val="1000"/>
              </a:spcAft>
              <a:buFont typeface="Wingdings" panose="05000000000000000000" pitchFamily="2" charset="2"/>
              <a:buChar char="Ø"/>
            </a:pPr>
            <a:r>
              <a:rPr lang="en-US" sz="2400" b="0" dirty="0" smtClean="0">
                <a:solidFill>
                  <a:schemeClr val="tx1">
                    <a:lumMod val="65000"/>
                    <a:lumOff val="35000"/>
                  </a:schemeClr>
                </a:solidFill>
              </a:rPr>
              <a:t> </a:t>
            </a:r>
            <a:r>
              <a:rPr lang="en-US" sz="2400" b="0" dirty="0">
                <a:solidFill>
                  <a:schemeClr val="tx1">
                    <a:lumMod val="65000"/>
                    <a:lumOff val="35000"/>
                  </a:schemeClr>
                </a:solidFill>
              </a:rPr>
              <a:t>Use the EQuIP Student Work Protocol to examine student work and provide evidence-based feedback for both the </a:t>
            </a:r>
            <a:r>
              <a:rPr lang="en-US" sz="2400" b="0" dirty="0" smtClean="0">
                <a:solidFill>
                  <a:schemeClr val="tx1">
                    <a:lumMod val="65000"/>
                    <a:lumOff val="35000"/>
                  </a:schemeClr>
                </a:solidFill>
              </a:rPr>
              <a:t>task </a:t>
            </a:r>
            <a:r>
              <a:rPr lang="en-US" sz="2400" b="0" dirty="0">
                <a:solidFill>
                  <a:schemeClr val="tx1">
                    <a:lumMod val="65000"/>
                    <a:lumOff val="35000"/>
                  </a:schemeClr>
                </a:solidFill>
              </a:rPr>
              <a:t>and </a:t>
            </a:r>
            <a:r>
              <a:rPr lang="en-US" sz="2400" b="0" dirty="0" smtClean="0">
                <a:solidFill>
                  <a:schemeClr val="tx1">
                    <a:lumMod val="65000"/>
                    <a:lumOff val="35000"/>
                  </a:schemeClr>
                </a:solidFill>
              </a:rPr>
              <a:t>also its </a:t>
            </a:r>
            <a:r>
              <a:rPr lang="en-US" sz="2400" b="0" dirty="0">
                <a:solidFill>
                  <a:schemeClr val="tx1">
                    <a:lumMod val="65000"/>
                    <a:lumOff val="35000"/>
                  </a:schemeClr>
                </a:solidFill>
              </a:rPr>
              <a:t>lesson/unit.</a:t>
            </a:r>
          </a:p>
          <a:p>
            <a:pPr lvl="1">
              <a:spcBef>
                <a:spcPts val="0"/>
              </a:spcBef>
              <a:spcAft>
                <a:spcPts val="1000"/>
              </a:spcAft>
              <a:buFont typeface="Courier New"/>
              <a:buChar char="o"/>
            </a:pPr>
            <a:r>
              <a:rPr lang="en-US" b="0" dirty="0" smtClean="0">
                <a:solidFill>
                  <a:schemeClr val="tx1">
                    <a:lumMod val="65000"/>
                    <a:lumOff val="35000"/>
                  </a:schemeClr>
                </a:solidFill>
              </a:rPr>
              <a:t>Develop a common </a:t>
            </a:r>
            <a:r>
              <a:rPr lang="en-US" b="0" dirty="0">
                <a:solidFill>
                  <a:schemeClr val="tx1">
                    <a:lumMod val="65000"/>
                    <a:lumOff val="35000"/>
                  </a:schemeClr>
                </a:solidFill>
              </a:rPr>
              <a:t>understanding among </a:t>
            </a:r>
            <a:r>
              <a:rPr lang="en-US" b="0" dirty="0" smtClean="0">
                <a:solidFill>
                  <a:schemeClr val="tx1">
                    <a:lumMod val="65000"/>
                    <a:lumOff val="35000"/>
                  </a:schemeClr>
                </a:solidFill>
              </a:rPr>
              <a:t>reviewers of task </a:t>
            </a:r>
            <a:r>
              <a:rPr lang="en-US" b="0" dirty="0">
                <a:solidFill>
                  <a:schemeClr val="tx1">
                    <a:lumMod val="65000"/>
                    <a:lumOff val="35000"/>
                  </a:schemeClr>
                </a:solidFill>
              </a:rPr>
              <a:t>alignment and </a:t>
            </a:r>
            <a:r>
              <a:rPr lang="en-US" b="0" dirty="0" smtClean="0">
                <a:solidFill>
                  <a:schemeClr val="tx1">
                    <a:lumMod val="65000"/>
                    <a:lumOff val="35000"/>
                  </a:schemeClr>
                </a:solidFill>
              </a:rPr>
              <a:t>quality.</a:t>
            </a:r>
          </a:p>
          <a:p>
            <a:pPr lvl="1">
              <a:spcBef>
                <a:spcPts val="0"/>
              </a:spcBef>
              <a:spcAft>
                <a:spcPts val="1000"/>
              </a:spcAft>
              <a:buFont typeface="Courier New"/>
              <a:buChar char="o"/>
            </a:pPr>
            <a:r>
              <a:rPr lang="en-US" b="0" dirty="0" smtClean="0">
                <a:solidFill>
                  <a:schemeClr val="tx1">
                    <a:lumMod val="65000"/>
                    <a:lumOff val="35000"/>
                  </a:schemeClr>
                </a:solidFill>
              </a:rPr>
              <a:t>Develop </a:t>
            </a:r>
            <a:r>
              <a:rPr lang="en-US" b="0" dirty="0">
                <a:solidFill>
                  <a:schemeClr val="tx1">
                    <a:lumMod val="65000"/>
                    <a:lumOff val="35000"/>
                  </a:schemeClr>
                </a:solidFill>
              </a:rPr>
              <a:t>a common understanding of the </a:t>
            </a:r>
            <a:r>
              <a:rPr lang="en-US" b="0" dirty="0" smtClean="0">
                <a:solidFill>
                  <a:schemeClr val="tx1">
                    <a:lumMod val="65000"/>
                    <a:lumOff val="35000"/>
                  </a:schemeClr>
                </a:solidFill>
              </a:rPr>
              <a:t>alignment rating descriptors </a:t>
            </a:r>
            <a:r>
              <a:rPr lang="en-US" b="0" dirty="0">
                <a:solidFill>
                  <a:schemeClr val="tx1">
                    <a:lumMod val="65000"/>
                    <a:lumOff val="35000"/>
                  </a:schemeClr>
                </a:solidFill>
              </a:rPr>
              <a:t>for the EQuIP Student Work </a:t>
            </a:r>
            <a:r>
              <a:rPr lang="en-US" b="0" dirty="0" smtClean="0">
                <a:solidFill>
                  <a:schemeClr val="tx1">
                    <a:lumMod val="65000"/>
                    <a:lumOff val="35000"/>
                  </a:schemeClr>
                </a:solidFill>
              </a:rPr>
              <a:t>Protocol</a:t>
            </a:r>
            <a:r>
              <a:rPr lang="en-US" dirty="0" smtClean="0">
                <a:solidFill>
                  <a:schemeClr val="tx1">
                    <a:lumMod val="65000"/>
                    <a:lumOff val="35000"/>
                  </a:schemeClr>
                </a:solidFill>
              </a:rPr>
              <a:t>.</a:t>
            </a:r>
            <a:endParaRPr lang="en-US" dirty="0">
              <a:solidFill>
                <a:schemeClr val="tx1">
                  <a:lumMod val="65000"/>
                  <a:lumOff val="35000"/>
                </a:schemeClr>
              </a:solidFill>
            </a:endParaRPr>
          </a:p>
        </p:txBody>
      </p:sp>
    </p:spTree>
    <p:extLst>
      <p:ext uri="{BB962C8B-B14F-4D97-AF65-F5344CB8AC3E}">
        <p14:creationId xmlns:p14="http://schemas.microsoft.com/office/powerpoint/2010/main" val="3963913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301625" y="1301624"/>
            <a:ext cx="8255000" cy="5442076"/>
          </a:xfrm>
        </p:spPr>
        <p:txBody>
          <a:bodyPr/>
          <a:lstStyle/>
          <a:p>
            <a:pPr marL="0" indent="0" defTabSz="914400">
              <a:spcBef>
                <a:spcPts val="0"/>
              </a:spcBef>
              <a:spcAft>
                <a:spcPts val="1000"/>
              </a:spcAft>
              <a:buNone/>
            </a:pPr>
            <a:r>
              <a:rPr lang="en-US" sz="2200" kern="0" dirty="0" smtClean="0">
                <a:solidFill>
                  <a:srgbClr val="004C8B"/>
                </a:solidFill>
                <a:ea typeface="ＭＳ Ｐゴシック" charset="0"/>
              </a:rPr>
              <a:t>Use the table provided to analyze each individual sample of work by asking the following questions about each:</a:t>
            </a:r>
          </a:p>
          <a:p>
            <a:pPr marL="0" indent="0" defTabSz="914400">
              <a:spcBef>
                <a:spcPts val="0"/>
              </a:spcBef>
              <a:spcAft>
                <a:spcPts val="1000"/>
              </a:spcAft>
              <a:buNone/>
            </a:pPr>
            <a:endParaRPr lang="en-US" sz="2200" kern="0" dirty="0" smtClean="0">
              <a:solidFill>
                <a:srgbClr val="004C8B"/>
              </a:solidFill>
              <a:ea typeface="ＭＳ Ｐゴシック" charset="0"/>
            </a:endParaRPr>
          </a:p>
        </p:txBody>
      </p:sp>
      <p:sp>
        <p:nvSpPr>
          <p:cNvPr id="8" name="Title 7"/>
          <p:cNvSpPr>
            <a:spLocks noGrp="1"/>
          </p:cNvSpPr>
          <p:nvPr>
            <p:ph type="title"/>
          </p:nvPr>
        </p:nvSpPr>
        <p:spPr/>
        <p:txBody>
          <a:bodyPr/>
          <a:lstStyle/>
          <a:p>
            <a:r>
              <a:rPr lang="en-US" dirty="0" smtClean="0"/>
              <a:t>STEP 3: Analyze Individual Student Work</a:t>
            </a:r>
            <a:endParaRPr lang="en-US" dirty="0"/>
          </a:p>
        </p:txBody>
      </p:sp>
      <p:graphicFrame>
        <p:nvGraphicFramePr>
          <p:cNvPr id="2" name="Object 1"/>
          <p:cNvGraphicFramePr>
            <a:graphicFrameLocks noChangeAspect="1"/>
          </p:cNvGraphicFramePr>
          <p:nvPr>
            <p:extLst>
              <p:ext uri="{D42A27DB-BD31-4B8C-83A1-F6EECF244321}">
                <p14:modId xmlns:p14="http://schemas.microsoft.com/office/powerpoint/2010/main" val="994372701"/>
              </p:ext>
            </p:extLst>
          </p:nvPr>
        </p:nvGraphicFramePr>
        <p:xfrm>
          <a:off x="152400" y="2206625"/>
          <a:ext cx="8785225" cy="4400550"/>
        </p:xfrm>
        <a:graphic>
          <a:graphicData uri="http://schemas.openxmlformats.org/presentationml/2006/ole">
            <mc:AlternateContent xmlns:mc="http://schemas.openxmlformats.org/markup-compatibility/2006">
              <mc:Choice xmlns:v="urn:schemas-microsoft-com:vml" Requires="v">
                <p:oleObj spid="_x0000_s7288" name="Document" r:id="rId5" imgW="9042400" imgH="4762500" progId="Word.Document.12">
                  <p:embed/>
                </p:oleObj>
              </mc:Choice>
              <mc:Fallback>
                <p:oleObj name="Document" r:id="rId5" imgW="9042400" imgH="4762500" progId="Word.Document.12">
                  <p:embed/>
                  <p:pic>
                    <p:nvPicPr>
                      <p:cNvPr id="0" name=""/>
                      <p:cNvPicPr/>
                      <p:nvPr/>
                    </p:nvPicPr>
                    <p:blipFill>
                      <a:blip r:embed="rId6"/>
                      <a:stretch>
                        <a:fillRect/>
                      </a:stretch>
                    </p:blipFill>
                    <p:spPr>
                      <a:xfrm>
                        <a:off x="152400" y="2206625"/>
                        <a:ext cx="8785225" cy="4400550"/>
                      </a:xfrm>
                      <a:prstGeom prst="rect">
                        <a:avLst/>
                      </a:prstGeom>
                    </p:spPr>
                  </p:pic>
                </p:oleObj>
              </mc:Fallback>
            </mc:AlternateContent>
          </a:graphicData>
        </a:graphic>
      </p:graphicFrame>
      <p:sp>
        <p:nvSpPr>
          <p:cNvPr id="5" name="TextBox 4"/>
          <p:cNvSpPr txBox="1"/>
          <p:nvPr/>
        </p:nvSpPr>
        <p:spPr>
          <a:xfrm>
            <a:off x="5851525" y="5407641"/>
            <a:ext cx="3086100" cy="1215717"/>
          </a:xfrm>
          <a:prstGeom prst="rect">
            <a:avLst/>
          </a:prstGeom>
          <a:solidFill>
            <a:srgbClr val="004C8B"/>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spcAft>
                <a:spcPts val="600"/>
              </a:spcAft>
            </a:pPr>
            <a:r>
              <a:rPr lang="en-US" sz="2000" b="1" dirty="0" smtClean="0">
                <a:solidFill>
                  <a:schemeClr val="bg1"/>
                </a:solidFill>
              </a:rPr>
              <a:t>Record Notes &amp; Observations in the Rows of the Table</a:t>
            </a:r>
          </a:p>
          <a:p>
            <a:pPr algn="ctr">
              <a:spcAft>
                <a:spcPts val="600"/>
              </a:spcAft>
            </a:pPr>
            <a:endParaRPr lang="en-US" sz="800" b="1" dirty="0">
              <a:solidFill>
                <a:schemeClr val="bg1"/>
              </a:solidFill>
            </a:endParaRPr>
          </a:p>
        </p:txBody>
      </p:sp>
    </p:spTree>
    <p:extLst>
      <p:ext uri="{BB962C8B-B14F-4D97-AF65-F5344CB8AC3E}">
        <p14:creationId xmlns:p14="http://schemas.microsoft.com/office/powerpoint/2010/main" val="2189273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270933" y="1217790"/>
            <a:ext cx="8381999" cy="4766732"/>
          </a:xfrm>
        </p:spPr>
        <p:txBody>
          <a:bodyPr/>
          <a:lstStyle/>
          <a:p>
            <a:pPr marL="0" indent="0" defTabSz="914400">
              <a:spcBef>
                <a:spcPts val="600"/>
              </a:spcBef>
              <a:spcAft>
                <a:spcPts val="1000"/>
              </a:spcAft>
              <a:buNone/>
            </a:pPr>
            <a:r>
              <a:rPr lang="en-US" sz="2400" u="sng" kern="0" dirty="0">
                <a:solidFill>
                  <a:srgbClr val="000000"/>
                </a:solidFill>
                <a:ea typeface="ＭＳ Ｐゴシック" charset="0"/>
              </a:rPr>
              <a:t>Notes &amp; Observations Regarding Student Responses to the Task</a:t>
            </a:r>
            <a:r>
              <a:rPr lang="en-US" sz="2400" u="sng" kern="0" dirty="0" smtClean="0">
                <a:solidFill>
                  <a:srgbClr val="000000"/>
                </a:solidFill>
                <a:ea typeface="ＭＳ Ｐゴシック" charset="0"/>
              </a:rPr>
              <a:t>:</a:t>
            </a:r>
            <a:endParaRPr lang="en-US" sz="2400" i="1" dirty="0">
              <a:solidFill>
                <a:schemeClr val="tx1">
                  <a:lumMod val="65000"/>
                  <a:lumOff val="35000"/>
                </a:schemeClr>
              </a:solidFill>
            </a:endParaRPr>
          </a:p>
          <a:p>
            <a:pPr marL="0" indent="0">
              <a:spcBef>
                <a:spcPts val="0"/>
              </a:spcBef>
              <a:spcAft>
                <a:spcPts val="1000"/>
              </a:spcAft>
              <a:buNone/>
            </a:pPr>
            <a:r>
              <a:rPr lang="en-US" sz="2400" i="1" dirty="0" smtClean="0">
                <a:solidFill>
                  <a:schemeClr val="tx1">
                    <a:lumMod val="65000"/>
                    <a:lumOff val="35000"/>
                  </a:schemeClr>
                </a:solidFill>
              </a:rPr>
              <a:t>Student #1: </a:t>
            </a:r>
            <a:r>
              <a:rPr lang="en-US" sz="2400" b="0" i="1" dirty="0" smtClean="0">
                <a:solidFill>
                  <a:schemeClr val="tx1">
                    <a:lumMod val="65000"/>
                    <a:lumOff val="35000"/>
                  </a:schemeClr>
                </a:solidFill>
              </a:rPr>
              <a:t>On Forming EBC worksheet, the student struggles to move from connecting details to making a broader claim. In writing, he/she knows how to collect evidence from the text but does not yet demonstrate the skill of being able to use these details to make meaning and form a coherent claim about the text.</a:t>
            </a:r>
            <a:endParaRPr lang="en-US" sz="2400" dirty="0" smtClean="0">
              <a:solidFill>
                <a:schemeClr val="tx1">
                  <a:lumMod val="65000"/>
                  <a:lumOff val="35000"/>
                </a:schemeClr>
              </a:solidFill>
            </a:endParaRPr>
          </a:p>
          <a:p>
            <a:pPr marL="0" indent="0">
              <a:spcBef>
                <a:spcPts val="0"/>
              </a:spcBef>
              <a:spcAft>
                <a:spcPts val="1000"/>
              </a:spcAft>
              <a:buNone/>
            </a:pPr>
            <a:r>
              <a:rPr lang="en-US" sz="2400" i="1" dirty="0" smtClean="0">
                <a:solidFill>
                  <a:schemeClr val="tx1">
                    <a:lumMod val="65000"/>
                    <a:lumOff val="35000"/>
                  </a:schemeClr>
                </a:solidFill>
              </a:rPr>
              <a:t>Student #2: </a:t>
            </a:r>
            <a:r>
              <a:rPr lang="en-US" sz="2400" b="0" i="1" dirty="0" smtClean="0">
                <a:solidFill>
                  <a:schemeClr val="tx1">
                    <a:lumMod val="65000"/>
                    <a:lumOff val="35000"/>
                  </a:schemeClr>
                </a:solidFill>
              </a:rPr>
              <a:t>On Forming EBC worksheet, the student is not yet processing and unpacking the quotes in his/her own words. In the written piece, there is evidence of the structure of a two-part claim. However, there are so many different quotes from the text and not enough connection between the ideas.</a:t>
            </a:r>
          </a:p>
        </p:txBody>
      </p:sp>
      <p:sp>
        <p:nvSpPr>
          <p:cNvPr id="8" name="Title 7"/>
          <p:cNvSpPr>
            <a:spLocks noGrp="1"/>
          </p:cNvSpPr>
          <p:nvPr>
            <p:ph type="title"/>
          </p:nvPr>
        </p:nvSpPr>
        <p:spPr>
          <a:xfrm>
            <a:off x="0" y="9462"/>
            <a:ext cx="9144000" cy="1143000"/>
          </a:xfrm>
        </p:spPr>
        <p:txBody>
          <a:bodyPr/>
          <a:lstStyle/>
          <a:p>
            <a:r>
              <a:rPr lang="en-US" dirty="0" smtClean="0"/>
              <a:t>STEP 3: Analyze Individual Student Work</a:t>
            </a:r>
            <a:br>
              <a:rPr lang="en-US" dirty="0" smtClean="0"/>
            </a:br>
            <a:r>
              <a:rPr lang="en-US" dirty="0"/>
              <a:t>Grade 6 – Making Evidence-Based Claims: Steve Jobs</a:t>
            </a:r>
          </a:p>
        </p:txBody>
      </p:sp>
    </p:spTree>
    <p:extLst>
      <p:ext uri="{BB962C8B-B14F-4D97-AF65-F5344CB8AC3E}">
        <p14:creationId xmlns:p14="http://schemas.microsoft.com/office/powerpoint/2010/main" val="160209944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270933" y="1217790"/>
            <a:ext cx="8381999" cy="4766732"/>
          </a:xfrm>
        </p:spPr>
        <p:txBody>
          <a:bodyPr/>
          <a:lstStyle/>
          <a:p>
            <a:pPr marL="0" indent="0" defTabSz="914400">
              <a:spcBef>
                <a:spcPts val="600"/>
              </a:spcBef>
              <a:spcAft>
                <a:spcPts val="1000"/>
              </a:spcAft>
              <a:buNone/>
            </a:pPr>
            <a:r>
              <a:rPr lang="en-US" sz="2400" u="sng" kern="0" dirty="0">
                <a:solidFill>
                  <a:srgbClr val="000000"/>
                </a:solidFill>
                <a:ea typeface="ＭＳ Ｐゴシック" charset="0"/>
              </a:rPr>
              <a:t>Notes &amp; Observations Regarding Student Responses to the Task</a:t>
            </a:r>
            <a:r>
              <a:rPr lang="en-US" sz="2400" u="sng" kern="0" dirty="0" smtClean="0">
                <a:solidFill>
                  <a:srgbClr val="000000"/>
                </a:solidFill>
                <a:ea typeface="ＭＳ Ｐゴシック" charset="0"/>
              </a:rPr>
              <a:t>:</a:t>
            </a:r>
            <a:endParaRPr lang="en-US" sz="2400" i="1" dirty="0">
              <a:solidFill>
                <a:schemeClr val="tx1">
                  <a:lumMod val="65000"/>
                  <a:lumOff val="35000"/>
                </a:schemeClr>
              </a:solidFill>
            </a:endParaRPr>
          </a:p>
          <a:p>
            <a:pPr marL="0" indent="0">
              <a:spcBef>
                <a:spcPts val="0"/>
              </a:spcBef>
              <a:spcAft>
                <a:spcPts val="1000"/>
              </a:spcAft>
              <a:buNone/>
            </a:pPr>
            <a:r>
              <a:rPr lang="en-US" sz="2400" i="1" dirty="0">
                <a:solidFill>
                  <a:schemeClr val="tx1">
                    <a:lumMod val="65000"/>
                    <a:lumOff val="35000"/>
                  </a:schemeClr>
                </a:solidFill>
              </a:rPr>
              <a:t>Student #3: </a:t>
            </a:r>
            <a:r>
              <a:rPr lang="en-US" sz="2400" b="0" i="1" dirty="0">
                <a:solidFill>
                  <a:schemeClr val="tx1">
                    <a:lumMod val="65000"/>
                    <a:lumOff val="35000"/>
                  </a:schemeClr>
                </a:solidFill>
              </a:rPr>
              <a:t>In the final writing, this student attempts to synthesize and make meaning but does not pay close attention to how Jobs connected the details in his own story; not cohesive</a:t>
            </a:r>
            <a:r>
              <a:rPr lang="en-US" sz="2400" b="0" i="1" dirty="0" smtClean="0">
                <a:solidFill>
                  <a:schemeClr val="tx1">
                    <a:lumMod val="65000"/>
                    <a:lumOff val="35000"/>
                  </a:schemeClr>
                </a:solidFill>
              </a:rPr>
              <a:t>.</a:t>
            </a:r>
            <a:endParaRPr lang="en-US" sz="2400" b="0" i="1" dirty="0">
              <a:solidFill>
                <a:schemeClr val="tx1">
                  <a:lumMod val="65000"/>
                  <a:lumOff val="35000"/>
                </a:schemeClr>
              </a:solidFill>
            </a:endParaRPr>
          </a:p>
        </p:txBody>
      </p:sp>
      <p:sp>
        <p:nvSpPr>
          <p:cNvPr id="8" name="Title 7"/>
          <p:cNvSpPr>
            <a:spLocks noGrp="1"/>
          </p:cNvSpPr>
          <p:nvPr>
            <p:ph type="title"/>
          </p:nvPr>
        </p:nvSpPr>
        <p:spPr>
          <a:xfrm>
            <a:off x="0" y="9462"/>
            <a:ext cx="9144000" cy="1143000"/>
          </a:xfrm>
        </p:spPr>
        <p:txBody>
          <a:bodyPr/>
          <a:lstStyle/>
          <a:p>
            <a:r>
              <a:rPr lang="en-US" dirty="0" smtClean="0"/>
              <a:t>STEP 3: Analyze Individual Student Work</a:t>
            </a:r>
            <a:br>
              <a:rPr lang="en-US" dirty="0" smtClean="0"/>
            </a:br>
            <a:r>
              <a:rPr lang="en-US" dirty="0" smtClean="0"/>
              <a:t>Grade 6 – Making </a:t>
            </a:r>
            <a:r>
              <a:rPr lang="en-US" dirty="0"/>
              <a:t>Evidence-Based Claims: Steve Jobs</a:t>
            </a:r>
          </a:p>
        </p:txBody>
      </p:sp>
    </p:spTree>
    <p:extLst>
      <p:ext uri="{BB962C8B-B14F-4D97-AF65-F5344CB8AC3E}">
        <p14:creationId xmlns:p14="http://schemas.microsoft.com/office/powerpoint/2010/main" val="373776575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STEP 4: Analyze the Collection of Student Work</a:t>
            </a:r>
            <a:endParaRPr lang="en-US" dirty="0"/>
          </a:p>
        </p:txBody>
      </p:sp>
      <p:grpSp>
        <p:nvGrpSpPr>
          <p:cNvPr id="7" name="Group 6"/>
          <p:cNvGrpSpPr/>
          <p:nvPr/>
        </p:nvGrpSpPr>
        <p:grpSpPr>
          <a:xfrm>
            <a:off x="7302500" y="5549899"/>
            <a:ext cx="1689100" cy="1254891"/>
            <a:chOff x="7302500" y="5549899"/>
            <a:chExt cx="1689100" cy="1254891"/>
          </a:xfrm>
        </p:grpSpPr>
        <p:sp>
          <p:nvSpPr>
            <p:cNvPr id="9" name="Striped Right Arrow 8"/>
            <p:cNvSpPr/>
            <p:nvPr/>
          </p:nvSpPr>
          <p:spPr>
            <a:xfrm>
              <a:off x="7302500" y="5549899"/>
              <a:ext cx="1689100" cy="1254891"/>
            </a:xfrm>
            <a:prstGeom prst="strip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7581900" y="5969000"/>
              <a:ext cx="901700" cy="369332"/>
            </a:xfrm>
            <a:prstGeom prst="rect">
              <a:avLst/>
            </a:prstGeom>
            <a:noFill/>
          </p:spPr>
          <p:txBody>
            <a:bodyPr wrap="square" rtlCol="0">
              <a:spAutoFit/>
            </a:bodyPr>
            <a:lstStyle/>
            <a:p>
              <a:r>
                <a:rPr lang="en-US" dirty="0" smtClean="0">
                  <a:solidFill>
                    <a:schemeClr val="bg1"/>
                  </a:solidFill>
                </a:rPr>
                <a:t>Cont. </a:t>
              </a:r>
              <a:endParaRPr lang="en-US" dirty="0">
                <a:solidFill>
                  <a:schemeClr val="bg1"/>
                </a:solidFill>
              </a:endParaRPr>
            </a:p>
          </p:txBody>
        </p:sp>
      </p:grpSp>
      <p:sp>
        <p:nvSpPr>
          <p:cNvPr id="11" name="Text Placeholder 5"/>
          <p:cNvSpPr>
            <a:spLocks noGrp="1"/>
          </p:cNvSpPr>
          <p:nvPr>
            <p:ph type="body" sz="quarter" idx="13"/>
          </p:nvPr>
        </p:nvSpPr>
        <p:spPr>
          <a:xfrm>
            <a:off x="301625" y="1022224"/>
            <a:ext cx="8689976" cy="5442076"/>
          </a:xfrm>
        </p:spPr>
        <p:txBody>
          <a:bodyPr/>
          <a:lstStyle/>
          <a:p>
            <a:pPr marL="0" indent="0" defTabSz="914400">
              <a:spcBef>
                <a:spcPts val="0"/>
              </a:spcBef>
              <a:spcAft>
                <a:spcPts val="600"/>
              </a:spcAft>
              <a:buNone/>
            </a:pPr>
            <a:r>
              <a:rPr lang="en-US" sz="2400" kern="0" dirty="0">
                <a:solidFill>
                  <a:srgbClr val="004C8B"/>
                </a:solidFill>
                <a:ea typeface="ＭＳ Ｐゴシック" charset="0"/>
              </a:rPr>
              <a:t>L</a:t>
            </a:r>
            <a:r>
              <a:rPr lang="en-US" sz="2400" kern="0" dirty="0" smtClean="0">
                <a:solidFill>
                  <a:srgbClr val="004C8B"/>
                </a:solidFill>
                <a:ea typeface="ＭＳ Ｐゴシック" charset="0"/>
              </a:rPr>
              <a:t>ook for trends across the collection of samples of student work.</a:t>
            </a:r>
            <a:endParaRPr lang="en-US" sz="2200" kern="0" dirty="0" smtClean="0">
              <a:solidFill>
                <a:srgbClr val="004C8B"/>
              </a:solidFill>
              <a:ea typeface="ＭＳ Ｐゴシック" charset="0"/>
            </a:endParaRPr>
          </a:p>
          <a:p>
            <a:pPr marL="0" indent="0" defTabSz="914400">
              <a:spcBef>
                <a:spcPts val="0"/>
              </a:spcBef>
              <a:spcAft>
                <a:spcPts val="1000"/>
              </a:spcAft>
              <a:buNone/>
            </a:pPr>
            <a:r>
              <a:rPr lang="en-US" sz="2200" kern="0" dirty="0" smtClean="0">
                <a:solidFill>
                  <a:srgbClr val="004C8B"/>
                </a:solidFill>
                <a:ea typeface="ＭＳ Ｐゴシック" charset="0"/>
              </a:rPr>
              <a:t>Guiding Questions</a:t>
            </a:r>
            <a:endParaRPr lang="en-US" sz="2200" b="0" dirty="0" smtClean="0"/>
          </a:p>
          <a:p>
            <a:pPr lvl="0">
              <a:spcBef>
                <a:spcPts val="400"/>
              </a:spcBef>
              <a:spcAft>
                <a:spcPts val="400"/>
              </a:spcAft>
            </a:pPr>
            <a:r>
              <a:rPr lang="en-US" sz="2300" b="0" dirty="0" smtClean="0">
                <a:solidFill>
                  <a:srgbClr val="5E5E5D"/>
                </a:solidFill>
              </a:rPr>
              <a:t>On </a:t>
            </a:r>
            <a:r>
              <a:rPr lang="en-US" sz="2300" b="0" dirty="0">
                <a:solidFill>
                  <a:srgbClr val="5E5E5D"/>
                </a:solidFill>
              </a:rPr>
              <a:t>what aspects of the task have students </a:t>
            </a:r>
            <a:r>
              <a:rPr lang="en-US" sz="2300" b="0" dirty="0" smtClean="0">
                <a:solidFill>
                  <a:srgbClr val="5E5E5D"/>
                </a:solidFill>
              </a:rPr>
              <a:t>generally performed </a:t>
            </a:r>
            <a:r>
              <a:rPr lang="en-US" sz="2300" b="0" dirty="0">
                <a:solidFill>
                  <a:srgbClr val="5E5E5D"/>
                </a:solidFill>
              </a:rPr>
              <a:t>well? </a:t>
            </a:r>
          </a:p>
          <a:p>
            <a:pPr>
              <a:spcBef>
                <a:spcPts val="400"/>
              </a:spcBef>
              <a:spcAft>
                <a:spcPts val="400"/>
              </a:spcAft>
            </a:pPr>
            <a:r>
              <a:rPr lang="en-US" sz="2300" b="0" dirty="0">
                <a:solidFill>
                  <a:srgbClr val="5E5E5D"/>
                </a:solidFill>
              </a:rPr>
              <a:t>What are the most frequent and fundamental problems students appear to be having with the task? Are there common errors made across the </a:t>
            </a:r>
            <a:r>
              <a:rPr lang="en-US" sz="2300" b="0" dirty="0" smtClean="0">
                <a:solidFill>
                  <a:srgbClr val="5E5E5D"/>
                </a:solidFill>
              </a:rPr>
              <a:t>collection </a:t>
            </a:r>
            <a:r>
              <a:rPr lang="en-US" sz="2300" b="0" dirty="0">
                <a:solidFill>
                  <a:srgbClr val="5E5E5D"/>
                </a:solidFill>
              </a:rPr>
              <a:t>of student work?  </a:t>
            </a:r>
            <a:r>
              <a:rPr lang="en-US" sz="2300" dirty="0"/>
              <a:t> </a:t>
            </a:r>
            <a:endParaRPr lang="en-US" sz="2300" dirty="0" smtClean="0"/>
          </a:p>
          <a:p>
            <a:pPr>
              <a:spcBef>
                <a:spcPts val="400"/>
              </a:spcBef>
              <a:spcAft>
                <a:spcPts val="400"/>
              </a:spcAft>
            </a:pPr>
            <a:r>
              <a:rPr lang="en-US" sz="2400" b="0" dirty="0">
                <a:solidFill>
                  <a:srgbClr val="5E5E5D"/>
                </a:solidFill>
              </a:rPr>
              <a:t>What does the range of student work demonstrate about the clarity of the task, directions, and supporting materials? </a:t>
            </a:r>
            <a:endParaRPr lang="en-US" sz="2400" b="0" dirty="0" smtClean="0">
              <a:solidFill>
                <a:srgbClr val="5E5E5D"/>
              </a:solidFill>
            </a:endParaRPr>
          </a:p>
          <a:p>
            <a:pPr lvl="0">
              <a:spcBef>
                <a:spcPts val="400"/>
              </a:spcBef>
              <a:spcAft>
                <a:spcPts val="400"/>
              </a:spcAft>
            </a:pPr>
            <a:r>
              <a:rPr lang="en-US" sz="2400" b="0" dirty="0">
                <a:solidFill>
                  <a:srgbClr val="5E5E5D"/>
                </a:solidFill>
              </a:rPr>
              <a:t>In what ways do the scoring guidelines/rubrics aid in the evaluation of student proficiency on the targeted standards?</a:t>
            </a:r>
          </a:p>
          <a:p>
            <a:pPr>
              <a:spcBef>
                <a:spcPts val="600"/>
              </a:spcBef>
              <a:spcAft>
                <a:spcPts val="600"/>
              </a:spcAft>
            </a:pPr>
            <a:endParaRPr lang="en-US" sz="2300" b="0" dirty="0">
              <a:solidFill>
                <a:srgbClr val="5E5E5D"/>
              </a:solidFill>
            </a:endParaRPr>
          </a:p>
        </p:txBody>
      </p:sp>
    </p:spTree>
    <p:extLst>
      <p:ext uri="{BB962C8B-B14F-4D97-AF65-F5344CB8AC3E}">
        <p14:creationId xmlns:p14="http://schemas.microsoft.com/office/powerpoint/2010/main" val="3187130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STEP 4: Analyze the Collection of Student Work</a:t>
            </a:r>
            <a:endParaRPr lang="en-US" dirty="0"/>
          </a:p>
        </p:txBody>
      </p:sp>
      <p:sp>
        <p:nvSpPr>
          <p:cNvPr id="4" name="TextBox 3"/>
          <p:cNvSpPr txBox="1"/>
          <p:nvPr/>
        </p:nvSpPr>
        <p:spPr>
          <a:xfrm>
            <a:off x="5803900" y="5791454"/>
            <a:ext cx="3086100" cy="907941"/>
          </a:xfrm>
          <a:prstGeom prst="rect">
            <a:avLst/>
          </a:prstGeom>
          <a:solidFill>
            <a:srgbClr val="004C8B"/>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spcAft>
                <a:spcPts val="600"/>
              </a:spcAft>
            </a:pPr>
            <a:r>
              <a:rPr lang="en-US" sz="2000" b="1" dirty="0" smtClean="0">
                <a:solidFill>
                  <a:schemeClr val="bg1"/>
                </a:solidFill>
              </a:rPr>
              <a:t>Record Notes &amp; Observations</a:t>
            </a:r>
          </a:p>
          <a:p>
            <a:pPr algn="ctr">
              <a:spcAft>
                <a:spcPts val="600"/>
              </a:spcAft>
            </a:pPr>
            <a:endParaRPr lang="en-US" sz="800" b="1" dirty="0">
              <a:solidFill>
                <a:schemeClr val="bg1"/>
              </a:solidFill>
            </a:endParaRPr>
          </a:p>
        </p:txBody>
      </p:sp>
      <p:sp>
        <p:nvSpPr>
          <p:cNvPr id="9" name="Text Placeholder 5"/>
          <p:cNvSpPr>
            <a:spLocks noGrp="1"/>
          </p:cNvSpPr>
          <p:nvPr>
            <p:ph type="body" sz="quarter" idx="13"/>
          </p:nvPr>
        </p:nvSpPr>
        <p:spPr>
          <a:xfrm>
            <a:off x="444500" y="1009524"/>
            <a:ext cx="8255000" cy="5442076"/>
          </a:xfrm>
        </p:spPr>
        <p:txBody>
          <a:bodyPr/>
          <a:lstStyle/>
          <a:p>
            <a:pPr marL="0" indent="0" defTabSz="914400">
              <a:spcBef>
                <a:spcPts val="0"/>
              </a:spcBef>
              <a:spcAft>
                <a:spcPts val="0"/>
              </a:spcAft>
              <a:buNone/>
            </a:pPr>
            <a:endParaRPr lang="en-US" sz="1600" kern="0" dirty="0" smtClean="0">
              <a:solidFill>
                <a:srgbClr val="004C8B"/>
              </a:solidFill>
              <a:ea typeface="ＭＳ Ｐゴシック" charset="0"/>
            </a:endParaRPr>
          </a:p>
          <a:p>
            <a:pPr marL="0" indent="0" defTabSz="914400">
              <a:spcBef>
                <a:spcPts val="0"/>
              </a:spcBef>
              <a:spcAft>
                <a:spcPts val="1000"/>
              </a:spcAft>
              <a:buNone/>
            </a:pPr>
            <a:r>
              <a:rPr lang="en-US" sz="2200" kern="0" dirty="0" smtClean="0">
                <a:solidFill>
                  <a:srgbClr val="004C8B"/>
                </a:solidFill>
                <a:ea typeface="ＭＳ Ｐゴシック" charset="0"/>
              </a:rPr>
              <a:t>Guiding Questions (cont.)</a:t>
            </a:r>
            <a:endParaRPr lang="en-US" sz="2200" b="0" dirty="0" smtClean="0"/>
          </a:p>
          <a:p>
            <a:pPr lvl="0">
              <a:spcBef>
                <a:spcPts val="400"/>
              </a:spcBef>
              <a:spcAft>
                <a:spcPts val="400"/>
              </a:spcAft>
            </a:pPr>
            <a:r>
              <a:rPr lang="en-US" sz="2300" b="0" dirty="0">
                <a:solidFill>
                  <a:srgbClr val="5E5E5D"/>
                </a:solidFill>
              </a:rPr>
              <a:t>What do the patterns across multiple student work samples indicate about alignment of the task to the targeted standards?</a:t>
            </a:r>
          </a:p>
          <a:p>
            <a:pPr lvl="0">
              <a:spcBef>
                <a:spcPts val="400"/>
              </a:spcBef>
              <a:spcAft>
                <a:spcPts val="400"/>
              </a:spcAft>
            </a:pPr>
            <a:r>
              <a:rPr lang="en-US" sz="2300" b="0" dirty="0">
                <a:solidFill>
                  <a:srgbClr val="5E5E5D"/>
                </a:solidFill>
              </a:rPr>
              <a:t>In what ways does the task allow (or not allow) students to demonstrate various levels of proficiency* with the targeted standards?</a:t>
            </a:r>
          </a:p>
          <a:p>
            <a:pPr lvl="0">
              <a:spcBef>
                <a:spcPts val="400"/>
              </a:spcBef>
              <a:spcAft>
                <a:spcPts val="400"/>
              </a:spcAft>
            </a:pPr>
            <a:r>
              <a:rPr lang="en-US" sz="2300" b="0" dirty="0">
                <a:solidFill>
                  <a:srgbClr val="5E5E5D"/>
                </a:solidFill>
              </a:rPr>
              <a:t>Is there evidence of consistent levels of reasoning and understanding across the samples of student work?</a:t>
            </a:r>
          </a:p>
          <a:p>
            <a:pPr lvl="0">
              <a:spcBef>
                <a:spcPts val="400"/>
              </a:spcBef>
              <a:spcAft>
                <a:spcPts val="400"/>
              </a:spcAft>
            </a:pPr>
            <a:r>
              <a:rPr lang="en-US" sz="2300" b="0" dirty="0">
                <a:solidFill>
                  <a:srgbClr val="5E5E5D"/>
                </a:solidFill>
              </a:rPr>
              <a:t>What does the pattern of student responses show about their common understanding of </a:t>
            </a:r>
            <a:r>
              <a:rPr lang="en-US" sz="2300" b="0" smtClean="0">
                <a:solidFill>
                  <a:srgbClr val="5E5E5D"/>
                </a:solidFill>
              </a:rPr>
              <a:t>the text? </a:t>
            </a:r>
            <a:endParaRPr lang="en-US" sz="2300" b="0" dirty="0">
              <a:solidFill>
                <a:srgbClr val="5E5E5D"/>
              </a:solidFill>
            </a:endParaRPr>
          </a:p>
          <a:p>
            <a:pPr marL="0" indent="0">
              <a:buNone/>
            </a:pPr>
            <a:endParaRPr lang="en-US" sz="2400" b="0" dirty="0"/>
          </a:p>
          <a:p>
            <a:pPr marL="0" indent="0">
              <a:buNone/>
            </a:pPr>
            <a:endParaRPr lang="en-US" sz="2400" b="0" dirty="0"/>
          </a:p>
          <a:p>
            <a:pPr marL="0" lvl="0" indent="0">
              <a:buNone/>
            </a:pPr>
            <a:endParaRPr lang="en-US" sz="2400" b="0" dirty="0"/>
          </a:p>
        </p:txBody>
      </p:sp>
      <p:sp>
        <p:nvSpPr>
          <p:cNvPr id="10" name="TextBox 9"/>
          <p:cNvSpPr txBox="1"/>
          <p:nvPr/>
        </p:nvSpPr>
        <p:spPr>
          <a:xfrm>
            <a:off x="165100" y="5791454"/>
            <a:ext cx="5740400" cy="1077218"/>
          </a:xfrm>
          <a:prstGeom prst="rect">
            <a:avLst/>
          </a:prstGeom>
          <a:noFill/>
        </p:spPr>
        <p:txBody>
          <a:bodyPr wrap="square" rtlCol="0">
            <a:spAutoFit/>
          </a:bodyPr>
          <a:lstStyle/>
          <a:p>
            <a:r>
              <a:rPr lang="en-US" sz="1600" i="1" dirty="0">
                <a:solidFill>
                  <a:srgbClr val="5E5E5D"/>
                </a:solidFill>
              </a:rPr>
              <a:t>*Note: A range of student understanding of the requirements of the task and its targeted standards, </a:t>
            </a:r>
            <a:r>
              <a:rPr lang="en-US" sz="1600" i="1" dirty="0" smtClean="0">
                <a:solidFill>
                  <a:srgbClr val="5E5E5D"/>
                </a:solidFill>
              </a:rPr>
              <a:t>from merely </a:t>
            </a:r>
            <a:r>
              <a:rPr lang="en-US" sz="1600" i="1" dirty="0">
                <a:solidFill>
                  <a:srgbClr val="5E5E5D"/>
                </a:solidFill>
              </a:rPr>
              <a:t>“proficient” to “deep conceptual understanding and reasoning,” might be evident in the </a:t>
            </a:r>
            <a:r>
              <a:rPr lang="en-US" sz="1600" i="1" dirty="0" smtClean="0">
                <a:solidFill>
                  <a:srgbClr val="5E5E5D"/>
                </a:solidFill>
              </a:rPr>
              <a:t>student work.</a:t>
            </a:r>
            <a:endParaRPr lang="en-US" sz="1600" dirty="0">
              <a:solidFill>
                <a:srgbClr val="5E5E5D"/>
              </a:solidFill>
            </a:endParaRPr>
          </a:p>
        </p:txBody>
      </p:sp>
    </p:spTree>
    <p:extLst>
      <p:ext uri="{BB962C8B-B14F-4D97-AF65-F5344CB8AC3E}">
        <p14:creationId xmlns:p14="http://schemas.microsoft.com/office/powerpoint/2010/main" val="3847301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270933" y="1217790"/>
            <a:ext cx="8381999" cy="4766732"/>
          </a:xfrm>
        </p:spPr>
        <p:txBody>
          <a:bodyPr/>
          <a:lstStyle/>
          <a:p>
            <a:pPr marL="0" indent="0" defTabSz="914400">
              <a:spcBef>
                <a:spcPts val="600"/>
              </a:spcBef>
              <a:spcAft>
                <a:spcPts val="1000"/>
              </a:spcAft>
              <a:buNone/>
            </a:pPr>
            <a:r>
              <a:rPr lang="en-US" sz="2400" u="sng" kern="0" dirty="0">
                <a:solidFill>
                  <a:srgbClr val="000000"/>
                </a:solidFill>
                <a:ea typeface="ＭＳ Ｐゴシック" charset="0"/>
              </a:rPr>
              <a:t>Notes &amp; Observations Regarding Student Responses to the Task</a:t>
            </a:r>
            <a:r>
              <a:rPr lang="en-US" sz="2400" u="sng" kern="0" dirty="0" smtClean="0">
                <a:solidFill>
                  <a:srgbClr val="000000"/>
                </a:solidFill>
                <a:ea typeface="ＭＳ Ｐゴシック" charset="0"/>
              </a:rPr>
              <a:t>:</a:t>
            </a:r>
          </a:p>
          <a:p>
            <a:pPr marL="0" indent="0" defTabSz="914400">
              <a:spcBef>
                <a:spcPts val="600"/>
              </a:spcBef>
              <a:spcAft>
                <a:spcPts val="1000"/>
              </a:spcAft>
              <a:buNone/>
            </a:pPr>
            <a:r>
              <a:rPr lang="en-US" sz="2400" b="0" i="1" dirty="0">
                <a:solidFill>
                  <a:schemeClr val="tx1">
                    <a:lumMod val="65000"/>
                    <a:lumOff val="35000"/>
                  </a:schemeClr>
                </a:solidFill>
              </a:rPr>
              <a:t>All three students were successful in identifying key details in the text, but they struggled to connect these details and analyze how they contribute to the development of one of the central ideas of the text. Students struggled to closely attend to the way Jobs connected the details in the telling of his own story. Without understanding the movement of his story, it was difficult for students to achieve deeper understanding of the central ideas of the text and develop their own claims successfully.</a:t>
            </a:r>
          </a:p>
          <a:p>
            <a:pPr marL="0" indent="0" defTabSz="914400">
              <a:spcBef>
                <a:spcPts val="600"/>
              </a:spcBef>
              <a:spcAft>
                <a:spcPts val="1000"/>
              </a:spcAft>
              <a:buNone/>
            </a:pPr>
            <a:endParaRPr lang="en-US" sz="2400" i="1" dirty="0">
              <a:solidFill>
                <a:schemeClr val="tx1">
                  <a:lumMod val="65000"/>
                  <a:lumOff val="35000"/>
                </a:schemeClr>
              </a:solidFill>
            </a:endParaRPr>
          </a:p>
        </p:txBody>
      </p:sp>
      <p:sp>
        <p:nvSpPr>
          <p:cNvPr id="8" name="Title 7"/>
          <p:cNvSpPr>
            <a:spLocks noGrp="1"/>
          </p:cNvSpPr>
          <p:nvPr>
            <p:ph type="title"/>
          </p:nvPr>
        </p:nvSpPr>
        <p:spPr>
          <a:xfrm>
            <a:off x="0" y="9462"/>
            <a:ext cx="9144000" cy="1143000"/>
          </a:xfrm>
        </p:spPr>
        <p:txBody>
          <a:bodyPr/>
          <a:lstStyle/>
          <a:p>
            <a:r>
              <a:rPr lang="en-US" dirty="0" smtClean="0"/>
              <a:t>STEP 4: Analyze the Collection of Student Work</a:t>
            </a:r>
            <a:br>
              <a:rPr lang="en-US" dirty="0" smtClean="0"/>
            </a:br>
            <a:r>
              <a:rPr lang="en-US" dirty="0"/>
              <a:t>Grade 6 – Making Evidence-Based Claims: Steve Jobs</a:t>
            </a:r>
          </a:p>
        </p:txBody>
      </p:sp>
    </p:spTree>
    <p:extLst>
      <p:ext uri="{BB962C8B-B14F-4D97-AF65-F5344CB8AC3E}">
        <p14:creationId xmlns:p14="http://schemas.microsoft.com/office/powerpoint/2010/main" val="164269119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301625" y="1301624"/>
            <a:ext cx="8255000" cy="5442076"/>
          </a:xfrm>
        </p:spPr>
        <p:txBody>
          <a:bodyPr/>
          <a:lstStyle/>
          <a:p>
            <a:pPr marL="0" indent="0" defTabSz="914400">
              <a:spcBef>
                <a:spcPts val="0"/>
              </a:spcBef>
              <a:spcAft>
                <a:spcPts val="1000"/>
              </a:spcAft>
              <a:buNone/>
            </a:pPr>
            <a:r>
              <a:rPr lang="en-US" sz="2200" kern="0" dirty="0" smtClean="0">
                <a:solidFill>
                  <a:srgbClr val="007FC5"/>
                </a:solidFill>
                <a:ea typeface="ＭＳ Ｐゴシック" charset="0"/>
              </a:rPr>
              <a:t>Implications for future task development: </a:t>
            </a:r>
          </a:p>
          <a:p>
            <a:pPr marL="0" indent="0" defTabSz="914400">
              <a:spcBef>
                <a:spcPts val="0"/>
              </a:spcBef>
              <a:spcAft>
                <a:spcPts val="1000"/>
              </a:spcAft>
              <a:buNone/>
            </a:pPr>
            <a:r>
              <a:rPr lang="en-US" sz="2200" b="0" i="1" kern="0" dirty="0" smtClean="0">
                <a:solidFill>
                  <a:srgbClr val="5E5E5D"/>
                </a:solidFill>
                <a:ea typeface="ＭＳ Ｐゴシック" charset="0"/>
              </a:rPr>
              <a:t>In their responses, students were able to form claims, but often they missed connections among details that were central to Jobs’ speech. This may suggest that the task is strong but that supporting materials in the lesson, and instruction leading up to the task, </a:t>
            </a:r>
            <a:r>
              <a:rPr lang="en-US" sz="2200" b="0" i="1" kern="0" dirty="0">
                <a:solidFill>
                  <a:srgbClr val="5E5E5D"/>
                </a:solidFill>
                <a:ea typeface="ＭＳ Ｐゴシック" charset="0"/>
              </a:rPr>
              <a:t>c</a:t>
            </a:r>
            <a:r>
              <a:rPr lang="en-US" sz="2200" b="0" i="1" kern="0" dirty="0" smtClean="0">
                <a:solidFill>
                  <a:srgbClr val="5E5E5D"/>
                </a:solidFill>
                <a:ea typeface="ＭＳ Ｐゴシック" charset="0"/>
              </a:rPr>
              <a:t>ould include more discussion around text-specific questions to increase student comprehension. Deeper comprehension of the speech would support students in making stronger connections among details in their claims. </a:t>
            </a:r>
            <a:endParaRPr lang="en-US" sz="2200" b="0" kern="0" dirty="0" smtClean="0">
              <a:solidFill>
                <a:srgbClr val="FF0000"/>
              </a:solidFill>
              <a:ea typeface="ＭＳ Ｐゴシック" charset="0"/>
            </a:endParaRPr>
          </a:p>
          <a:p>
            <a:pPr marL="0" indent="0" defTabSz="914400">
              <a:spcBef>
                <a:spcPts val="0"/>
              </a:spcBef>
              <a:spcAft>
                <a:spcPts val="1000"/>
              </a:spcAft>
              <a:buNone/>
            </a:pPr>
            <a:endParaRPr lang="en-US" sz="2200" kern="0" dirty="0" smtClean="0">
              <a:solidFill>
                <a:srgbClr val="004C8B"/>
              </a:solidFill>
              <a:ea typeface="ＭＳ Ｐゴシック" charset="0"/>
            </a:endParaRPr>
          </a:p>
        </p:txBody>
      </p:sp>
      <p:sp>
        <p:nvSpPr>
          <p:cNvPr id="8" name="Title 7"/>
          <p:cNvSpPr>
            <a:spLocks noGrp="1"/>
          </p:cNvSpPr>
          <p:nvPr>
            <p:ph type="title"/>
          </p:nvPr>
        </p:nvSpPr>
        <p:spPr>
          <a:xfrm>
            <a:off x="0" y="9462"/>
            <a:ext cx="9258300" cy="1143000"/>
          </a:xfrm>
        </p:spPr>
        <p:txBody>
          <a:bodyPr/>
          <a:lstStyle/>
          <a:p>
            <a:r>
              <a:rPr lang="en-US" dirty="0" smtClean="0"/>
              <a:t>STEP 4: Analyze the Collection of Student Work</a:t>
            </a:r>
            <a:r>
              <a:rPr lang="en-US" dirty="0"/>
              <a:t/>
            </a:r>
            <a:br>
              <a:rPr lang="en-US" dirty="0"/>
            </a:br>
            <a:r>
              <a:rPr lang="en-US" dirty="0"/>
              <a:t>Grade 6 – Making Evidence-Based Claims: Steve Jobs</a:t>
            </a:r>
          </a:p>
        </p:txBody>
      </p:sp>
    </p:spTree>
    <p:extLst>
      <p:ext uri="{BB962C8B-B14F-4D97-AF65-F5344CB8AC3E}">
        <p14:creationId xmlns:p14="http://schemas.microsoft.com/office/powerpoint/2010/main" val="2171915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180753" y="1152462"/>
            <a:ext cx="8827780" cy="5153377"/>
          </a:xfrm>
        </p:spPr>
        <p:txBody>
          <a:bodyPr/>
          <a:lstStyle/>
          <a:p>
            <a:pPr marL="0" indent="0" defTabSz="914400">
              <a:spcBef>
                <a:spcPts val="0"/>
              </a:spcBef>
              <a:spcAft>
                <a:spcPts val="0"/>
              </a:spcAft>
              <a:buNone/>
            </a:pPr>
            <a:r>
              <a:rPr lang="en-US" sz="2400" kern="0" dirty="0">
                <a:solidFill>
                  <a:srgbClr val="004C8B"/>
                </a:solidFill>
                <a:ea typeface="ＭＳ Ｐゴシック" charset="0"/>
              </a:rPr>
              <a:t>Use insights from the alignment process and examination of student work to suggest improvements to the instructional </a:t>
            </a:r>
            <a:r>
              <a:rPr lang="en-US" sz="2400" kern="0" dirty="0" smtClean="0">
                <a:solidFill>
                  <a:srgbClr val="004C8B"/>
                </a:solidFill>
                <a:ea typeface="ＭＳ Ｐゴシック" charset="0"/>
              </a:rPr>
              <a:t>materials.</a:t>
            </a:r>
            <a:endParaRPr lang="en-US" sz="2000" kern="0" dirty="0" smtClean="0">
              <a:solidFill>
                <a:srgbClr val="004C8B"/>
              </a:solidFill>
              <a:ea typeface="ＭＳ Ｐゴシック" charset="0"/>
            </a:endParaRPr>
          </a:p>
          <a:p>
            <a:pPr marL="0" indent="0" defTabSz="914400">
              <a:spcBef>
                <a:spcPts val="0"/>
              </a:spcBef>
              <a:spcAft>
                <a:spcPts val="1000"/>
              </a:spcAft>
              <a:buNone/>
            </a:pPr>
            <a:endParaRPr lang="en-US" sz="2200" kern="0" dirty="0" smtClean="0">
              <a:solidFill>
                <a:srgbClr val="004C8B"/>
              </a:solidFill>
              <a:ea typeface="ＭＳ Ｐゴシック" charset="0"/>
            </a:endParaRPr>
          </a:p>
          <a:p>
            <a:pPr marL="0" indent="0" defTabSz="914400">
              <a:spcBef>
                <a:spcPts val="0"/>
              </a:spcBef>
              <a:spcAft>
                <a:spcPts val="1000"/>
              </a:spcAft>
              <a:buNone/>
            </a:pPr>
            <a:r>
              <a:rPr lang="en-US" sz="2200" kern="0" dirty="0" smtClean="0">
                <a:solidFill>
                  <a:srgbClr val="004C8B"/>
                </a:solidFill>
                <a:ea typeface="ＭＳ Ｐゴシック" charset="0"/>
              </a:rPr>
              <a:t>Guiding Questions</a:t>
            </a:r>
            <a:endParaRPr lang="en-US" sz="2200" b="0" dirty="0" smtClean="0"/>
          </a:p>
          <a:p>
            <a:pPr lvl="0">
              <a:spcAft>
                <a:spcPts val="600"/>
              </a:spcAft>
            </a:pPr>
            <a:r>
              <a:rPr lang="en-US" sz="2300" b="0" dirty="0">
                <a:solidFill>
                  <a:srgbClr val="5E5E5D"/>
                </a:solidFill>
              </a:rPr>
              <a:t>Are the task instructions clear to students? How could they be modified to increase student understanding of the task expectations?</a:t>
            </a:r>
          </a:p>
          <a:p>
            <a:pPr lvl="0">
              <a:spcAft>
                <a:spcPts val="600"/>
              </a:spcAft>
            </a:pPr>
            <a:r>
              <a:rPr lang="en-US" sz="2300" b="0" dirty="0">
                <a:solidFill>
                  <a:srgbClr val="5E5E5D"/>
                </a:solidFill>
              </a:rPr>
              <a:t>Is the task properly placed within the overall lesson/unit plan?  If not, how might it be repositioned?</a:t>
            </a:r>
            <a:endParaRPr lang="en-US" sz="2300" dirty="0">
              <a:solidFill>
                <a:srgbClr val="5E5E5D"/>
              </a:solidFill>
            </a:endParaRPr>
          </a:p>
          <a:p>
            <a:pPr>
              <a:spcAft>
                <a:spcPts val="600"/>
              </a:spcAft>
            </a:pPr>
            <a:r>
              <a:rPr lang="en-US" sz="2300" b="0" dirty="0">
                <a:solidFill>
                  <a:srgbClr val="5E5E5D"/>
                </a:solidFill>
              </a:rPr>
              <a:t>Does the task allow a variety of students to demonstrate their own level of proficiency? What modifications might be made to the </a:t>
            </a:r>
            <a:r>
              <a:rPr lang="en-US" sz="2300" b="0" dirty="0" smtClean="0">
                <a:solidFill>
                  <a:srgbClr val="5E5E5D"/>
                </a:solidFill>
              </a:rPr>
              <a:t>      task </a:t>
            </a:r>
            <a:r>
              <a:rPr lang="en-US" sz="2300" b="0" dirty="0">
                <a:solidFill>
                  <a:srgbClr val="5E5E5D"/>
                </a:solidFill>
              </a:rPr>
              <a:t>to elicit evidence of various levels of proficiency?</a:t>
            </a:r>
          </a:p>
          <a:p>
            <a:pPr marL="0" lvl="0" indent="0">
              <a:buNone/>
            </a:pPr>
            <a:endParaRPr lang="en-US" b="0" dirty="0" smtClean="0"/>
          </a:p>
        </p:txBody>
      </p:sp>
      <p:sp>
        <p:nvSpPr>
          <p:cNvPr id="8" name="Title 7"/>
          <p:cNvSpPr>
            <a:spLocks noGrp="1"/>
          </p:cNvSpPr>
          <p:nvPr>
            <p:ph type="title"/>
          </p:nvPr>
        </p:nvSpPr>
        <p:spPr/>
        <p:txBody>
          <a:bodyPr/>
          <a:lstStyle/>
          <a:p>
            <a:r>
              <a:rPr lang="en-US" dirty="0" smtClean="0"/>
              <a:t>STEP 5: Provide Suggestions for Improving the Materials</a:t>
            </a:r>
            <a:endParaRPr lang="en-US" dirty="0"/>
          </a:p>
        </p:txBody>
      </p:sp>
      <p:grpSp>
        <p:nvGrpSpPr>
          <p:cNvPr id="9" name="Group 8"/>
          <p:cNvGrpSpPr/>
          <p:nvPr/>
        </p:nvGrpSpPr>
        <p:grpSpPr>
          <a:xfrm>
            <a:off x="7302500" y="5549899"/>
            <a:ext cx="1689100" cy="1254891"/>
            <a:chOff x="7302500" y="5549899"/>
            <a:chExt cx="1689100" cy="1254891"/>
          </a:xfrm>
        </p:grpSpPr>
        <p:sp>
          <p:nvSpPr>
            <p:cNvPr id="10" name="Striped Right Arrow 9"/>
            <p:cNvSpPr/>
            <p:nvPr/>
          </p:nvSpPr>
          <p:spPr>
            <a:xfrm>
              <a:off x="7302500" y="5549899"/>
              <a:ext cx="1689100" cy="1254891"/>
            </a:xfrm>
            <a:prstGeom prst="strip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a:off x="7581900" y="5969000"/>
              <a:ext cx="901700" cy="369332"/>
            </a:xfrm>
            <a:prstGeom prst="rect">
              <a:avLst/>
            </a:prstGeom>
            <a:noFill/>
          </p:spPr>
          <p:txBody>
            <a:bodyPr wrap="square" rtlCol="0">
              <a:spAutoFit/>
            </a:bodyPr>
            <a:lstStyle/>
            <a:p>
              <a:r>
                <a:rPr lang="en-US" dirty="0" smtClean="0">
                  <a:solidFill>
                    <a:schemeClr val="bg1"/>
                  </a:solidFill>
                </a:rPr>
                <a:t>Cont. </a:t>
              </a:r>
              <a:endParaRPr lang="en-US" dirty="0">
                <a:solidFill>
                  <a:schemeClr val="bg1"/>
                </a:solidFill>
              </a:endParaRPr>
            </a:p>
          </p:txBody>
        </p:sp>
      </p:grpSp>
    </p:spTree>
    <p:extLst>
      <p:ext uri="{BB962C8B-B14F-4D97-AF65-F5344CB8AC3E}">
        <p14:creationId xmlns:p14="http://schemas.microsoft.com/office/powerpoint/2010/main" val="2201009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180753" y="1152462"/>
            <a:ext cx="8827780" cy="5153377"/>
          </a:xfrm>
        </p:spPr>
        <p:txBody>
          <a:bodyPr/>
          <a:lstStyle/>
          <a:p>
            <a:pPr marL="0" indent="0" defTabSz="914400">
              <a:spcBef>
                <a:spcPts val="0"/>
              </a:spcBef>
              <a:spcAft>
                <a:spcPts val="1000"/>
              </a:spcAft>
              <a:buNone/>
            </a:pPr>
            <a:r>
              <a:rPr lang="en-US" sz="2200" kern="0" dirty="0" smtClean="0">
                <a:solidFill>
                  <a:srgbClr val="004C8B"/>
                </a:solidFill>
                <a:ea typeface="ＭＳ Ｐゴシック" charset="0"/>
              </a:rPr>
              <a:t>Guiding Questions (cont.)</a:t>
            </a:r>
            <a:endParaRPr lang="en-US" sz="2200" b="0" dirty="0" smtClean="0"/>
          </a:p>
          <a:p>
            <a:r>
              <a:rPr lang="en-US" sz="2300" b="0" dirty="0">
                <a:solidFill>
                  <a:srgbClr val="5E5E5D"/>
                </a:solidFill>
              </a:rPr>
              <a:t>Do the task prompts, directions, and requirements provide students with a clear opportunity to demonstrate proficiency </a:t>
            </a:r>
            <a:r>
              <a:rPr lang="en-US" sz="2300" b="0" dirty="0" smtClean="0">
                <a:solidFill>
                  <a:srgbClr val="5E5E5D"/>
                </a:solidFill>
              </a:rPr>
              <a:t>for </a:t>
            </a:r>
            <a:r>
              <a:rPr lang="en-US" sz="2300" b="0" dirty="0">
                <a:solidFill>
                  <a:srgbClr val="5E5E5D"/>
                </a:solidFill>
              </a:rPr>
              <a:t>the targeted standards? What modifications to the task might elicit better evidence of proficiency on the targeted standards? </a:t>
            </a:r>
          </a:p>
          <a:p>
            <a:pPr lvl="0"/>
            <a:r>
              <a:rPr lang="en-US" sz="2300" b="0" dirty="0">
                <a:solidFill>
                  <a:srgbClr val="5E5E5D"/>
                </a:solidFill>
              </a:rPr>
              <a:t>Does the task allow students to demonstrate deep understanding and reasoning about the related concepts, topics or texts? What modifications to the task might allow students to demonstrate the deep reasoning and understanding ? </a:t>
            </a:r>
          </a:p>
          <a:p>
            <a:r>
              <a:rPr lang="en-US" sz="2300" b="0" dirty="0">
                <a:solidFill>
                  <a:srgbClr val="5E5E5D"/>
                </a:solidFill>
              </a:rPr>
              <a:t>What modifications to scoring guidelines/rubrics would improve guidance for evaluating student proficiency on the targeted standards? </a:t>
            </a:r>
          </a:p>
        </p:txBody>
      </p:sp>
      <p:sp>
        <p:nvSpPr>
          <p:cNvPr id="8" name="Title 7"/>
          <p:cNvSpPr>
            <a:spLocks noGrp="1"/>
          </p:cNvSpPr>
          <p:nvPr>
            <p:ph type="title"/>
          </p:nvPr>
        </p:nvSpPr>
        <p:spPr/>
        <p:txBody>
          <a:bodyPr/>
          <a:lstStyle/>
          <a:p>
            <a:r>
              <a:rPr lang="en-US" dirty="0"/>
              <a:t>STEP </a:t>
            </a:r>
            <a:r>
              <a:rPr lang="en-US" dirty="0" smtClean="0"/>
              <a:t>5: </a:t>
            </a:r>
            <a:r>
              <a:rPr lang="en-US" dirty="0"/>
              <a:t>Provide Suggestions for Improving the Materials</a:t>
            </a:r>
          </a:p>
        </p:txBody>
      </p:sp>
      <p:sp>
        <p:nvSpPr>
          <p:cNvPr id="7" name="TextBox 6"/>
          <p:cNvSpPr txBox="1"/>
          <p:nvPr/>
        </p:nvSpPr>
        <p:spPr>
          <a:xfrm>
            <a:off x="5803900" y="5791454"/>
            <a:ext cx="3086100" cy="907941"/>
          </a:xfrm>
          <a:prstGeom prst="rect">
            <a:avLst/>
          </a:prstGeom>
          <a:solidFill>
            <a:srgbClr val="004C8B"/>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spcAft>
                <a:spcPts val="600"/>
              </a:spcAft>
            </a:pPr>
            <a:r>
              <a:rPr lang="en-US" sz="2000" b="1" dirty="0" smtClean="0">
                <a:solidFill>
                  <a:schemeClr val="bg1"/>
                </a:solidFill>
              </a:rPr>
              <a:t>Record Suggestions for Improvement</a:t>
            </a:r>
          </a:p>
          <a:p>
            <a:pPr algn="ctr">
              <a:spcAft>
                <a:spcPts val="600"/>
              </a:spcAft>
            </a:pPr>
            <a:endParaRPr lang="en-US" sz="800" b="1" dirty="0">
              <a:solidFill>
                <a:schemeClr val="bg1"/>
              </a:solidFill>
            </a:endParaRPr>
          </a:p>
        </p:txBody>
      </p:sp>
    </p:spTree>
    <p:extLst>
      <p:ext uri="{BB962C8B-B14F-4D97-AF65-F5344CB8AC3E}">
        <p14:creationId xmlns:p14="http://schemas.microsoft.com/office/powerpoint/2010/main" val="1810082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145627" y="1016994"/>
            <a:ext cx="8790940" cy="5841006"/>
          </a:xfrm>
        </p:spPr>
        <p:txBody>
          <a:bodyPr/>
          <a:lstStyle/>
          <a:p>
            <a:pPr marL="0" indent="0" defTabSz="914400">
              <a:spcBef>
                <a:spcPct val="90000"/>
              </a:spcBef>
              <a:spcAft>
                <a:spcPts val="1000"/>
              </a:spcAft>
              <a:buNone/>
            </a:pPr>
            <a:r>
              <a:rPr lang="en-US" sz="2400" u="sng" kern="0" dirty="0">
                <a:solidFill>
                  <a:srgbClr val="000000"/>
                </a:solidFill>
                <a:ea typeface="ＭＳ Ｐゴシック" charset="0"/>
              </a:rPr>
              <a:t>Suggestions for Improvement for the Task and the Lesson/Unit:</a:t>
            </a:r>
          </a:p>
          <a:p>
            <a:pPr marL="0" indent="0">
              <a:spcBef>
                <a:spcPts val="0"/>
              </a:spcBef>
              <a:spcAft>
                <a:spcPts val="1000"/>
              </a:spcAft>
              <a:buNone/>
            </a:pPr>
            <a:r>
              <a:rPr lang="en-US" sz="1900" b="0" i="1" dirty="0" smtClean="0">
                <a:solidFill>
                  <a:schemeClr val="tx1">
                    <a:lumMod val="65000"/>
                    <a:lumOff val="35000"/>
                  </a:schemeClr>
                </a:solidFill>
              </a:rPr>
              <a:t>The </a:t>
            </a:r>
            <a:r>
              <a:rPr lang="en-US" sz="1900" b="0" i="1" dirty="0">
                <a:solidFill>
                  <a:schemeClr val="tx1">
                    <a:lumMod val="65000"/>
                    <a:lumOff val="35000"/>
                  </a:schemeClr>
                </a:solidFill>
              </a:rPr>
              <a:t>text-dependent questions provide excellent support for helping students access the central ideas of this text. Developers should consider ways to make the connection even stronger between the discussion of text-dependent questions (building knowledge) and the skill of forming evidence-based claims. Can the text-dependent questions lay a clear path toward a central idea around which students will make a claim? A solid example of this occurs on pages 15–16 with the third text-dependent question in activity 2. This should be highlighted in the materials as it is the heart of the lesson.</a:t>
            </a:r>
          </a:p>
          <a:p>
            <a:pPr marL="0" indent="0">
              <a:spcBef>
                <a:spcPts val="0"/>
              </a:spcBef>
              <a:spcAft>
                <a:spcPts val="1000"/>
              </a:spcAft>
              <a:buNone/>
            </a:pPr>
            <a:r>
              <a:rPr lang="en-US" sz="1900" b="0" i="1" dirty="0">
                <a:solidFill>
                  <a:schemeClr val="tx1">
                    <a:lumMod val="65000"/>
                    <a:lumOff val="35000"/>
                  </a:schemeClr>
                </a:solidFill>
              </a:rPr>
              <a:t>The scoring rubrics provided in this unit are strong and useful for evaluating                         student work!</a:t>
            </a:r>
          </a:p>
          <a:p>
            <a:pPr marL="0" indent="0">
              <a:spcBef>
                <a:spcPts val="0"/>
              </a:spcBef>
              <a:spcAft>
                <a:spcPts val="1000"/>
              </a:spcAft>
              <a:buNone/>
            </a:pPr>
            <a:endParaRPr lang="en-US" sz="2000" b="0" i="1" dirty="0" smtClean="0">
              <a:solidFill>
                <a:srgbClr val="5E5E5D"/>
              </a:solidFill>
            </a:endParaRPr>
          </a:p>
        </p:txBody>
      </p:sp>
      <p:sp>
        <p:nvSpPr>
          <p:cNvPr id="8" name="Title 7"/>
          <p:cNvSpPr>
            <a:spLocks noGrp="1"/>
          </p:cNvSpPr>
          <p:nvPr>
            <p:ph type="title"/>
          </p:nvPr>
        </p:nvSpPr>
        <p:spPr>
          <a:xfrm>
            <a:off x="0" y="9462"/>
            <a:ext cx="9144000" cy="1143000"/>
          </a:xfrm>
        </p:spPr>
        <p:txBody>
          <a:bodyPr/>
          <a:lstStyle/>
          <a:p>
            <a:r>
              <a:rPr lang="en-US" dirty="0"/>
              <a:t>STEP </a:t>
            </a:r>
            <a:r>
              <a:rPr lang="en-US" dirty="0" smtClean="0"/>
              <a:t>5: </a:t>
            </a:r>
            <a:r>
              <a:rPr lang="en-US" dirty="0"/>
              <a:t>Provide Suggestions for Improving the </a:t>
            </a:r>
            <a:r>
              <a:rPr lang="en-US" dirty="0" smtClean="0"/>
              <a:t>Materials – </a:t>
            </a:r>
            <a:r>
              <a:rPr lang="en-US" sz="2500" dirty="0" smtClean="0"/>
              <a:t>Grade 6: Making Evidence-Based Claims: Steve Jobs</a:t>
            </a:r>
            <a:endParaRPr lang="en-US" sz="2500" dirty="0"/>
          </a:p>
        </p:txBody>
      </p:sp>
    </p:spTree>
    <p:extLst>
      <p:ext uri="{BB962C8B-B14F-4D97-AF65-F5344CB8AC3E}">
        <p14:creationId xmlns:p14="http://schemas.microsoft.com/office/powerpoint/2010/main" val="18388555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EQuIP Quality Review: </a:t>
            </a:r>
            <a:r>
              <a:rPr lang="en-US" dirty="0" smtClean="0"/>
              <a:t>Principles </a:t>
            </a:r>
            <a:r>
              <a:rPr lang="en-US" dirty="0"/>
              <a:t>&amp; Agreements</a:t>
            </a:r>
          </a:p>
        </p:txBody>
      </p:sp>
      <p:sp>
        <p:nvSpPr>
          <p:cNvPr id="5" name="Text Placeholder 5"/>
          <p:cNvSpPr>
            <a:spLocks noGrp="1"/>
          </p:cNvSpPr>
          <p:nvPr>
            <p:ph type="body" sz="quarter" idx="13"/>
          </p:nvPr>
        </p:nvSpPr>
        <p:spPr>
          <a:xfrm>
            <a:off x="265814" y="1119591"/>
            <a:ext cx="8674986" cy="5569013"/>
          </a:xfrm>
        </p:spPr>
        <p:txBody>
          <a:bodyPr/>
          <a:lstStyle/>
          <a:p>
            <a:pPr marL="365760" lvl="0" indent="-365760" defTabSz="914400">
              <a:spcBef>
                <a:spcPts val="400"/>
              </a:spcBef>
              <a:spcAft>
                <a:spcPts val="0"/>
              </a:spcAft>
              <a:buFont typeface="+mj-lt"/>
              <a:buAutoNum type="arabicPeriod"/>
            </a:pPr>
            <a:r>
              <a:rPr lang="en-US" sz="1900" u="sng" kern="0" dirty="0" smtClean="0">
                <a:solidFill>
                  <a:srgbClr val="5E5E5D"/>
                </a:solidFill>
                <a:ea typeface="ＭＳ Ｐゴシック" charset="0"/>
                <a:cs typeface="Calibri"/>
              </a:rPr>
              <a:t>Alignment:</a:t>
            </a:r>
            <a:r>
              <a:rPr lang="en-US" sz="1900" kern="0" dirty="0" smtClean="0">
                <a:solidFill>
                  <a:srgbClr val="5E5E5D"/>
                </a:solidFill>
                <a:ea typeface="ＭＳ Ｐゴシック" charset="0"/>
                <a:cs typeface="Calibri"/>
              </a:rPr>
              <a:t> </a:t>
            </a:r>
            <a:r>
              <a:rPr lang="en-US" sz="1900" b="0" kern="0" dirty="0">
                <a:solidFill>
                  <a:srgbClr val="5E5E5D"/>
                </a:solidFill>
                <a:ea typeface="ＭＳ Ｐゴシック" charset="0"/>
                <a:cs typeface="Calibri"/>
              </a:rPr>
              <a:t>Before beginning a review, all members of a review team are familiar </a:t>
            </a:r>
            <a:r>
              <a:rPr lang="en-US" sz="1900" b="0" kern="0" dirty="0" smtClean="0">
                <a:solidFill>
                  <a:srgbClr val="5E5E5D"/>
                </a:solidFill>
                <a:ea typeface="ＭＳ Ｐゴシック" charset="0"/>
                <a:cs typeface="Calibri"/>
              </a:rPr>
              <a:t>with the Common Core State Standards for the grade band targeted. </a:t>
            </a:r>
            <a:endParaRPr lang="en-US" sz="1900" b="0" kern="0" dirty="0">
              <a:solidFill>
                <a:srgbClr val="5E5E5D"/>
              </a:solidFill>
              <a:ea typeface="ＭＳ Ｐゴシック" charset="0"/>
              <a:cs typeface="Calibri"/>
            </a:endParaRPr>
          </a:p>
          <a:p>
            <a:pPr marL="365760" lvl="0" indent="-365760" defTabSz="914400">
              <a:spcBef>
                <a:spcPts val="400"/>
              </a:spcBef>
              <a:spcAft>
                <a:spcPts val="0"/>
              </a:spcAft>
              <a:buFont typeface="+mj-lt"/>
              <a:buAutoNum type="arabicPeriod"/>
            </a:pPr>
            <a:r>
              <a:rPr lang="en-US" sz="1900" u="sng" kern="0" dirty="0">
                <a:solidFill>
                  <a:srgbClr val="5E5E5D"/>
                </a:solidFill>
                <a:ea typeface="ＭＳ Ｐゴシック" charset="0"/>
                <a:cs typeface="Calibri"/>
              </a:rPr>
              <a:t>Inquiry:</a:t>
            </a:r>
            <a:r>
              <a:rPr lang="en-US" sz="1900" kern="0" dirty="0">
                <a:solidFill>
                  <a:srgbClr val="5E5E5D"/>
                </a:solidFill>
                <a:ea typeface="ＭＳ Ｐゴシック" charset="0"/>
                <a:cs typeface="Calibri"/>
              </a:rPr>
              <a:t> </a:t>
            </a:r>
            <a:r>
              <a:rPr lang="en-US" sz="1900" b="0" kern="0" dirty="0">
                <a:solidFill>
                  <a:srgbClr val="5E5E5D"/>
                </a:solidFill>
                <a:ea typeface="ＭＳ Ｐゴシック" charset="0"/>
                <a:cs typeface="Calibri"/>
              </a:rPr>
              <a:t>Review processes emphasize inquiry rather than advocacy and are organized in steps around a set of guiding questions.</a:t>
            </a:r>
          </a:p>
          <a:p>
            <a:pPr marL="365760" lvl="0" indent="-365760" defTabSz="914400">
              <a:spcBef>
                <a:spcPts val="400"/>
              </a:spcBef>
              <a:spcAft>
                <a:spcPts val="0"/>
              </a:spcAft>
              <a:buFont typeface="+mj-lt"/>
              <a:buAutoNum type="arabicPeriod"/>
            </a:pPr>
            <a:r>
              <a:rPr lang="en-US" sz="1900" u="sng" kern="0" dirty="0" smtClean="0">
                <a:solidFill>
                  <a:srgbClr val="5E5E5D"/>
                </a:solidFill>
                <a:ea typeface="ＭＳ Ｐゴシック" charset="0"/>
                <a:cs typeface="Calibri"/>
              </a:rPr>
              <a:t>Respect &amp; Commitment</a:t>
            </a:r>
            <a:r>
              <a:rPr lang="en-US" sz="1900" u="sng" kern="0" dirty="0">
                <a:solidFill>
                  <a:srgbClr val="5E5E5D"/>
                </a:solidFill>
                <a:ea typeface="ＭＳ Ｐゴシック" charset="0"/>
                <a:cs typeface="Calibri"/>
              </a:rPr>
              <a:t>:</a:t>
            </a:r>
            <a:r>
              <a:rPr lang="en-US" sz="1900" kern="0" dirty="0">
                <a:solidFill>
                  <a:srgbClr val="5E5E5D"/>
                </a:solidFill>
                <a:ea typeface="ＭＳ Ｐゴシック" charset="0"/>
                <a:cs typeface="Calibri"/>
              </a:rPr>
              <a:t> </a:t>
            </a:r>
            <a:r>
              <a:rPr lang="en-US" sz="1900" b="0" kern="0" dirty="0">
                <a:solidFill>
                  <a:srgbClr val="5E5E5D"/>
                </a:solidFill>
                <a:ea typeface="ＭＳ Ｐゴシック" charset="0"/>
                <a:cs typeface="Calibri"/>
              </a:rPr>
              <a:t>Each member of a review team is respected as a valued colleague and contributor who makes a commitment to the EQuIP process. </a:t>
            </a:r>
          </a:p>
          <a:p>
            <a:pPr marL="365760" lvl="0" indent="-365760" defTabSz="914400">
              <a:spcBef>
                <a:spcPts val="400"/>
              </a:spcBef>
              <a:spcAft>
                <a:spcPts val="0"/>
              </a:spcAft>
              <a:buFont typeface="+mj-lt"/>
              <a:buAutoNum type="arabicPeriod"/>
            </a:pPr>
            <a:r>
              <a:rPr lang="en-US" sz="1900" u="sng" kern="0" dirty="0">
                <a:solidFill>
                  <a:srgbClr val="5E5E5D"/>
                </a:solidFill>
                <a:ea typeface="ＭＳ Ｐゴシック" charset="0"/>
                <a:cs typeface="Calibri"/>
              </a:rPr>
              <a:t>Criteria &amp; Evidence:</a:t>
            </a:r>
            <a:r>
              <a:rPr lang="en-US" sz="1900" kern="0" dirty="0">
                <a:solidFill>
                  <a:srgbClr val="5E5E5D"/>
                </a:solidFill>
                <a:ea typeface="ＭＳ Ｐゴシック" charset="0"/>
                <a:cs typeface="Calibri"/>
              </a:rPr>
              <a:t> </a:t>
            </a:r>
            <a:r>
              <a:rPr lang="en-US" sz="1900" b="0" kern="0" dirty="0">
                <a:solidFill>
                  <a:srgbClr val="5E5E5D"/>
                </a:solidFill>
                <a:ea typeface="ＭＳ Ｐゴシック" charset="0"/>
                <a:cs typeface="Calibri"/>
              </a:rPr>
              <a:t>All observations, judgments, discussions and recommendations are criterion and evidence based. </a:t>
            </a:r>
          </a:p>
          <a:p>
            <a:pPr marL="365760" lvl="0" indent="-365760" defTabSz="914400">
              <a:spcBef>
                <a:spcPts val="400"/>
              </a:spcBef>
              <a:spcAft>
                <a:spcPts val="0"/>
              </a:spcAft>
              <a:buFont typeface="+mj-lt"/>
              <a:buAutoNum type="arabicPeriod"/>
            </a:pPr>
            <a:r>
              <a:rPr lang="en-US" sz="1900" u="sng" kern="0" dirty="0" smtClean="0">
                <a:solidFill>
                  <a:srgbClr val="5E5E5D"/>
                </a:solidFill>
                <a:ea typeface="ＭＳ Ｐゴシック" charset="0"/>
                <a:cs typeface="Calibri"/>
              </a:rPr>
              <a:t>Respectful and Constructive Feedback:</a:t>
            </a:r>
            <a:r>
              <a:rPr lang="en-US" sz="1900" kern="0" dirty="0" smtClean="0">
                <a:solidFill>
                  <a:srgbClr val="5E5E5D"/>
                </a:solidFill>
                <a:ea typeface="ＭＳ Ｐゴシック" charset="0"/>
                <a:cs typeface="Calibri"/>
              </a:rPr>
              <a:t> </a:t>
            </a:r>
            <a:r>
              <a:rPr lang="en-US" sz="1900" b="0" kern="0" dirty="0">
                <a:solidFill>
                  <a:srgbClr val="5E5E5D"/>
                </a:solidFill>
                <a:ea typeface="ＭＳ Ｐゴシック" charset="0"/>
                <a:cs typeface="Calibri"/>
              </a:rPr>
              <a:t>Lessons/units to be reviewed are seen as “works in progress.” Reviewers are respectful of contributors’ work and make constructive observations and suggestions based on evidence from the work.</a:t>
            </a:r>
          </a:p>
          <a:p>
            <a:pPr marL="365760" lvl="0" indent="-365760" defTabSz="914400">
              <a:spcBef>
                <a:spcPts val="400"/>
              </a:spcBef>
              <a:spcAft>
                <a:spcPts val="0"/>
              </a:spcAft>
              <a:buFont typeface="+mj-lt"/>
              <a:buAutoNum type="arabicPeriod"/>
            </a:pPr>
            <a:r>
              <a:rPr lang="en-US" sz="1900" u="sng" kern="0" dirty="0">
                <a:solidFill>
                  <a:srgbClr val="5E5E5D"/>
                </a:solidFill>
                <a:ea typeface="ＭＳ Ｐゴシック" charset="0"/>
                <a:cs typeface="Calibri"/>
              </a:rPr>
              <a:t>Individual to Collective:</a:t>
            </a:r>
            <a:r>
              <a:rPr lang="en-US" sz="1900" kern="0" dirty="0">
                <a:solidFill>
                  <a:srgbClr val="5E5E5D"/>
                </a:solidFill>
                <a:ea typeface="ＭＳ Ｐゴシック" charset="0"/>
                <a:cs typeface="Calibri"/>
              </a:rPr>
              <a:t> </a:t>
            </a:r>
            <a:r>
              <a:rPr lang="en-US" sz="1900" b="0" kern="0" dirty="0">
                <a:solidFill>
                  <a:srgbClr val="5E5E5D"/>
                </a:solidFill>
                <a:ea typeface="ＭＳ Ｐゴシック" charset="0"/>
                <a:cs typeface="Calibri"/>
              </a:rPr>
              <a:t>Each member of a review team independently records his/her observations prior to discussion. Discussions focus on understanding all reviewers’ interpretations of the criteria and the evidence they have found.</a:t>
            </a:r>
          </a:p>
          <a:p>
            <a:pPr marL="365760" lvl="0" indent="-365760" defTabSz="914400">
              <a:spcBef>
                <a:spcPts val="400"/>
              </a:spcBef>
              <a:spcAft>
                <a:spcPts val="0"/>
              </a:spcAft>
              <a:buFont typeface="+mj-lt"/>
              <a:buAutoNum type="arabicPeriod"/>
            </a:pPr>
            <a:r>
              <a:rPr lang="en-US" sz="1900" u="sng" kern="0" dirty="0">
                <a:solidFill>
                  <a:srgbClr val="5E5E5D"/>
                </a:solidFill>
                <a:ea typeface="ＭＳ Ｐゴシック" charset="0"/>
                <a:cs typeface="Calibri"/>
              </a:rPr>
              <a:t>Understanding &amp; Agreement:</a:t>
            </a:r>
            <a:r>
              <a:rPr lang="en-US" sz="1900" kern="0" dirty="0">
                <a:solidFill>
                  <a:srgbClr val="5E5E5D"/>
                </a:solidFill>
                <a:ea typeface="ＭＳ Ｐゴシック" charset="0"/>
                <a:cs typeface="Calibri"/>
              </a:rPr>
              <a:t> </a:t>
            </a:r>
            <a:r>
              <a:rPr lang="en-US" sz="1900" b="0" kern="0" dirty="0">
                <a:solidFill>
                  <a:srgbClr val="5E5E5D"/>
                </a:solidFill>
                <a:ea typeface="ＭＳ Ｐゴシック" charset="0"/>
                <a:cs typeface="Calibri"/>
              </a:rPr>
              <a:t>The goal of the process is to compare </a:t>
            </a:r>
            <a:r>
              <a:rPr lang="en-US" sz="1900" b="0" kern="0" dirty="0" smtClean="0">
                <a:solidFill>
                  <a:srgbClr val="5E5E5D"/>
                </a:solidFill>
                <a:ea typeface="ＭＳ Ｐゴシック" charset="0"/>
                <a:cs typeface="Calibri"/>
              </a:rPr>
              <a:t>                           and </a:t>
            </a:r>
            <a:r>
              <a:rPr lang="en-US" sz="1900" b="0" kern="0" dirty="0">
                <a:solidFill>
                  <a:srgbClr val="5E5E5D"/>
                </a:solidFill>
                <a:ea typeface="ＭＳ Ｐゴシック" charset="0"/>
                <a:cs typeface="Calibri"/>
              </a:rPr>
              <a:t>eventually calibrate judgments to move toward agreement </a:t>
            </a:r>
            <a:r>
              <a:rPr lang="en-US" sz="1900" b="0" kern="0" dirty="0" smtClean="0">
                <a:solidFill>
                  <a:srgbClr val="5E5E5D"/>
                </a:solidFill>
                <a:ea typeface="ＭＳ Ｐゴシック" charset="0"/>
                <a:cs typeface="Calibri"/>
              </a:rPr>
              <a:t>about                quality with respect to college- and career-readiness. </a:t>
            </a:r>
            <a:endParaRPr lang="en-US" sz="1900" b="0" kern="0" dirty="0">
              <a:solidFill>
                <a:srgbClr val="5E5E5D"/>
              </a:solidFill>
              <a:ea typeface="ＭＳ Ｐゴシック" charset="0"/>
              <a:cs typeface="Geneva" charset="0"/>
            </a:endParaRPr>
          </a:p>
          <a:p>
            <a:pPr marL="0" lvl="0" indent="0" defTabSz="914400">
              <a:spcBef>
                <a:spcPts val="400"/>
              </a:spcBef>
              <a:spcAft>
                <a:spcPts val="0"/>
              </a:spcAft>
              <a:buNone/>
            </a:pPr>
            <a:endParaRPr lang="en-US" sz="1900" b="0" kern="0" dirty="0">
              <a:solidFill>
                <a:srgbClr val="5E5E5D"/>
              </a:solidFill>
              <a:ea typeface="ＭＳ Ｐゴシック" charset="0"/>
              <a:cs typeface="Geneva" charset="0"/>
            </a:endParaRPr>
          </a:p>
        </p:txBody>
      </p:sp>
    </p:spTree>
    <p:extLst>
      <p:ext uri="{BB962C8B-B14F-4D97-AF65-F5344CB8AC3E}">
        <p14:creationId xmlns:p14="http://schemas.microsoft.com/office/powerpoint/2010/main" val="2640746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145627" y="1016994"/>
            <a:ext cx="8790940" cy="5841006"/>
          </a:xfrm>
        </p:spPr>
        <p:txBody>
          <a:bodyPr/>
          <a:lstStyle/>
          <a:p>
            <a:pPr marL="0" indent="0" defTabSz="914400">
              <a:spcBef>
                <a:spcPct val="90000"/>
              </a:spcBef>
              <a:spcAft>
                <a:spcPts val="1000"/>
              </a:spcAft>
              <a:buNone/>
            </a:pPr>
            <a:r>
              <a:rPr lang="en-US" sz="2400" u="sng" kern="0" dirty="0">
                <a:solidFill>
                  <a:srgbClr val="000000"/>
                </a:solidFill>
                <a:ea typeface="ＭＳ Ｐゴシック" charset="0"/>
              </a:rPr>
              <a:t>Suggestions for Improvement for the Task and the Lesson/Unit:</a:t>
            </a:r>
          </a:p>
          <a:p>
            <a:pPr marL="0" indent="0">
              <a:spcBef>
                <a:spcPts val="0"/>
              </a:spcBef>
              <a:spcAft>
                <a:spcPts val="1000"/>
              </a:spcAft>
              <a:buNone/>
            </a:pPr>
            <a:r>
              <a:rPr lang="en-US" sz="1900" b="0" i="1" dirty="0" smtClean="0">
                <a:solidFill>
                  <a:srgbClr val="FF0000"/>
                </a:solidFill>
              </a:rPr>
              <a:t>The </a:t>
            </a:r>
            <a:r>
              <a:rPr lang="en-US" sz="1900" b="0" i="1" dirty="0">
                <a:solidFill>
                  <a:srgbClr val="FF0000"/>
                </a:solidFill>
              </a:rPr>
              <a:t>text-dependent questions provide excellent support</a:t>
            </a:r>
            <a:r>
              <a:rPr lang="en-US" sz="1900" b="0" i="1" dirty="0">
                <a:solidFill>
                  <a:schemeClr val="tx1">
                    <a:lumMod val="65000"/>
                    <a:lumOff val="35000"/>
                  </a:schemeClr>
                </a:solidFill>
              </a:rPr>
              <a:t> for helping students access the central ideas of this text. Developers should </a:t>
            </a:r>
            <a:r>
              <a:rPr lang="en-US" sz="1900" b="0" i="1" dirty="0">
                <a:solidFill>
                  <a:srgbClr val="FF0000"/>
                </a:solidFill>
              </a:rPr>
              <a:t>consider ways to make the connection even stronger between </a:t>
            </a:r>
            <a:r>
              <a:rPr lang="en-US" sz="1900" b="0" i="1" dirty="0">
                <a:solidFill>
                  <a:schemeClr val="tx1">
                    <a:lumMod val="65000"/>
                    <a:lumOff val="35000"/>
                  </a:schemeClr>
                </a:solidFill>
              </a:rPr>
              <a:t>the discussion of text-dependent questions (building knowledge) and the skill of forming evidence-based claims. Can the text-dependent questions lay a clear path toward a central idea around which students will make a claim? </a:t>
            </a:r>
            <a:r>
              <a:rPr lang="en-US" sz="1900" b="0" i="1" dirty="0">
                <a:solidFill>
                  <a:srgbClr val="FF0000"/>
                </a:solidFill>
              </a:rPr>
              <a:t>A solid example of this occurs on pages 15–16</a:t>
            </a:r>
            <a:r>
              <a:rPr lang="en-US" sz="1900" b="0" i="1" dirty="0">
                <a:solidFill>
                  <a:schemeClr val="tx1">
                    <a:lumMod val="65000"/>
                    <a:lumOff val="35000"/>
                  </a:schemeClr>
                </a:solidFill>
              </a:rPr>
              <a:t> with the third text-dependent question in activity 2. This should be highlighted in the materials as it is the heart of the lesson.</a:t>
            </a:r>
          </a:p>
          <a:p>
            <a:pPr marL="0" indent="0">
              <a:spcBef>
                <a:spcPts val="0"/>
              </a:spcBef>
              <a:spcAft>
                <a:spcPts val="1000"/>
              </a:spcAft>
              <a:buNone/>
            </a:pPr>
            <a:r>
              <a:rPr lang="en-US" sz="1900" b="0" i="1" dirty="0">
                <a:solidFill>
                  <a:schemeClr val="tx1">
                    <a:lumMod val="65000"/>
                    <a:lumOff val="35000"/>
                  </a:schemeClr>
                </a:solidFill>
              </a:rPr>
              <a:t>The </a:t>
            </a:r>
            <a:r>
              <a:rPr lang="en-US" sz="1900" b="0" i="1" dirty="0">
                <a:solidFill>
                  <a:srgbClr val="FF0000"/>
                </a:solidFill>
              </a:rPr>
              <a:t>scoring rubrics provided in this unit are strong </a:t>
            </a:r>
            <a:r>
              <a:rPr lang="en-US" sz="1900" b="0" i="1" dirty="0">
                <a:solidFill>
                  <a:schemeClr val="tx1">
                    <a:lumMod val="65000"/>
                    <a:lumOff val="35000"/>
                  </a:schemeClr>
                </a:solidFill>
              </a:rPr>
              <a:t>and useful for evaluating                         student work!</a:t>
            </a:r>
          </a:p>
          <a:p>
            <a:pPr marL="0" indent="0">
              <a:spcBef>
                <a:spcPts val="0"/>
              </a:spcBef>
              <a:spcAft>
                <a:spcPts val="1000"/>
              </a:spcAft>
              <a:buNone/>
            </a:pPr>
            <a:endParaRPr lang="en-US" sz="2000" b="0" i="1" dirty="0" smtClean="0">
              <a:solidFill>
                <a:srgbClr val="5E5E5D"/>
              </a:solidFill>
            </a:endParaRPr>
          </a:p>
        </p:txBody>
      </p:sp>
      <p:sp>
        <p:nvSpPr>
          <p:cNvPr id="8" name="Title 7"/>
          <p:cNvSpPr>
            <a:spLocks noGrp="1"/>
          </p:cNvSpPr>
          <p:nvPr>
            <p:ph type="title"/>
          </p:nvPr>
        </p:nvSpPr>
        <p:spPr>
          <a:xfrm>
            <a:off x="0" y="9462"/>
            <a:ext cx="9144000" cy="1143000"/>
          </a:xfrm>
        </p:spPr>
        <p:txBody>
          <a:bodyPr/>
          <a:lstStyle/>
          <a:p>
            <a:r>
              <a:rPr lang="en-US" dirty="0"/>
              <a:t>STEP 4: Provide Suggestions for Improving the </a:t>
            </a:r>
            <a:r>
              <a:rPr lang="en-US" dirty="0" smtClean="0"/>
              <a:t>Materials – </a:t>
            </a:r>
            <a:r>
              <a:rPr lang="en-US" sz="2500" dirty="0" smtClean="0"/>
              <a:t>Grade 6: Making Evidence-Based Claims: Steve Jobs</a:t>
            </a:r>
            <a:endParaRPr lang="en-US" sz="2500" dirty="0"/>
          </a:p>
        </p:txBody>
      </p:sp>
    </p:spTree>
    <p:extLst>
      <p:ext uri="{BB962C8B-B14F-4D97-AF65-F5344CB8AC3E}">
        <p14:creationId xmlns:p14="http://schemas.microsoft.com/office/powerpoint/2010/main" val="126770418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457199" y="1371600"/>
            <a:ext cx="8551334" cy="4433777"/>
          </a:xfrm>
        </p:spPr>
        <p:txBody>
          <a:bodyPr/>
          <a:lstStyle/>
          <a:p>
            <a:pPr marL="0" lvl="1" indent="0">
              <a:spcBef>
                <a:spcPts val="0"/>
              </a:spcBef>
              <a:spcAft>
                <a:spcPts val="1000"/>
              </a:spcAft>
              <a:buNone/>
              <a:tabLst/>
            </a:pPr>
            <a:r>
              <a:rPr lang="en-US" b="1" dirty="0" smtClean="0">
                <a:solidFill>
                  <a:srgbClr val="004C8B"/>
                </a:solidFill>
              </a:rPr>
              <a:t>Did </a:t>
            </a:r>
            <a:r>
              <a:rPr lang="en-US" b="1" dirty="0">
                <a:solidFill>
                  <a:srgbClr val="004C8B"/>
                </a:solidFill>
              </a:rPr>
              <a:t>we develop a common </a:t>
            </a:r>
            <a:r>
              <a:rPr lang="en-US" b="1" dirty="0" smtClean="0">
                <a:solidFill>
                  <a:srgbClr val="004C8B"/>
                </a:solidFill>
              </a:rPr>
              <a:t>understanding </a:t>
            </a:r>
            <a:r>
              <a:rPr lang="en-US" b="1" dirty="0">
                <a:solidFill>
                  <a:srgbClr val="004C8B"/>
                </a:solidFill>
              </a:rPr>
              <a:t>among reviewers</a:t>
            </a:r>
            <a:r>
              <a:rPr lang="en-US" b="1" dirty="0" smtClean="0">
                <a:solidFill>
                  <a:srgbClr val="004C8B"/>
                </a:solidFill>
              </a:rPr>
              <a:t> of: </a:t>
            </a:r>
            <a:endParaRPr lang="en-US" b="1" dirty="0">
              <a:solidFill>
                <a:srgbClr val="004C8B"/>
              </a:solidFill>
            </a:endParaRPr>
          </a:p>
          <a:p>
            <a:pPr marL="742950" lvl="2" indent="-342900">
              <a:spcBef>
                <a:spcPts val="0"/>
              </a:spcBef>
              <a:spcAft>
                <a:spcPts val="1000"/>
              </a:spcAft>
              <a:buFont typeface="Wingdings" charset="2"/>
              <a:buChar char="Ø"/>
            </a:pPr>
            <a:r>
              <a:rPr lang="en-US" sz="2400" dirty="0" smtClean="0">
                <a:solidFill>
                  <a:schemeClr val="tx1">
                    <a:lumMod val="65000"/>
                    <a:lumOff val="35000"/>
                  </a:schemeClr>
                </a:solidFill>
              </a:rPr>
              <a:t>How examining student work, using the </a:t>
            </a:r>
            <a:r>
              <a:rPr lang="en-US" sz="2400" dirty="0">
                <a:solidFill>
                  <a:schemeClr val="tx1">
                    <a:lumMod val="65000"/>
                    <a:lumOff val="35000"/>
                  </a:schemeClr>
                </a:solidFill>
              </a:rPr>
              <a:t>Student Work </a:t>
            </a:r>
            <a:r>
              <a:rPr lang="en-US" sz="2400" dirty="0" smtClean="0">
                <a:solidFill>
                  <a:schemeClr val="tx1">
                    <a:lumMod val="65000"/>
                    <a:lumOff val="35000"/>
                  </a:schemeClr>
                </a:solidFill>
              </a:rPr>
              <a:t>Protocol, </a:t>
            </a:r>
            <a:r>
              <a:rPr lang="en-US" sz="2400" dirty="0">
                <a:solidFill>
                  <a:schemeClr val="tx1">
                    <a:lumMod val="65000"/>
                    <a:lumOff val="35000"/>
                  </a:schemeClr>
                </a:solidFill>
              </a:rPr>
              <a:t>can provide another lens through which </a:t>
            </a:r>
            <a:r>
              <a:rPr lang="en-US" sz="2400" dirty="0" smtClean="0">
                <a:solidFill>
                  <a:schemeClr val="tx1">
                    <a:lumMod val="65000"/>
                    <a:lumOff val="35000"/>
                  </a:schemeClr>
                </a:solidFill>
              </a:rPr>
              <a:t>we can </a:t>
            </a:r>
            <a:r>
              <a:rPr lang="en-US" sz="2400" dirty="0">
                <a:solidFill>
                  <a:schemeClr val="tx1">
                    <a:lumMod val="65000"/>
                    <a:lumOff val="35000"/>
                  </a:schemeClr>
                </a:solidFill>
              </a:rPr>
              <a:t>view and provide feedback for a task and its lesson/unit</a:t>
            </a:r>
            <a:r>
              <a:rPr lang="en-US" sz="2400" dirty="0" smtClean="0">
                <a:solidFill>
                  <a:schemeClr val="tx1">
                    <a:lumMod val="65000"/>
                    <a:lumOff val="35000"/>
                  </a:schemeClr>
                </a:solidFill>
              </a:rPr>
              <a:t>?</a:t>
            </a:r>
            <a:endParaRPr lang="en-US" sz="2400" b="0" dirty="0" smtClean="0">
              <a:solidFill>
                <a:schemeClr val="tx1">
                  <a:lumMod val="65000"/>
                  <a:lumOff val="35000"/>
                </a:schemeClr>
              </a:solidFill>
            </a:endParaRPr>
          </a:p>
          <a:p>
            <a:pPr lvl="2">
              <a:spcBef>
                <a:spcPts val="0"/>
              </a:spcBef>
              <a:spcAft>
                <a:spcPts val="1000"/>
              </a:spcAft>
              <a:buFont typeface="Courier New"/>
              <a:buChar char="o"/>
            </a:pPr>
            <a:r>
              <a:rPr lang="en-US" sz="2400" dirty="0" smtClean="0">
                <a:solidFill>
                  <a:schemeClr val="tx1">
                    <a:lumMod val="65000"/>
                    <a:lumOff val="35000"/>
                  </a:schemeClr>
                </a:solidFill>
              </a:rPr>
              <a:t>How to assess the quality and alignment of an individual task in a lesson/unit?</a:t>
            </a:r>
          </a:p>
          <a:p>
            <a:pPr lvl="2">
              <a:spcBef>
                <a:spcPts val="0"/>
              </a:spcBef>
              <a:spcAft>
                <a:spcPts val="1000"/>
              </a:spcAft>
              <a:buFont typeface="Courier New"/>
              <a:buChar char="o"/>
            </a:pPr>
            <a:r>
              <a:rPr lang="en-US" sz="2400" dirty="0" smtClean="0">
                <a:solidFill>
                  <a:schemeClr val="tx1">
                    <a:lumMod val="65000"/>
                    <a:lumOff val="35000"/>
                  </a:schemeClr>
                </a:solidFill>
              </a:rPr>
              <a:t>How t</a:t>
            </a:r>
            <a:r>
              <a:rPr lang="en-US" sz="2400" b="0" dirty="0" smtClean="0">
                <a:solidFill>
                  <a:schemeClr val="tx1">
                    <a:lumMod val="65000"/>
                    <a:lumOff val="35000"/>
                  </a:schemeClr>
                </a:solidFill>
              </a:rPr>
              <a:t>he alignment descriptors are used in the Student Work Protocol?</a:t>
            </a:r>
            <a:endParaRPr lang="en-US" sz="2400" b="0" dirty="0">
              <a:solidFill>
                <a:schemeClr val="tx1">
                  <a:lumMod val="65000"/>
                  <a:lumOff val="35000"/>
                </a:schemeClr>
              </a:solidFill>
            </a:endParaRPr>
          </a:p>
          <a:p>
            <a:pPr marL="0" indent="0">
              <a:spcBef>
                <a:spcPts val="0"/>
              </a:spcBef>
              <a:spcAft>
                <a:spcPts val="1000"/>
              </a:spcAft>
              <a:buNone/>
            </a:pPr>
            <a:r>
              <a:rPr lang="en-US" sz="2400" b="0" dirty="0" smtClean="0">
                <a:solidFill>
                  <a:schemeClr val="tx1">
                    <a:lumMod val="65000"/>
                    <a:lumOff val="35000"/>
                  </a:schemeClr>
                </a:solidFill>
              </a:rPr>
              <a:t>	</a:t>
            </a:r>
          </a:p>
          <a:p>
            <a:pPr>
              <a:spcAft>
                <a:spcPts val="1000"/>
              </a:spcAft>
            </a:pPr>
            <a:endParaRPr lang="en-US" sz="2400" dirty="0"/>
          </a:p>
        </p:txBody>
      </p:sp>
      <p:sp>
        <p:nvSpPr>
          <p:cNvPr id="3" name="Title 2"/>
          <p:cNvSpPr>
            <a:spLocks noGrp="1"/>
          </p:cNvSpPr>
          <p:nvPr>
            <p:ph type="title"/>
          </p:nvPr>
        </p:nvSpPr>
        <p:spPr/>
        <p:txBody>
          <a:bodyPr/>
          <a:lstStyle/>
          <a:p>
            <a:r>
              <a:rPr lang="en-US" dirty="0" smtClean="0"/>
              <a:t>Reflect on Session Goals</a:t>
            </a:r>
            <a:endParaRPr lang="en-US" dirty="0"/>
          </a:p>
        </p:txBody>
      </p:sp>
      <p:sp>
        <p:nvSpPr>
          <p:cNvPr id="4" name="TextBox 3"/>
          <p:cNvSpPr txBox="1"/>
          <p:nvPr/>
        </p:nvSpPr>
        <p:spPr>
          <a:xfrm>
            <a:off x="-317500" y="4318000"/>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64496908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1026" name="Picture 2" descr="J:\Communications &amp; Outreach\Logos &amp; Signatures\2012 Achieve &amp; ADP Logos\ADP_Network-1C.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1583" y="236169"/>
            <a:ext cx="2398454" cy="613456"/>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Box 3"/>
          <p:cNvSpPr txBox="1"/>
          <p:nvPr/>
        </p:nvSpPr>
        <p:spPr>
          <a:xfrm>
            <a:off x="3296962" y="4572350"/>
            <a:ext cx="3434038" cy="923330"/>
          </a:xfrm>
          <a:prstGeom prst="rect">
            <a:avLst/>
          </a:prstGeom>
          <a:noFill/>
        </p:spPr>
        <p:txBody>
          <a:bodyPr wrap="square" rtlCol="0">
            <a:spAutoFit/>
          </a:bodyPr>
          <a:lstStyle/>
          <a:p>
            <a:r>
              <a:rPr lang="en-US" dirty="0">
                <a:hlinkClick r:id="rId5"/>
              </a:rPr>
              <a:t>http://www.achieve.org/</a:t>
            </a:r>
            <a:r>
              <a:rPr lang="en-US" dirty="0" smtClean="0">
                <a:hlinkClick r:id="rId5"/>
              </a:rPr>
              <a:t>EQuIP</a:t>
            </a:r>
            <a:endParaRPr lang="en-US" dirty="0" smtClean="0"/>
          </a:p>
          <a:p>
            <a:endParaRPr lang="en-US" dirty="0" smtClean="0"/>
          </a:p>
          <a:p>
            <a:endParaRPr lang="en-US" dirty="0"/>
          </a:p>
        </p:txBody>
      </p:sp>
    </p:spTree>
    <p:extLst>
      <p:ext uri="{BB962C8B-B14F-4D97-AF65-F5344CB8AC3E}">
        <p14:creationId xmlns:p14="http://schemas.microsoft.com/office/powerpoint/2010/main" val="42716129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Introduction to the Student Work Protocol</a:t>
            </a:r>
            <a:endParaRPr lang="en-US" dirty="0"/>
          </a:p>
        </p:txBody>
      </p:sp>
      <p:sp>
        <p:nvSpPr>
          <p:cNvPr id="5" name="Text Placeholder 1"/>
          <p:cNvSpPr>
            <a:spLocks noGrp="1"/>
          </p:cNvSpPr>
          <p:nvPr>
            <p:ph type="body" sz="quarter" idx="13"/>
          </p:nvPr>
        </p:nvSpPr>
        <p:spPr>
          <a:xfrm>
            <a:off x="457200" y="1371600"/>
            <a:ext cx="8048847" cy="4433777"/>
          </a:xfrm>
        </p:spPr>
        <p:txBody>
          <a:bodyPr/>
          <a:lstStyle/>
          <a:p>
            <a:pPr marL="0" indent="0">
              <a:buNone/>
            </a:pPr>
            <a:r>
              <a:rPr lang="en-US" dirty="0" smtClean="0">
                <a:solidFill>
                  <a:schemeClr val="tx2"/>
                </a:solidFill>
              </a:rPr>
              <a:t>The </a:t>
            </a:r>
            <a:r>
              <a:rPr lang="en-US" dirty="0">
                <a:solidFill>
                  <a:schemeClr val="tx2"/>
                </a:solidFill>
              </a:rPr>
              <a:t>objectives of </a:t>
            </a:r>
            <a:r>
              <a:rPr lang="en-US" dirty="0" smtClean="0">
                <a:solidFill>
                  <a:schemeClr val="tx2"/>
                </a:solidFill>
              </a:rPr>
              <a:t>the EQuIP </a:t>
            </a:r>
            <a:r>
              <a:rPr lang="en-US" dirty="0">
                <a:solidFill>
                  <a:schemeClr val="tx2"/>
                </a:solidFill>
              </a:rPr>
              <a:t>Student Work Protocol </a:t>
            </a:r>
            <a:r>
              <a:rPr lang="en-US" dirty="0" smtClean="0">
                <a:solidFill>
                  <a:schemeClr val="tx2"/>
                </a:solidFill>
              </a:rPr>
              <a:t>are:</a:t>
            </a:r>
          </a:p>
          <a:p>
            <a:pPr marL="0" indent="0">
              <a:buNone/>
            </a:pPr>
            <a:r>
              <a:rPr lang="en-US" dirty="0" smtClean="0">
                <a:solidFill>
                  <a:schemeClr val="tx2"/>
                </a:solidFill>
              </a:rPr>
              <a:t> </a:t>
            </a:r>
            <a:endParaRPr lang="en-US" dirty="0">
              <a:solidFill>
                <a:schemeClr val="tx2"/>
              </a:solidFill>
            </a:endParaRPr>
          </a:p>
          <a:p>
            <a:pPr lvl="0">
              <a:spcAft>
                <a:spcPts val="1200"/>
              </a:spcAft>
            </a:pPr>
            <a:r>
              <a:rPr lang="en-US" b="0" i="1" dirty="0">
                <a:solidFill>
                  <a:srgbClr val="5E5E5D"/>
                </a:solidFill>
              </a:rPr>
              <a:t>To analyze student work from a task within a lesson or unit to establish evidence of task alignment with the targeted </a:t>
            </a:r>
            <a:r>
              <a:rPr lang="en-US" b="0" i="1" dirty="0" smtClean="0">
                <a:solidFill>
                  <a:srgbClr val="5E5E5D"/>
                </a:solidFill>
              </a:rPr>
              <a:t>CCSS</a:t>
            </a:r>
            <a:r>
              <a:rPr lang="en-US" b="0" dirty="0" smtClean="0">
                <a:solidFill>
                  <a:srgbClr val="5E5E5D"/>
                </a:solidFill>
              </a:rPr>
              <a:t>. </a:t>
            </a:r>
            <a:endParaRPr lang="en-US" b="0" dirty="0">
              <a:solidFill>
                <a:srgbClr val="5E5E5D"/>
              </a:solidFill>
            </a:endParaRPr>
          </a:p>
          <a:p>
            <a:pPr lvl="0">
              <a:spcAft>
                <a:spcPts val="1200"/>
              </a:spcAft>
            </a:pPr>
            <a:r>
              <a:rPr lang="en-US" b="0" i="1" dirty="0">
                <a:solidFill>
                  <a:srgbClr val="5E5E5D"/>
                </a:solidFill>
              </a:rPr>
              <a:t>To provide </a:t>
            </a:r>
            <a:r>
              <a:rPr lang="en-US" b="0" i="1" dirty="0" smtClean="0">
                <a:solidFill>
                  <a:srgbClr val="5E5E5D"/>
                </a:solidFill>
              </a:rPr>
              <a:t>suggestions </a:t>
            </a:r>
            <a:r>
              <a:rPr lang="en-US" b="0" i="1" dirty="0">
                <a:solidFill>
                  <a:srgbClr val="5E5E5D"/>
                </a:solidFill>
              </a:rPr>
              <a:t>for improving the task and related instructional materials.</a:t>
            </a:r>
            <a:endParaRPr lang="en-US" b="0" dirty="0">
              <a:solidFill>
                <a:srgbClr val="5E5E5D"/>
              </a:solidFill>
            </a:endParaRPr>
          </a:p>
          <a:p>
            <a:pPr marL="0" indent="0">
              <a:buNone/>
            </a:pPr>
            <a:endParaRPr lang="en-US" b="0" dirty="0">
              <a:solidFill>
                <a:srgbClr val="5E5E5D"/>
              </a:solidFill>
            </a:endParaRPr>
          </a:p>
        </p:txBody>
      </p:sp>
    </p:spTree>
    <p:extLst>
      <p:ext uri="{BB962C8B-B14F-4D97-AF65-F5344CB8AC3E}">
        <p14:creationId xmlns:p14="http://schemas.microsoft.com/office/powerpoint/2010/main" val="19554471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pPr marL="0" indent="0">
              <a:buNone/>
            </a:pPr>
            <a:r>
              <a:rPr lang="en-US" dirty="0" smtClean="0">
                <a:solidFill>
                  <a:schemeClr val="tx2"/>
                </a:solidFill>
              </a:rPr>
              <a:t>When selecting the task: </a:t>
            </a:r>
          </a:p>
          <a:p>
            <a:pPr marL="0" indent="0">
              <a:buNone/>
            </a:pPr>
            <a:endParaRPr lang="en-US" dirty="0">
              <a:solidFill>
                <a:schemeClr val="tx2"/>
              </a:solidFill>
            </a:endParaRPr>
          </a:p>
          <a:p>
            <a:r>
              <a:rPr lang="en-US" b="0" dirty="0" smtClean="0">
                <a:solidFill>
                  <a:srgbClr val="5E5E5D"/>
                </a:solidFill>
              </a:rPr>
              <a:t>Select a task from a CCSS-aligned lesson/unit.</a:t>
            </a:r>
          </a:p>
          <a:p>
            <a:r>
              <a:rPr lang="en-US" b="0" dirty="0" smtClean="0">
                <a:solidFill>
                  <a:srgbClr val="5E5E5D"/>
                </a:solidFill>
              </a:rPr>
              <a:t>Make sure the task is significant to the central purpose of the lesson/unit.</a:t>
            </a:r>
          </a:p>
          <a:p>
            <a:r>
              <a:rPr lang="en-US" b="0" dirty="0" smtClean="0">
                <a:solidFill>
                  <a:srgbClr val="5E5E5D"/>
                </a:solidFill>
              </a:rPr>
              <a:t>Collect severa</a:t>
            </a:r>
            <a:r>
              <a:rPr lang="en-US" b="0" dirty="0">
                <a:solidFill>
                  <a:srgbClr val="5E5E5D"/>
                </a:solidFill>
              </a:rPr>
              <a:t>l</a:t>
            </a:r>
            <a:r>
              <a:rPr lang="en-US" b="0" dirty="0" smtClean="0">
                <a:solidFill>
                  <a:srgbClr val="5E5E5D"/>
                </a:solidFill>
              </a:rPr>
              <a:t> samples from a cross-section of the student group.</a:t>
            </a:r>
          </a:p>
          <a:p>
            <a:r>
              <a:rPr lang="en-US" b="0" dirty="0" smtClean="0">
                <a:solidFill>
                  <a:srgbClr val="5E5E5D"/>
                </a:solidFill>
              </a:rPr>
              <a:t>If from a longer lesson or full unit, consider selecting multiple tasks that represent different aspects of the lesson/unit.</a:t>
            </a:r>
          </a:p>
          <a:p>
            <a:pPr marL="0" indent="0">
              <a:buNone/>
            </a:pPr>
            <a:endParaRPr lang="en-US" b="0" dirty="0">
              <a:solidFill>
                <a:srgbClr val="5E5E5D"/>
              </a:solidFill>
            </a:endParaRPr>
          </a:p>
        </p:txBody>
      </p:sp>
      <p:sp>
        <p:nvSpPr>
          <p:cNvPr id="3" name="Title 2"/>
          <p:cNvSpPr>
            <a:spLocks noGrp="1"/>
          </p:cNvSpPr>
          <p:nvPr>
            <p:ph type="title"/>
          </p:nvPr>
        </p:nvSpPr>
        <p:spPr/>
        <p:txBody>
          <a:bodyPr/>
          <a:lstStyle/>
          <a:p>
            <a:r>
              <a:rPr lang="en-US" dirty="0" smtClean="0"/>
              <a:t>Introduction to the Student Work Protocol</a:t>
            </a:r>
            <a:endParaRPr lang="en-US" dirty="0"/>
          </a:p>
        </p:txBody>
      </p:sp>
    </p:spTree>
    <p:extLst>
      <p:ext uri="{BB962C8B-B14F-4D97-AF65-F5344CB8AC3E}">
        <p14:creationId xmlns:p14="http://schemas.microsoft.com/office/powerpoint/2010/main" val="41660131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pPr marL="0" indent="0">
              <a:buNone/>
            </a:pPr>
            <a:r>
              <a:rPr lang="en-US" dirty="0" smtClean="0">
                <a:solidFill>
                  <a:schemeClr val="tx2"/>
                </a:solidFill>
              </a:rPr>
              <a:t>The collaborative process:</a:t>
            </a:r>
          </a:p>
          <a:p>
            <a:pPr marL="0" indent="0">
              <a:buNone/>
            </a:pPr>
            <a:endParaRPr lang="en-US" dirty="0">
              <a:solidFill>
                <a:schemeClr val="tx2"/>
              </a:solidFill>
            </a:endParaRPr>
          </a:p>
          <a:p>
            <a:r>
              <a:rPr lang="en-US" b="0" dirty="0" smtClean="0">
                <a:solidFill>
                  <a:srgbClr val="5E5E5D"/>
                </a:solidFill>
              </a:rPr>
              <a:t>Teams of reviewers are preferred.</a:t>
            </a:r>
          </a:p>
          <a:p>
            <a:r>
              <a:rPr lang="en-US" b="0" dirty="0">
                <a:solidFill>
                  <a:srgbClr val="5E5E5D"/>
                </a:solidFill>
              </a:rPr>
              <a:t>Work from individual to collective.</a:t>
            </a:r>
          </a:p>
          <a:p>
            <a:r>
              <a:rPr lang="en-US" b="0" dirty="0" smtClean="0">
                <a:solidFill>
                  <a:srgbClr val="5E5E5D"/>
                </a:solidFill>
              </a:rPr>
              <a:t>Discuss and collaborate.</a:t>
            </a:r>
          </a:p>
          <a:p>
            <a:pPr marL="0" indent="0">
              <a:buNone/>
            </a:pPr>
            <a:endParaRPr lang="en-US" b="0" dirty="0" smtClean="0">
              <a:solidFill>
                <a:srgbClr val="5E5E5D"/>
              </a:solidFill>
            </a:endParaRPr>
          </a:p>
          <a:p>
            <a:pPr marL="0" indent="0">
              <a:buNone/>
            </a:pPr>
            <a:endParaRPr lang="en-US" b="0" dirty="0" smtClean="0">
              <a:solidFill>
                <a:srgbClr val="5E5E5D"/>
              </a:solidFill>
            </a:endParaRPr>
          </a:p>
          <a:p>
            <a:pPr marL="0" indent="0">
              <a:buNone/>
            </a:pPr>
            <a:r>
              <a:rPr lang="en-US" b="0" dirty="0" smtClean="0">
                <a:solidFill>
                  <a:srgbClr val="5E5E5D"/>
                </a:solidFill>
              </a:rPr>
              <a:t>NOTE: The </a:t>
            </a:r>
            <a:r>
              <a:rPr lang="en-US" b="0" dirty="0">
                <a:solidFill>
                  <a:srgbClr val="5E5E5D"/>
                </a:solidFill>
              </a:rPr>
              <a:t>lesson/unit developer may or may not be a member of the team.</a:t>
            </a:r>
          </a:p>
          <a:p>
            <a:pPr marL="0" indent="0">
              <a:buNone/>
            </a:pPr>
            <a:endParaRPr lang="en-US" b="0" dirty="0">
              <a:solidFill>
                <a:srgbClr val="5E5E5D"/>
              </a:solidFill>
            </a:endParaRPr>
          </a:p>
        </p:txBody>
      </p:sp>
      <p:sp>
        <p:nvSpPr>
          <p:cNvPr id="3" name="Title 2"/>
          <p:cNvSpPr>
            <a:spLocks noGrp="1"/>
          </p:cNvSpPr>
          <p:nvPr>
            <p:ph type="title"/>
          </p:nvPr>
        </p:nvSpPr>
        <p:spPr/>
        <p:txBody>
          <a:bodyPr/>
          <a:lstStyle/>
          <a:p>
            <a:r>
              <a:rPr lang="en-US" dirty="0" smtClean="0"/>
              <a:t>Introduction to the Student Work Protocol</a:t>
            </a:r>
            <a:endParaRPr lang="en-US" dirty="0"/>
          </a:p>
        </p:txBody>
      </p:sp>
    </p:spTree>
    <p:extLst>
      <p:ext uri="{BB962C8B-B14F-4D97-AF65-F5344CB8AC3E}">
        <p14:creationId xmlns:p14="http://schemas.microsoft.com/office/powerpoint/2010/main" val="24525512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457200" y="1399822"/>
            <a:ext cx="8048847" cy="4766732"/>
          </a:xfrm>
        </p:spPr>
        <p:txBody>
          <a:bodyPr/>
          <a:lstStyle/>
          <a:p>
            <a:pPr marL="0" indent="0" defTabSz="914400">
              <a:spcBef>
                <a:spcPts val="0"/>
              </a:spcBef>
              <a:spcAft>
                <a:spcPts val="600"/>
              </a:spcAft>
              <a:buNone/>
            </a:pPr>
            <a:r>
              <a:rPr lang="en-US" sz="2400" kern="0" dirty="0" smtClean="0">
                <a:solidFill>
                  <a:srgbClr val="004C8B"/>
                </a:solidFill>
                <a:ea typeface="ＭＳ Ｐゴシック" charset="0"/>
              </a:rPr>
              <a:t>STEP 1: </a:t>
            </a:r>
            <a:r>
              <a:rPr lang="en-US" sz="2400" b="0" kern="0" dirty="0">
                <a:solidFill>
                  <a:srgbClr val="004C8B"/>
                </a:solidFill>
                <a:ea typeface="ＭＳ Ｐゴシック" charset="0"/>
              </a:rPr>
              <a:t>Analyze the </a:t>
            </a:r>
            <a:r>
              <a:rPr lang="en-US" sz="2400" b="0" kern="0" dirty="0" smtClean="0">
                <a:solidFill>
                  <a:srgbClr val="004C8B"/>
                </a:solidFill>
                <a:ea typeface="ＭＳ Ｐゴシック" charset="0"/>
              </a:rPr>
              <a:t>Task</a:t>
            </a:r>
          </a:p>
          <a:p>
            <a:pPr marL="0" indent="0" defTabSz="914400">
              <a:spcBef>
                <a:spcPts val="0"/>
              </a:spcBef>
              <a:spcAft>
                <a:spcPts val="600"/>
              </a:spcAft>
              <a:buNone/>
            </a:pPr>
            <a:endParaRPr lang="en-US" sz="2400" kern="0" dirty="0">
              <a:solidFill>
                <a:srgbClr val="004C8B"/>
              </a:solidFill>
              <a:ea typeface="ＭＳ Ｐゴシック" charset="0"/>
            </a:endParaRPr>
          </a:p>
          <a:p>
            <a:pPr marL="0" indent="0" defTabSz="914400">
              <a:spcBef>
                <a:spcPts val="0"/>
              </a:spcBef>
              <a:spcAft>
                <a:spcPts val="600"/>
              </a:spcAft>
              <a:buNone/>
            </a:pPr>
            <a:r>
              <a:rPr lang="en-US" sz="2400" kern="0" dirty="0" smtClean="0">
                <a:solidFill>
                  <a:srgbClr val="004C8B"/>
                </a:solidFill>
                <a:ea typeface="ＭＳ Ｐゴシック" charset="0"/>
              </a:rPr>
              <a:t>STEP 2: </a:t>
            </a:r>
            <a:r>
              <a:rPr lang="en-US" sz="2400" b="0" kern="0" dirty="0" smtClean="0">
                <a:solidFill>
                  <a:srgbClr val="004C8B"/>
                </a:solidFill>
                <a:ea typeface="ＭＳ Ｐゴシック" charset="0"/>
              </a:rPr>
              <a:t>Examine Instructional Context and CCSS Alignment</a:t>
            </a:r>
          </a:p>
          <a:p>
            <a:pPr marL="0" indent="0" defTabSz="914400">
              <a:spcBef>
                <a:spcPts val="0"/>
              </a:spcBef>
              <a:spcAft>
                <a:spcPts val="600"/>
              </a:spcAft>
              <a:buNone/>
            </a:pPr>
            <a:endParaRPr lang="en-US" sz="2400" kern="0" dirty="0">
              <a:solidFill>
                <a:srgbClr val="004C8B"/>
              </a:solidFill>
              <a:ea typeface="ＭＳ Ｐゴシック" charset="0"/>
            </a:endParaRPr>
          </a:p>
          <a:p>
            <a:pPr marL="0" indent="0" defTabSz="914400">
              <a:spcBef>
                <a:spcPts val="0"/>
              </a:spcBef>
              <a:spcAft>
                <a:spcPts val="600"/>
              </a:spcAft>
              <a:buNone/>
            </a:pPr>
            <a:r>
              <a:rPr lang="en-US" sz="2400" kern="0" dirty="0" smtClean="0">
                <a:solidFill>
                  <a:srgbClr val="004C8B"/>
                </a:solidFill>
                <a:ea typeface="ＭＳ Ｐゴシック" charset="0"/>
              </a:rPr>
              <a:t>STEP 3: </a:t>
            </a:r>
            <a:r>
              <a:rPr lang="en-US" sz="2400" b="0" kern="0" dirty="0" smtClean="0">
                <a:solidFill>
                  <a:srgbClr val="004C8B"/>
                </a:solidFill>
                <a:ea typeface="ＭＳ Ｐゴシック" charset="0"/>
              </a:rPr>
              <a:t>Analyze Individual Student Work</a:t>
            </a:r>
          </a:p>
          <a:p>
            <a:pPr marL="0" indent="0" defTabSz="914400">
              <a:spcBef>
                <a:spcPts val="0"/>
              </a:spcBef>
              <a:spcAft>
                <a:spcPts val="600"/>
              </a:spcAft>
              <a:buNone/>
            </a:pPr>
            <a:r>
              <a:rPr lang="en-US" sz="2400" kern="0" dirty="0" smtClean="0">
                <a:solidFill>
                  <a:srgbClr val="004C8B"/>
                </a:solidFill>
                <a:ea typeface="ＭＳ Ｐゴシック" charset="0"/>
              </a:rPr>
              <a:t> </a:t>
            </a:r>
            <a:endParaRPr lang="en-US" sz="2400" dirty="0">
              <a:solidFill>
                <a:srgbClr val="7F7F7F"/>
              </a:solidFill>
            </a:endParaRPr>
          </a:p>
          <a:p>
            <a:pPr marL="0" indent="0" defTabSz="914400">
              <a:spcBef>
                <a:spcPts val="0"/>
              </a:spcBef>
              <a:spcAft>
                <a:spcPts val="600"/>
              </a:spcAft>
              <a:buNone/>
            </a:pPr>
            <a:r>
              <a:rPr lang="en-US" sz="2400" kern="0" dirty="0">
                <a:solidFill>
                  <a:srgbClr val="004C8B"/>
                </a:solidFill>
                <a:ea typeface="ＭＳ Ｐゴシック" charset="0"/>
              </a:rPr>
              <a:t>STEP </a:t>
            </a:r>
            <a:r>
              <a:rPr lang="en-US" sz="2400" kern="0" dirty="0" smtClean="0">
                <a:solidFill>
                  <a:srgbClr val="004C8B"/>
                </a:solidFill>
                <a:ea typeface="ＭＳ Ｐゴシック" charset="0"/>
              </a:rPr>
              <a:t>4: </a:t>
            </a:r>
            <a:r>
              <a:rPr lang="en-US" sz="2400" b="0" kern="0" dirty="0" smtClean="0">
                <a:solidFill>
                  <a:srgbClr val="004C8B"/>
                </a:solidFill>
                <a:ea typeface="ＭＳ Ｐゴシック" charset="0"/>
              </a:rPr>
              <a:t>Analyze the Collection of Student Work</a:t>
            </a:r>
          </a:p>
          <a:p>
            <a:pPr marL="0" indent="0" defTabSz="914400">
              <a:spcBef>
                <a:spcPts val="0"/>
              </a:spcBef>
              <a:spcAft>
                <a:spcPts val="600"/>
              </a:spcAft>
              <a:buNone/>
            </a:pPr>
            <a:endParaRPr lang="en-US" sz="2400" b="0" kern="0" dirty="0" smtClean="0">
              <a:solidFill>
                <a:srgbClr val="004C8B"/>
              </a:solidFill>
              <a:ea typeface="ＭＳ Ｐゴシック" charset="0"/>
            </a:endParaRPr>
          </a:p>
          <a:p>
            <a:pPr marL="0" indent="0" defTabSz="914400">
              <a:spcBef>
                <a:spcPts val="0"/>
              </a:spcBef>
              <a:spcAft>
                <a:spcPts val="600"/>
              </a:spcAft>
              <a:buNone/>
            </a:pPr>
            <a:r>
              <a:rPr lang="en-US" sz="2400" kern="0" dirty="0" smtClean="0">
                <a:solidFill>
                  <a:srgbClr val="004C8B"/>
                </a:solidFill>
                <a:ea typeface="ＭＳ Ｐゴシック" charset="0"/>
              </a:rPr>
              <a:t>Step 5: </a:t>
            </a:r>
            <a:r>
              <a:rPr lang="en-US" sz="2400" b="0" kern="0" dirty="0" smtClean="0">
                <a:solidFill>
                  <a:srgbClr val="004C8B"/>
                </a:solidFill>
                <a:ea typeface="ＭＳ Ｐゴシック" charset="0"/>
              </a:rPr>
              <a:t>Provide suggestions </a:t>
            </a:r>
            <a:r>
              <a:rPr lang="en-US" sz="2400" b="0" kern="0" dirty="0">
                <a:solidFill>
                  <a:srgbClr val="004C8B"/>
                </a:solidFill>
                <a:ea typeface="ＭＳ Ｐゴシック" charset="0"/>
              </a:rPr>
              <a:t>for </a:t>
            </a:r>
            <a:r>
              <a:rPr lang="en-US" sz="2400" b="0" kern="0" dirty="0" smtClean="0">
                <a:solidFill>
                  <a:srgbClr val="004C8B"/>
                </a:solidFill>
                <a:ea typeface="ＭＳ Ｐゴシック" charset="0"/>
              </a:rPr>
              <a:t>Improving the Materials</a:t>
            </a:r>
            <a:endParaRPr lang="en-US" sz="2400" b="0" kern="0" dirty="0">
              <a:solidFill>
                <a:srgbClr val="004C8B"/>
              </a:solidFill>
              <a:ea typeface="ＭＳ Ｐゴシック" charset="0"/>
            </a:endParaRPr>
          </a:p>
          <a:p>
            <a:pPr marL="0" indent="0" defTabSz="914400">
              <a:spcBef>
                <a:spcPts val="0"/>
              </a:spcBef>
              <a:spcAft>
                <a:spcPts val="600"/>
              </a:spcAft>
              <a:buNone/>
            </a:pPr>
            <a:endParaRPr lang="en-US" sz="2400" kern="0" dirty="0">
              <a:solidFill>
                <a:srgbClr val="004C8B"/>
              </a:solidFill>
              <a:ea typeface="ＭＳ Ｐゴシック" charset="0"/>
            </a:endParaRPr>
          </a:p>
        </p:txBody>
      </p:sp>
      <p:sp>
        <p:nvSpPr>
          <p:cNvPr id="8" name="Title 7"/>
          <p:cNvSpPr>
            <a:spLocks noGrp="1"/>
          </p:cNvSpPr>
          <p:nvPr>
            <p:ph type="title"/>
          </p:nvPr>
        </p:nvSpPr>
        <p:spPr/>
        <p:txBody>
          <a:bodyPr/>
          <a:lstStyle/>
          <a:p>
            <a:r>
              <a:rPr lang="en-US" dirty="0" smtClean="0"/>
              <a:t>Steps for Reviewing Student Work</a:t>
            </a:r>
            <a:endParaRPr lang="en-US" dirty="0"/>
          </a:p>
        </p:txBody>
      </p:sp>
    </p:spTree>
    <p:extLst>
      <p:ext uri="{BB962C8B-B14F-4D97-AF65-F5344CB8AC3E}">
        <p14:creationId xmlns:p14="http://schemas.microsoft.com/office/powerpoint/2010/main" val="459983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217592" y="1130174"/>
            <a:ext cx="8790941" cy="5119510"/>
          </a:xfrm>
        </p:spPr>
        <p:txBody>
          <a:bodyPr/>
          <a:lstStyle/>
          <a:p>
            <a:pPr marL="0" lvl="0" indent="0" defTabSz="914400">
              <a:spcBef>
                <a:spcPts val="1200"/>
              </a:spcBef>
              <a:spcAft>
                <a:spcPts val="0"/>
              </a:spcAft>
              <a:buNone/>
            </a:pPr>
            <a:r>
              <a:rPr lang="en-US" sz="2400" kern="0" dirty="0">
                <a:solidFill>
                  <a:srgbClr val="004C8B"/>
                </a:solidFill>
                <a:ea typeface="ＭＳ Ｐゴシック" charset="0"/>
              </a:rPr>
              <a:t>Without consulting the standards or </a:t>
            </a:r>
            <a:r>
              <a:rPr lang="en-US" sz="2400" kern="0" dirty="0" smtClean="0">
                <a:solidFill>
                  <a:srgbClr val="004C8B"/>
                </a:solidFill>
                <a:ea typeface="ＭＳ Ｐゴシック" charset="0"/>
              </a:rPr>
              <a:t>the supporting materials in the lesson/unit</a:t>
            </a:r>
            <a:r>
              <a:rPr lang="en-US" sz="2400" kern="0" dirty="0">
                <a:solidFill>
                  <a:srgbClr val="004C8B"/>
                </a:solidFill>
                <a:ea typeface="ＭＳ Ｐゴシック" charset="0"/>
              </a:rPr>
              <a:t>, analyze the purpose and demands of the </a:t>
            </a:r>
            <a:r>
              <a:rPr lang="en-US" sz="2400" kern="0" dirty="0" smtClean="0">
                <a:solidFill>
                  <a:srgbClr val="004C8B"/>
                </a:solidFill>
                <a:ea typeface="ＭＳ Ｐゴシック" charset="0"/>
              </a:rPr>
              <a:t>task as </a:t>
            </a:r>
            <a:r>
              <a:rPr lang="en-US" sz="2400" kern="0" dirty="0">
                <a:solidFill>
                  <a:srgbClr val="004C8B"/>
                </a:solidFill>
                <a:ea typeface="ＭＳ Ｐゴシック" charset="0"/>
              </a:rPr>
              <a:t>evidenced by the directions </a:t>
            </a:r>
            <a:r>
              <a:rPr lang="en-US" sz="2400" kern="0" dirty="0" smtClean="0">
                <a:solidFill>
                  <a:srgbClr val="004C8B"/>
                </a:solidFill>
                <a:ea typeface="ＭＳ Ｐゴシック" charset="0"/>
              </a:rPr>
              <a:t>and/or prompt(s). </a:t>
            </a:r>
          </a:p>
          <a:p>
            <a:pPr lvl="0"/>
            <a:r>
              <a:rPr lang="en-US" sz="2400" b="0" dirty="0">
                <a:solidFill>
                  <a:srgbClr val="5E5E5D"/>
                </a:solidFill>
              </a:rPr>
              <a:t>Record the grade, lesson/unit, and task title on the </a:t>
            </a:r>
            <a:r>
              <a:rPr lang="en-US" sz="2400" b="0" dirty="0" err="1">
                <a:solidFill>
                  <a:srgbClr val="5E5E5D"/>
                </a:solidFill>
              </a:rPr>
              <a:t>EQuIP</a:t>
            </a:r>
            <a:r>
              <a:rPr lang="en-US" sz="2400" b="0" dirty="0">
                <a:solidFill>
                  <a:srgbClr val="5E5E5D"/>
                </a:solidFill>
              </a:rPr>
              <a:t> Student Work Protocol </a:t>
            </a:r>
            <a:r>
              <a:rPr lang="en-US" sz="2400" b="0" dirty="0" smtClean="0">
                <a:solidFill>
                  <a:srgbClr val="5E5E5D"/>
                </a:solidFill>
              </a:rPr>
              <a:t>Form.</a:t>
            </a:r>
            <a:endParaRPr lang="en-US" sz="2400" b="0" dirty="0">
              <a:solidFill>
                <a:srgbClr val="5E5E5D"/>
              </a:solidFill>
            </a:endParaRPr>
          </a:p>
          <a:p>
            <a:pPr lvl="0"/>
            <a:r>
              <a:rPr lang="en-US" sz="2400" b="0" dirty="0">
                <a:solidFill>
                  <a:srgbClr val="5E5E5D"/>
                </a:solidFill>
              </a:rPr>
              <a:t>Use only the directions and prompts to analyze the requirements of the task without consulting the instructional context and supporting materials in the </a:t>
            </a:r>
            <a:r>
              <a:rPr lang="en-US" sz="2400" b="0" dirty="0" smtClean="0">
                <a:solidFill>
                  <a:srgbClr val="5E5E5D"/>
                </a:solidFill>
              </a:rPr>
              <a:t>lesson/unit.</a:t>
            </a:r>
            <a:r>
              <a:rPr lang="en-US" sz="2400" b="0" dirty="0">
                <a:solidFill>
                  <a:srgbClr val="5E5E5D"/>
                </a:solidFill>
              </a:rPr>
              <a:t> </a:t>
            </a:r>
          </a:p>
          <a:p>
            <a:pPr lvl="0"/>
            <a:r>
              <a:rPr lang="en-US" sz="2400" b="0" dirty="0">
                <a:solidFill>
                  <a:srgbClr val="5E5E5D"/>
                </a:solidFill>
              </a:rPr>
              <a:t>Study the task thoroughly, making notes about its purpose and demands and noting apparent aligned standards. </a:t>
            </a:r>
            <a:endParaRPr lang="en-US" sz="2400" b="0" dirty="0" smtClean="0">
              <a:solidFill>
                <a:srgbClr val="5E5E5D"/>
              </a:solidFill>
            </a:endParaRPr>
          </a:p>
          <a:p>
            <a:pPr marL="0" lvl="0" indent="0">
              <a:buNone/>
            </a:pPr>
            <a:endParaRPr lang="en-US" sz="2400" b="0" i="1" dirty="0" smtClean="0">
              <a:solidFill>
                <a:srgbClr val="5E5E5D"/>
              </a:solidFill>
            </a:endParaRPr>
          </a:p>
          <a:p>
            <a:pPr marL="0" indent="0">
              <a:buNone/>
            </a:pPr>
            <a:endParaRPr lang="en-US" sz="2000" dirty="0">
              <a:solidFill>
                <a:srgbClr val="5E5E5D"/>
              </a:solidFill>
            </a:endParaRPr>
          </a:p>
          <a:p>
            <a:pPr lvl="0">
              <a:spcBef>
                <a:spcPts val="0"/>
              </a:spcBef>
              <a:spcAft>
                <a:spcPts val="1000"/>
              </a:spcAft>
              <a:buFont typeface="Wingdings" charset="2"/>
              <a:buChar char="§"/>
            </a:pPr>
            <a:endParaRPr lang="en-US" sz="2400" kern="0" dirty="0" smtClean="0">
              <a:solidFill>
                <a:srgbClr val="004C8B"/>
              </a:solidFill>
              <a:ea typeface="ＭＳ Ｐゴシック" charset="0"/>
            </a:endParaRPr>
          </a:p>
        </p:txBody>
      </p:sp>
      <p:sp>
        <p:nvSpPr>
          <p:cNvPr id="8" name="Title 7"/>
          <p:cNvSpPr>
            <a:spLocks noGrp="1"/>
          </p:cNvSpPr>
          <p:nvPr>
            <p:ph type="title"/>
          </p:nvPr>
        </p:nvSpPr>
        <p:spPr/>
        <p:txBody>
          <a:bodyPr/>
          <a:lstStyle/>
          <a:p>
            <a:r>
              <a:rPr lang="en-US" dirty="0" smtClean="0"/>
              <a:t>STEP 1: Analyze the Task</a:t>
            </a:r>
            <a:endParaRPr lang="en-US" dirty="0"/>
          </a:p>
        </p:txBody>
      </p:sp>
    </p:spTree>
    <p:extLst>
      <p:ext uri="{BB962C8B-B14F-4D97-AF65-F5344CB8AC3E}">
        <p14:creationId xmlns:p14="http://schemas.microsoft.com/office/powerpoint/2010/main" val="4745036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STEP 1: Analyze the Task</a:t>
            </a:r>
            <a:endParaRPr lang="en-US" dirty="0"/>
          </a:p>
        </p:txBody>
      </p:sp>
      <p:sp>
        <p:nvSpPr>
          <p:cNvPr id="2" name="TextBox 1"/>
          <p:cNvSpPr txBox="1"/>
          <p:nvPr/>
        </p:nvSpPr>
        <p:spPr>
          <a:xfrm>
            <a:off x="5803900" y="5791454"/>
            <a:ext cx="3086100" cy="907941"/>
          </a:xfrm>
          <a:prstGeom prst="rect">
            <a:avLst/>
          </a:prstGeom>
          <a:solidFill>
            <a:srgbClr val="004C8B"/>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spcAft>
                <a:spcPts val="600"/>
              </a:spcAft>
            </a:pPr>
            <a:r>
              <a:rPr lang="en-US" sz="2000" b="1" dirty="0" smtClean="0">
                <a:solidFill>
                  <a:schemeClr val="bg1"/>
                </a:solidFill>
              </a:rPr>
              <a:t>Record Notes &amp; Observations</a:t>
            </a:r>
          </a:p>
          <a:p>
            <a:pPr algn="ctr">
              <a:spcAft>
                <a:spcPts val="600"/>
              </a:spcAft>
            </a:pPr>
            <a:endParaRPr lang="en-US" sz="800" b="1" dirty="0">
              <a:solidFill>
                <a:schemeClr val="bg1"/>
              </a:solidFill>
            </a:endParaRPr>
          </a:p>
        </p:txBody>
      </p:sp>
      <p:sp>
        <p:nvSpPr>
          <p:cNvPr id="7" name="Text Placeholder 5"/>
          <p:cNvSpPr>
            <a:spLocks noGrp="1"/>
          </p:cNvSpPr>
          <p:nvPr>
            <p:ph type="body" sz="quarter" idx="13"/>
          </p:nvPr>
        </p:nvSpPr>
        <p:spPr>
          <a:xfrm>
            <a:off x="260128" y="1149098"/>
            <a:ext cx="8756872" cy="5257947"/>
          </a:xfrm>
        </p:spPr>
        <p:txBody>
          <a:bodyPr/>
          <a:lstStyle/>
          <a:p>
            <a:pPr marL="0" lvl="0" indent="0" defTabSz="914400">
              <a:spcBef>
                <a:spcPts val="1200"/>
              </a:spcBef>
              <a:spcAft>
                <a:spcPts val="1200"/>
              </a:spcAft>
              <a:buNone/>
            </a:pPr>
            <a:r>
              <a:rPr lang="en-US" sz="2400" kern="0" dirty="0">
                <a:solidFill>
                  <a:srgbClr val="004C8B"/>
                </a:solidFill>
                <a:ea typeface="ＭＳ Ｐゴシック" charset="0"/>
              </a:rPr>
              <a:t>Without consulting the standards or the supporting materials in the lesson/unit, analyze the purpose and demands of the task as evidenced by the directions and/or prompt(s). </a:t>
            </a:r>
          </a:p>
          <a:p>
            <a:pPr marL="0" indent="0" defTabSz="914400">
              <a:spcBef>
                <a:spcPts val="600"/>
              </a:spcBef>
              <a:spcAft>
                <a:spcPts val="600"/>
              </a:spcAft>
              <a:buNone/>
            </a:pPr>
            <a:r>
              <a:rPr lang="en-US" sz="2400" kern="0" dirty="0" smtClean="0">
                <a:solidFill>
                  <a:srgbClr val="004C8B"/>
                </a:solidFill>
                <a:ea typeface="ＭＳ Ｐゴシック" charset="0"/>
              </a:rPr>
              <a:t>Guiding Questions</a:t>
            </a:r>
            <a:endParaRPr lang="en-US" sz="2400" kern="0" dirty="0">
              <a:solidFill>
                <a:srgbClr val="004C8B"/>
              </a:solidFill>
              <a:ea typeface="ＭＳ Ｐゴシック" charset="0"/>
            </a:endParaRPr>
          </a:p>
          <a:p>
            <a:pPr lvl="0">
              <a:spcBef>
                <a:spcPts val="0"/>
              </a:spcBef>
              <a:spcAft>
                <a:spcPts val="0"/>
              </a:spcAft>
            </a:pPr>
            <a:r>
              <a:rPr lang="en-US" sz="2400" b="0" dirty="0">
                <a:solidFill>
                  <a:srgbClr val="5E5E5D"/>
                </a:solidFill>
              </a:rPr>
              <a:t>What content and performance demands does the task make on students?</a:t>
            </a:r>
          </a:p>
          <a:p>
            <a:pPr lvl="0"/>
            <a:r>
              <a:rPr lang="en-US" sz="2400" b="0" dirty="0">
                <a:solidFill>
                  <a:srgbClr val="5E5E5D"/>
                </a:solidFill>
              </a:rPr>
              <a:t>What is the purpose of the task?</a:t>
            </a:r>
          </a:p>
          <a:p>
            <a:pPr lvl="0"/>
            <a:r>
              <a:rPr lang="en-US" sz="2400" b="0" dirty="0">
                <a:solidFill>
                  <a:srgbClr val="5E5E5D"/>
                </a:solidFill>
              </a:rPr>
              <a:t>Which Common Core standards seem to be targeted by the task?</a:t>
            </a:r>
          </a:p>
          <a:p>
            <a:r>
              <a:rPr lang="en-US" sz="2400" b="0" dirty="0">
                <a:solidFill>
                  <a:srgbClr val="5E5E5D"/>
                </a:solidFill>
              </a:rPr>
              <a:t>What types of student reasoning are required by the </a:t>
            </a:r>
            <a:r>
              <a:rPr lang="en-US" sz="2400" b="0" dirty="0" smtClean="0">
                <a:solidFill>
                  <a:srgbClr val="5E5E5D"/>
                </a:solidFill>
              </a:rPr>
              <a:t>task?</a:t>
            </a:r>
          </a:p>
          <a:p>
            <a:pPr lvl="0"/>
            <a:r>
              <a:rPr lang="en-US" sz="2400" b="0" dirty="0" smtClean="0">
                <a:solidFill>
                  <a:srgbClr val="5E5E5D"/>
                </a:solidFill>
              </a:rPr>
              <a:t>Are </a:t>
            </a:r>
            <a:r>
              <a:rPr lang="en-US" sz="2400" b="0" dirty="0">
                <a:solidFill>
                  <a:srgbClr val="5E5E5D"/>
                </a:solidFill>
              </a:rPr>
              <a:t>the </a:t>
            </a:r>
            <a:r>
              <a:rPr lang="en-US" sz="2400" b="0" dirty="0" smtClean="0">
                <a:solidFill>
                  <a:srgbClr val="5E5E5D"/>
                </a:solidFill>
              </a:rPr>
              <a:t>complexity and nature </a:t>
            </a:r>
            <a:r>
              <a:rPr lang="en-US" sz="2400" b="0" dirty="0">
                <a:solidFill>
                  <a:srgbClr val="5E5E5D"/>
                </a:solidFill>
              </a:rPr>
              <a:t>of any associated texts appropriate for the </a:t>
            </a:r>
            <a:r>
              <a:rPr lang="en-US" sz="2400" b="0" dirty="0" smtClean="0">
                <a:solidFill>
                  <a:srgbClr val="5E5E5D"/>
                </a:solidFill>
              </a:rPr>
              <a:t>task and grade </a:t>
            </a:r>
            <a:r>
              <a:rPr lang="en-US" sz="2400" b="0" dirty="0">
                <a:solidFill>
                  <a:srgbClr val="5E5E5D"/>
                </a:solidFill>
              </a:rPr>
              <a:t>level</a:t>
            </a:r>
            <a:r>
              <a:rPr lang="en-US" sz="2400" b="0" dirty="0" smtClean="0">
                <a:solidFill>
                  <a:srgbClr val="5E5E5D"/>
                </a:solidFill>
              </a:rPr>
              <a:t>?</a:t>
            </a:r>
            <a:endParaRPr lang="en-US" sz="2400" b="0" dirty="0">
              <a:solidFill>
                <a:srgbClr val="5E5E5D"/>
              </a:solidFill>
            </a:endParaRPr>
          </a:p>
        </p:txBody>
      </p:sp>
    </p:spTree>
    <p:extLst>
      <p:ext uri="{BB962C8B-B14F-4D97-AF65-F5344CB8AC3E}">
        <p14:creationId xmlns:p14="http://schemas.microsoft.com/office/powerpoint/2010/main" val="3503355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A13E2F09D02F44394F6AFEA335502F6" ma:contentTypeVersion="0" ma:contentTypeDescription="Create a new document." ma:contentTypeScope="" ma:versionID="2f6d8b34829546a025803c1609be9ff2">
  <xsd:schema xmlns:xsd="http://www.w3.org/2001/XMLSchema" xmlns:xs="http://www.w3.org/2001/XMLSchema" xmlns:p="http://schemas.microsoft.com/office/2006/metadata/properties" targetNamespace="http://schemas.microsoft.com/office/2006/metadata/properties" ma:root="true" ma:fieldsID="5c122df3eb0210ba957fc38e1941598a">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803F764-7F01-4672-BD42-7AF1A9D8E6EE}">
  <ds:schemaRefs>
    <ds:schemaRef ds:uri="http://schemas.microsoft.com/sharepoint/v3/contenttype/forms"/>
  </ds:schemaRefs>
</ds:datastoreItem>
</file>

<file path=customXml/itemProps2.xml><?xml version="1.0" encoding="utf-8"?>
<ds:datastoreItem xmlns:ds="http://schemas.openxmlformats.org/officeDocument/2006/customXml" ds:itemID="{F83FFFDE-608E-4275-84F9-BCC17E9D9A44}">
  <ds:schemaRefs>
    <ds:schemaRef ds:uri="http://purl.org/dc/dcmitype/"/>
    <ds:schemaRef ds:uri="http://www.w3.org/XML/1998/namespace"/>
    <ds:schemaRef ds:uri="http://purl.org/dc/elements/1.1/"/>
    <ds:schemaRef ds:uri="http://purl.org/dc/terms/"/>
    <ds:schemaRef ds:uri="http://schemas.microsoft.com/office/infopath/2007/PartnerControls"/>
    <ds:schemaRef ds:uri="http://schemas.openxmlformats.org/package/2006/metadata/core-properties"/>
    <ds:schemaRef ds:uri="http://schemas.microsoft.com/office/2006/documentManagement/types"/>
    <ds:schemaRef ds:uri="http://schemas.microsoft.com/office/2006/metadata/properties"/>
  </ds:schemaRefs>
</ds:datastoreItem>
</file>

<file path=customXml/itemProps3.xml><?xml version="1.0" encoding="utf-8"?>
<ds:datastoreItem xmlns:ds="http://schemas.openxmlformats.org/officeDocument/2006/customXml" ds:itemID="{1EB2BCE0-9B63-45F4-9341-BF420297367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10273</TotalTime>
  <Words>6084</Words>
  <Application>Microsoft Office PowerPoint</Application>
  <PresentationFormat>On-screen Show (4:3)</PresentationFormat>
  <Paragraphs>411</Paragraphs>
  <Slides>32</Slides>
  <Notes>30</Notes>
  <HiddenSlides>0</HiddenSlides>
  <MMClips>0</MMClips>
  <ScaleCrop>false</ScaleCrop>
  <HeadingPairs>
    <vt:vector size="8" baseType="variant">
      <vt:variant>
        <vt:lpstr>Fonts Used</vt:lpstr>
      </vt:variant>
      <vt:variant>
        <vt:i4>9</vt:i4>
      </vt:variant>
      <vt:variant>
        <vt:lpstr>Theme</vt:lpstr>
      </vt:variant>
      <vt:variant>
        <vt:i4>3</vt:i4>
      </vt:variant>
      <vt:variant>
        <vt:lpstr>Embedded OLE Servers</vt:lpstr>
      </vt:variant>
      <vt:variant>
        <vt:i4>2</vt:i4>
      </vt:variant>
      <vt:variant>
        <vt:lpstr>Slide Titles</vt:lpstr>
      </vt:variant>
      <vt:variant>
        <vt:i4>32</vt:i4>
      </vt:variant>
    </vt:vector>
  </HeadingPairs>
  <TitlesOfParts>
    <vt:vector size="46" baseType="lpstr">
      <vt:lpstr>ＭＳ Ｐゴシック</vt:lpstr>
      <vt:lpstr>Arial</vt:lpstr>
      <vt:lpstr>Calibri</vt:lpstr>
      <vt:lpstr>Courier New</vt:lpstr>
      <vt:lpstr>Garamond</vt:lpstr>
      <vt:lpstr>Geneva</vt:lpstr>
      <vt:lpstr>Times New Roman</vt:lpstr>
      <vt:lpstr>Wingdings</vt:lpstr>
      <vt:lpstr>ヒラギノ角ゴ Pro W3</vt:lpstr>
      <vt:lpstr>1_Office Theme</vt:lpstr>
      <vt:lpstr>2_Office Theme</vt:lpstr>
      <vt:lpstr>Custom Design</vt:lpstr>
      <vt:lpstr>Microsoft Word Document</vt:lpstr>
      <vt:lpstr>Document</vt:lpstr>
      <vt:lpstr>PowerPoint Presentation</vt:lpstr>
      <vt:lpstr>Session Goals</vt:lpstr>
      <vt:lpstr>EQuIP Quality Review: Principles &amp; Agreements</vt:lpstr>
      <vt:lpstr>Introduction to the Student Work Protocol</vt:lpstr>
      <vt:lpstr>Introduction to the Student Work Protocol</vt:lpstr>
      <vt:lpstr>Introduction to the Student Work Protocol</vt:lpstr>
      <vt:lpstr>Steps for Reviewing Student Work</vt:lpstr>
      <vt:lpstr>STEP 1: Analyze the Task</vt:lpstr>
      <vt:lpstr>STEP 1: Analyze the Task</vt:lpstr>
      <vt:lpstr>STEP 1: Analyze the Task Grade 6 – Making Evidence-Based Claims: Steve Jobs</vt:lpstr>
      <vt:lpstr>STEP 2: Examine Instructional Context and CCSS Alignment of the Task </vt:lpstr>
      <vt:lpstr>STEP 2: Examine Instructional Context and CCSS Alignment of the Task – Grade 6 ELA Example</vt:lpstr>
      <vt:lpstr>STEP 2: Examine Instructional Context and CCSS Alignment of the Task</vt:lpstr>
      <vt:lpstr>STEP 2: Examine Instructional Context and CCSS Alignment of the Task</vt:lpstr>
      <vt:lpstr>STEP 2: Examine Instructional Context and CCSS Alignment of the Task</vt:lpstr>
      <vt:lpstr>STEP 2: Examine Instructional Context and CCSS Alignment of the Task – Grade 6 ELA Example</vt:lpstr>
      <vt:lpstr>STEP 2: Examine Instructional Context and CCSS Alignment of the Task – Grade 6 ELA Example</vt:lpstr>
      <vt:lpstr>STEP 2: Examine Instructional Context and CCSS Alignment of the Task – Grade 6 ELA Example</vt:lpstr>
      <vt:lpstr>STEP 3: Analyze Individual Student Work</vt:lpstr>
      <vt:lpstr>STEP 3: Analyze Individual Student Work</vt:lpstr>
      <vt:lpstr>STEP 3: Analyze Individual Student Work Grade 6 – Making Evidence-Based Claims: Steve Jobs</vt:lpstr>
      <vt:lpstr>STEP 3: Analyze Individual Student Work Grade 6 – Making Evidence-Based Claims: Steve Jobs</vt:lpstr>
      <vt:lpstr>STEP 4: Analyze the Collection of Student Work</vt:lpstr>
      <vt:lpstr>STEP 4: Analyze the Collection of Student Work</vt:lpstr>
      <vt:lpstr>STEP 4: Analyze the Collection of Student Work Grade 6 – Making Evidence-Based Claims: Steve Jobs</vt:lpstr>
      <vt:lpstr>STEP 4: Analyze the Collection of Student Work Grade 6 – Making Evidence-Based Claims: Steve Jobs</vt:lpstr>
      <vt:lpstr>STEP 5: Provide Suggestions for Improving the Materials</vt:lpstr>
      <vt:lpstr>STEP 5: Provide Suggestions for Improving the Materials</vt:lpstr>
      <vt:lpstr>STEP 5: Provide Suggestions for Improving the Materials – Grade 6: Making Evidence-Based Claims: Steve Jobs</vt:lpstr>
      <vt:lpstr>STEP 4: Provide Suggestions for Improving the Materials – Grade 6: Making Evidence-Based Claims: Steve Jobs</vt:lpstr>
      <vt:lpstr>Reflect on Session Goals</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Dave guyre</dc:creator>
  <cp:lastModifiedBy>Jeremy Thomas</cp:lastModifiedBy>
  <cp:revision>424</cp:revision>
  <cp:lastPrinted>2014-06-20T22:18:13Z</cp:lastPrinted>
  <dcterms:created xsi:type="dcterms:W3CDTF">2013-02-05T17:25:42Z</dcterms:created>
  <dcterms:modified xsi:type="dcterms:W3CDTF">2016-02-25T20:14:36Z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0x0101008A13E2F09D02F44394F6AFEA335502F6</vt:lpwstr>
  </property>
</Properties>
</file>