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3.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4.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5.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8.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21.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notesSlides/notesSlide22.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notesSlides/notesSlide23.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notesSlides/notesSlide26.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notesSlides/notesSlide27.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notesSlides/notesSlide28.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notesSlides/notesSlide29.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notesSlides/notesSlide30.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notesSlides/notesSlide31.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handoutMasterIdLst>
    <p:handoutMasterId r:id="rId35"/>
  </p:handoutMasterIdLst>
  <p:sldIdLst>
    <p:sldId id="256" r:id="rId2"/>
    <p:sldId id="293" r:id="rId3"/>
    <p:sldId id="379" r:id="rId4"/>
    <p:sldId id="380" r:id="rId5"/>
    <p:sldId id="370" r:id="rId6"/>
    <p:sldId id="334" r:id="rId7"/>
    <p:sldId id="336" r:id="rId8"/>
    <p:sldId id="337" r:id="rId9"/>
    <p:sldId id="350" r:id="rId10"/>
    <p:sldId id="340" r:id="rId11"/>
    <p:sldId id="349" r:id="rId12"/>
    <p:sldId id="341" r:id="rId13"/>
    <p:sldId id="343" r:id="rId14"/>
    <p:sldId id="346" r:id="rId15"/>
    <p:sldId id="351" r:id="rId16"/>
    <p:sldId id="352" r:id="rId17"/>
    <p:sldId id="353" r:id="rId18"/>
    <p:sldId id="354" r:id="rId19"/>
    <p:sldId id="355" r:id="rId20"/>
    <p:sldId id="356" r:id="rId21"/>
    <p:sldId id="358" r:id="rId22"/>
    <p:sldId id="359" r:id="rId23"/>
    <p:sldId id="369" r:id="rId24"/>
    <p:sldId id="378" r:id="rId25"/>
    <p:sldId id="360" r:id="rId26"/>
    <p:sldId id="362" r:id="rId27"/>
    <p:sldId id="368" r:id="rId28"/>
    <p:sldId id="364" r:id="rId29"/>
    <p:sldId id="365" r:id="rId30"/>
    <p:sldId id="363" r:id="rId31"/>
    <p:sldId id="366" r:id="rId32"/>
    <p:sldId id="367" r:id="rId33"/>
  </p:sldIdLst>
  <p:sldSz cx="9144000" cy="6858000" type="screen4x3"/>
  <p:notesSz cx="9296400" cy="7010400"/>
  <p:defaultTex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ctr" rtl="0" fontAlgn="base">
      <a:spcBef>
        <a:spcPct val="0"/>
      </a:spcBef>
      <a:spcAft>
        <a:spcPct val="0"/>
      </a:spcAft>
      <a:defRPr sz="1400" kern="1200">
        <a:solidFill>
          <a:schemeClr val="tx1"/>
        </a:solidFill>
        <a:latin typeface="Arial" charset="0"/>
        <a:ea typeface="+mn-ea"/>
        <a:cs typeface="+mn-cs"/>
      </a:defRPr>
    </a:lvl2pPr>
    <a:lvl3pPr marL="914400" algn="ctr" rtl="0" fontAlgn="base">
      <a:spcBef>
        <a:spcPct val="0"/>
      </a:spcBef>
      <a:spcAft>
        <a:spcPct val="0"/>
      </a:spcAft>
      <a:defRPr sz="1400" kern="1200">
        <a:solidFill>
          <a:schemeClr val="tx1"/>
        </a:solidFill>
        <a:latin typeface="Arial" charset="0"/>
        <a:ea typeface="+mn-ea"/>
        <a:cs typeface="+mn-cs"/>
      </a:defRPr>
    </a:lvl3pPr>
    <a:lvl4pPr marL="1371600" algn="ctr" rtl="0" fontAlgn="base">
      <a:spcBef>
        <a:spcPct val="0"/>
      </a:spcBef>
      <a:spcAft>
        <a:spcPct val="0"/>
      </a:spcAft>
      <a:defRPr sz="1400" kern="1200">
        <a:solidFill>
          <a:schemeClr val="tx1"/>
        </a:solidFill>
        <a:latin typeface="Arial" charset="0"/>
        <a:ea typeface="+mn-ea"/>
        <a:cs typeface="+mn-cs"/>
      </a:defRPr>
    </a:lvl4pPr>
    <a:lvl5pPr marL="1828800" algn="ctr"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208">
          <p15:clr>
            <a:srgbClr val="A4A3A4"/>
          </p15:clr>
        </p15:guide>
        <p15:guide id="2" pos="29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FF"/>
    <a:srgbClr val="000099"/>
    <a:srgbClr val="9966FF"/>
    <a:srgbClr val="39EE00"/>
    <a:srgbClr val="4AFF11"/>
    <a:srgbClr val="66FF33"/>
    <a:srgbClr val="FF9933"/>
    <a:srgbClr val="FF66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1" autoAdjust="0"/>
    <p:restoredTop sz="89559" autoAdjust="0"/>
  </p:normalViewPr>
  <p:slideViewPr>
    <p:cSldViewPr snapToGrid="0">
      <p:cViewPr varScale="1">
        <p:scale>
          <a:sx n="82" d="100"/>
          <a:sy n="82" d="100"/>
        </p:scale>
        <p:origin x="660" y="84"/>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98" d="100"/>
          <a:sy n="98" d="100"/>
        </p:scale>
        <p:origin x="-450" y="-102"/>
      </p:cViewPr>
      <p:guideLst>
        <p:guide orient="horz" pos="2208"/>
        <p:guide pos="2929"/>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22.xlsx"/><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_Worksheet23.xlsx"/><Relationship Id="rId1" Type="http://schemas.openxmlformats.org/officeDocument/2006/relationships/themeOverride" Target="../theme/themeOverride23.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1.2765652387956799E-2"/>
          <c:y val="0.17211343665205442"/>
          <c:w val="0.9283066615305483"/>
          <c:h val="0.82788655862726401"/>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00B050"/>
              </a:solidFill>
              <a:ln w="15720">
                <a:noFill/>
                <a:prstDash val="solid"/>
              </a:ln>
            </c:spPr>
          </c:dPt>
          <c:dPt>
            <c:idx val="3"/>
            <c:bubble3D val="0"/>
            <c:spPr>
              <a:solidFill>
                <a:srgbClr val="808080"/>
              </a:solidFill>
              <a:ln w="15720">
                <a:noFill/>
                <a:prstDash val="solid"/>
              </a:ln>
            </c:spPr>
          </c:dPt>
          <c:dLbls>
            <c:dLbl>
              <c:idx val="0"/>
              <c:layout>
                <c:manualLayout>
                  <c:x val="-1.616223185183541E-2"/>
                  <c:y val="9.3210346469345447E-3"/>
                </c:manualLayout>
              </c:layout>
              <c:numFmt formatCode="0%" sourceLinked="0"/>
              <c:spPr>
                <a:noFill/>
                <a:ln w="31441">
                  <a:noFill/>
                </a:ln>
              </c:spPr>
              <c:txPr>
                <a:bodyPr/>
                <a:lstStyle/>
                <a:p>
                  <a:pPr>
                    <a:defRPr sz="16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extLst>
                <c:ext xmlns:c15="http://schemas.microsoft.com/office/drawing/2012/chart" uri="{CE6537A1-D6FC-4f65-9D91-7224C49458BB}">
                  <c15:layout/>
                </c:ext>
              </c:extLst>
            </c:dLbl>
            <c:dLbl>
              <c:idx val="1"/>
              <c:layout>
                <c:manualLayout>
                  <c:x val="-1.7723061097115977E-2"/>
                  <c:y val="-6.4833435829274824E-2"/>
                </c:manualLayout>
              </c:layout>
              <c:numFmt formatCode="0%" sourceLinked="0"/>
              <c:spPr>
                <a:noFill/>
                <a:ln w="31441">
                  <a:noFill/>
                </a:ln>
              </c:spPr>
              <c:txPr>
                <a:bodyPr/>
                <a:lstStyle/>
                <a:p>
                  <a:pPr>
                    <a:defRPr sz="16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extLst>
                <c:ext xmlns:c15="http://schemas.microsoft.com/office/drawing/2012/chart" uri="{CE6537A1-D6FC-4f65-9D91-7224C49458BB}">
                  <c15:layout/>
                </c:ext>
              </c:extLst>
            </c:dLbl>
            <c:dLbl>
              <c:idx val="2"/>
              <c:layout>
                <c:manualLayout>
                  <c:x val="-9.9543109983767884E-3"/>
                  <c:y val="-0.21714405804576609"/>
                </c:manualLayout>
              </c:layout>
              <c:numFmt formatCode="0%" sourceLinked="0"/>
              <c:spPr>
                <a:noFill/>
                <a:ln w="31441">
                  <a:noFill/>
                </a:ln>
              </c:spPr>
              <c:txPr>
                <a:bodyPr/>
                <a:lstStyle/>
                <a:p>
                  <a:pPr>
                    <a:defRPr sz="160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1"/>
              <c:extLst>
                <c:ext xmlns:c15="http://schemas.microsoft.com/office/drawing/2012/chart" uri="{CE6537A1-D6FC-4f65-9D91-7224C49458BB}">
                  <c15:layout/>
                </c:ext>
              </c:extLst>
            </c:dLbl>
            <c:dLbl>
              <c:idx val="3"/>
              <c:layout>
                <c:manualLayout>
                  <c:x val="5.4562667593278567E-2"/>
                  <c:y val="9.9448796604407023E-3"/>
                </c:manualLayout>
              </c:layout>
              <c:dLblPos val="bestFit"/>
              <c:showLegendKey val="0"/>
              <c:showVal val="0"/>
              <c:showCatName val="0"/>
              <c:showSerName val="0"/>
              <c:showPercent val="1"/>
              <c:showBubbleSize val="1"/>
              <c:extLst>
                <c:ext xmlns:c15="http://schemas.microsoft.com/office/drawing/2012/chart" uri="{CE6537A1-D6FC-4f65-9D91-7224C49458BB}"/>
              </c:extLst>
            </c:dLbl>
            <c:numFmt formatCode="0%" sourceLinked="0"/>
            <c:spPr>
              <a:noFill/>
              <a:ln w="31441">
                <a:noFill/>
              </a:ln>
            </c:spPr>
            <c:txPr>
              <a:bodyPr/>
              <a:lstStyle/>
              <a:p>
                <a:pPr>
                  <a:defRPr sz="1600" b="1" i="0" u="none" strike="noStrike" baseline="0">
                    <a:solidFill>
                      <a:schemeClr val="bg1"/>
                    </a:solidFill>
                    <a:latin typeface="Arial"/>
                    <a:ea typeface="Arial"/>
                    <a:cs typeface="Arial"/>
                  </a:defRPr>
                </a:pPr>
                <a:endParaRPr lang="en-US"/>
              </a:p>
            </c:txPr>
            <c:showLegendKey val="0"/>
            <c:showVal val="0"/>
            <c:showCatName val="0"/>
            <c:showSerName val="0"/>
            <c:showPercent val="1"/>
            <c:showBubbleSize val="1"/>
            <c:showLeaderLines val="0"/>
            <c:extLst>
              <c:ext xmlns:c15="http://schemas.microsoft.com/office/drawing/2012/chart" uri="{CE6537A1-D6FC-4f65-9D91-7224C49458BB}"/>
            </c:extLst>
          </c:dLbls>
          <c:val>
            <c:numRef>
              <c:f>Sheet1!$B$2:$B$4</c:f>
              <c:numCache>
                <c:formatCode>General</c:formatCode>
                <c:ptCount val="3"/>
                <c:pt idx="0">
                  <c:v>4</c:v>
                </c:pt>
                <c:pt idx="1">
                  <c:v>34</c:v>
                </c:pt>
                <c:pt idx="2">
                  <c:v>62</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0.12564813307509806"/>
          <c:w val="0.92685078024257417"/>
          <c:h val="0.86534063897526237"/>
        </c:manualLayout>
      </c:layout>
      <c:bar3DChart>
        <c:barDir val="bar"/>
        <c:grouping val="stacked"/>
        <c:varyColors val="0"/>
        <c:ser>
          <c:idx val="0"/>
          <c:order val="0"/>
          <c:tx>
            <c:strRef>
              <c:f>Sheet1!$B$1</c:f>
              <c:strCache>
                <c:ptCount val="1"/>
                <c:pt idx="0">
                  <c:v>Very good job</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Sheet1!$B$2:$B$5</c:f>
              <c:numCache>
                <c:formatCode>0%</c:formatCode>
                <c:ptCount val="4"/>
                <c:pt idx="0">
                  <c:v>0.3</c:v>
                </c:pt>
                <c:pt idx="1">
                  <c:v>0.27</c:v>
                </c:pt>
                <c:pt idx="2">
                  <c:v>0.38</c:v>
                </c:pt>
                <c:pt idx="3">
                  <c:v>0.44</c:v>
                </c:pt>
              </c:numCache>
            </c:numRef>
          </c:val>
        </c:ser>
        <c:ser>
          <c:idx val="1"/>
          <c:order val="1"/>
          <c:tx>
            <c:strRef>
              <c:f>Sheet1!$C$1</c:f>
              <c:strCache>
                <c:ptCount val="1"/>
                <c:pt idx="0">
                  <c:v>Fairly good job</c:v>
                </c:pt>
              </c:strCache>
            </c:strRef>
          </c:tx>
          <c:spPr>
            <a:solidFill>
              <a:srgbClr val="79A4FF"/>
            </a:solidFill>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Sheet1!$C$2:$C$5</c:f>
              <c:numCache>
                <c:formatCode>0%</c:formatCode>
                <c:ptCount val="4"/>
                <c:pt idx="0">
                  <c:v>0.34</c:v>
                </c:pt>
                <c:pt idx="1">
                  <c:v>0.39</c:v>
                </c:pt>
                <c:pt idx="2">
                  <c:v>0.36</c:v>
                </c:pt>
                <c:pt idx="3">
                  <c:v>0.36</c:v>
                </c:pt>
              </c:numCache>
            </c:numRef>
          </c:val>
        </c:ser>
        <c:dLbls>
          <c:showLegendKey val="0"/>
          <c:showVal val="0"/>
          <c:showCatName val="0"/>
          <c:showSerName val="0"/>
          <c:showPercent val="0"/>
          <c:showBubbleSize val="0"/>
        </c:dLbls>
        <c:gapWidth val="143"/>
        <c:shape val="box"/>
        <c:axId val="274924744"/>
        <c:axId val="274925136"/>
        <c:axId val="0"/>
      </c:bar3DChart>
      <c:catAx>
        <c:axId val="274924744"/>
        <c:scaling>
          <c:orientation val="minMax"/>
        </c:scaling>
        <c:delete val="1"/>
        <c:axPos val="l"/>
        <c:numFmt formatCode="General" sourceLinked="1"/>
        <c:majorTickMark val="out"/>
        <c:minorTickMark val="none"/>
        <c:tickLblPos val="nextTo"/>
        <c:crossAx val="274925136"/>
        <c:crosses val="autoZero"/>
        <c:auto val="1"/>
        <c:lblAlgn val="ctr"/>
        <c:lblOffset val="100"/>
        <c:noMultiLvlLbl val="0"/>
      </c:catAx>
      <c:valAx>
        <c:axId val="274925136"/>
        <c:scaling>
          <c:orientation val="minMax"/>
          <c:max val="1"/>
          <c:min val="0"/>
        </c:scaling>
        <c:delete val="1"/>
        <c:axPos val="b"/>
        <c:numFmt formatCode="0%" sourceLinked="1"/>
        <c:majorTickMark val="out"/>
        <c:minorTickMark val="none"/>
        <c:tickLblPos val="nextTo"/>
        <c:crossAx val="274924744"/>
        <c:crosses val="autoZero"/>
        <c:crossBetween val="between"/>
        <c:majorUnit val="0.1"/>
      </c:valAx>
      <c:spPr>
        <a:noFill/>
        <a:ln w="25400">
          <a:noFill/>
        </a:ln>
      </c:spPr>
    </c:plotArea>
    <c:legend>
      <c:legendPos val="t"/>
      <c:layout>
        <c:manualLayout>
          <c:xMode val="edge"/>
          <c:yMode val="edge"/>
          <c:x val="0.24701917775434537"/>
          <c:y val="1.8592961758767301E-2"/>
          <c:w val="0.40464604887049466"/>
          <c:h val="6.6574027194036586E-2"/>
        </c:manualLayout>
      </c:layout>
      <c:overlay val="0"/>
      <c:spPr>
        <a:ln>
          <a:solidFill>
            <a:srgbClr val="000000">
              <a:lumMod val="65000"/>
              <a:lumOff val="35000"/>
            </a:srgbClr>
          </a:solidFill>
        </a:ln>
      </c:spPr>
      <c:txPr>
        <a:bodyPr/>
        <a:lstStyle/>
        <a:p>
          <a:pPr>
            <a:defRPr sz="1400">
              <a:solidFill>
                <a:schemeClr val="tx1">
                  <a:lumMod val="75000"/>
                  <a:lumOff val="2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0.17567694075195608"/>
          <c:w val="0.92685078024257417"/>
          <c:h val="0.81531185827518271"/>
        </c:manualLayout>
      </c:layout>
      <c:bar3DChart>
        <c:barDir val="bar"/>
        <c:grouping val="stacked"/>
        <c:varyColors val="0"/>
        <c:ser>
          <c:idx val="0"/>
          <c:order val="0"/>
          <c:tx>
            <c:strRef>
              <c:f>Sheet1!$B$1</c:f>
              <c:strCache>
                <c:ptCount val="1"/>
                <c:pt idx="0">
                  <c:v>Very good job</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Sheet1!$B$2:$B$5</c:f>
              <c:numCache>
                <c:formatCode>0%</c:formatCode>
                <c:ptCount val="4"/>
                <c:pt idx="0">
                  <c:v>0.3</c:v>
                </c:pt>
                <c:pt idx="1">
                  <c:v>0.35</c:v>
                </c:pt>
                <c:pt idx="2">
                  <c:v>0.33</c:v>
                </c:pt>
                <c:pt idx="3">
                  <c:v>0.43</c:v>
                </c:pt>
              </c:numCache>
            </c:numRef>
          </c:val>
        </c:ser>
        <c:ser>
          <c:idx val="1"/>
          <c:order val="1"/>
          <c:tx>
            <c:strRef>
              <c:f>Sheet1!$C$1</c:f>
              <c:strCache>
                <c:ptCount val="1"/>
                <c:pt idx="0">
                  <c:v>Fairly good job</c:v>
                </c:pt>
              </c:strCache>
            </c:strRef>
          </c:tx>
          <c:spPr>
            <a:solidFill>
              <a:srgbClr val="79A4FF"/>
            </a:solidFill>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Sheet1!$C$2:$C$5</c:f>
              <c:numCache>
                <c:formatCode>0%</c:formatCode>
                <c:ptCount val="4"/>
                <c:pt idx="0">
                  <c:v>0.36</c:v>
                </c:pt>
                <c:pt idx="1">
                  <c:v>0.32</c:v>
                </c:pt>
                <c:pt idx="2">
                  <c:v>0.36</c:v>
                </c:pt>
                <c:pt idx="3">
                  <c:v>0.32</c:v>
                </c:pt>
              </c:numCache>
            </c:numRef>
          </c:val>
        </c:ser>
        <c:dLbls>
          <c:showLegendKey val="0"/>
          <c:showVal val="0"/>
          <c:showCatName val="0"/>
          <c:showSerName val="0"/>
          <c:showPercent val="0"/>
          <c:showBubbleSize val="0"/>
        </c:dLbls>
        <c:gapWidth val="143"/>
        <c:shape val="box"/>
        <c:axId val="274926704"/>
        <c:axId val="274927096"/>
        <c:axId val="0"/>
      </c:bar3DChart>
      <c:catAx>
        <c:axId val="274926704"/>
        <c:scaling>
          <c:orientation val="minMax"/>
        </c:scaling>
        <c:delete val="1"/>
        <c:axPos val="l"/>
        <c:numFmt formatCode="General" sourceLinked="1"/>
        <c:majorTickMark val="out"/>
        <c:minorTickMark val="none"/>
        <c:tickLblPos val="nextTo"/>
        <c:crossAx val="274927096"/>
        <c:crosses val="autoZero"/>
        <c:auto val="1"/>
        <c:lblAlgn val="ctr"/>
        <c:lblOffset val="100"/>
        <c:noMultiLvlLbl val="0"/>
      </c:catAx>
      <c:valAx>
        <c:axId val="274927096"/>
        <c:scaling>
          <c:orientation val="minMax"/>
          <c:max val="1"/>
          <c:min val="0"/>
        </c:scaling>
        <c:delete val="1"/>
        <c:axPos val="b"/>
        <c:numFmt formatCode="0%" sourceLinked="1"/>
        <c:majorTickMark val="out"/>
        <c:minorTickMark val="none"/>
        <c:tickLblPos val="nextTo"/>
        <c:crossAx val="274926704"/>
        <c:crosses val="autoZero"/>
        <c:crossBetween val="between"/>
        <c:majorUnit val="0.1"/>
      </c:valAx>
      <c:spPr>
        <a:noFill/>
        <a:ln w="25400">
          <a:noFill/>
        </a:ln>
      </c:spPr>
    </c:plotArea>
    <c:legend>
      <c:legendPos val="t"/>
      <c:layout>
        <c:manualLayout>
          <c:xMode val="edge"/>
          <c:yMode val="edge"/>
          <c:x val="0.24701917775434537"/>
          <c:y val="1.8592961758767301E-2"/>
          <c:w val="0.40464604887049466"/>
          <c:h val="6.6574027194036586E-2"/>
        </c:manualLayout>
      </c:layout>
      <c:overlay val="0"/>
      <c:spPr>
        <a:ln>
          <a:solidFill>
            <a:srgbClr val="000000">
              <a:lumMod val="65000"/>
              <a:lumOff val="35000"/>
            </a:srgbClr>
          </a:solidFill>
        </a:ln>
      </c:spPr>
      <c:txPr>
        <a:bodyPr/>
        <a:lstStyle/>
        <a:p>
          <a:pPr>
            <a:defRPr sz="1400">
              <a:solidFill>
                <a:schemeClr val="tx1">
                  <a:lumMod val="75000"/>
                  <a:lumOff val="2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0.13962222380179745"/>
          <c:w val="0.92685078024257417"/>
          <c:h val="0.85136656852516412"/>
        </c:manualLayout>
      </c:layout>
      <c:bar3DChart>
        <c:barDir val="bar"/>
        <c:grouping val="stacked"/>
        <c:varyColors val="0"/>
        <c:ser>
          <c:idx val="0"/>
          <c:order val="0"/>
          <c:tx>
            <c:strRef>
              <c:f>Sheet1!$B$1</c:f>
              <c:strCache>
                <c:ptCount val="1"/>
                <c:pt idx="0">
                  <c:v>Very good job</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Sheet1!$B$2:$B$6</c:f>
              <c:numCache>
                <c:formatCode>0%</c:formatCode>
                <c:ptCount val="5"/>
                <c:pt idx="0">
                  <c:v>0.24</c:v>
                </c:pt>
                <c:pt idx="1">
                  <c:v>0.28999999999999998</c:v>
                </c:pt>
                <c:pt idx="2">
                  <c:v>0.28999999999999998</c:v>
                </c:pt>
                <c:pt idx="3">
                  <c:v>0.3</c:v>
                </c:pt>
                <c:pt idx="4">
                  <c:v>0.33</c:v>
                </c:pt>
              </c:numCache>
            </c:numRef>
          </c:val>
        </c:ser>
        <c:ser>
          <c:idx val="1"/>
          <c:order val="1"/>
          <c:tx>
            <c:strRef>
              <c:f>Sheet1!$C$1</c:f>
              <c:strCache>
                <c:ptCount val="1"/>
                <c:pt idx="0">
                  <c:v>Fairly good job</c:v>
                </c:pt>
              </c:strCache>
            </c:strRef>
          </c:tx>
          <c:spPr>
            <a:solidFill>
              <a:srgbClr val="79A4FF"/>
            </a:solidFill>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Sheet1!$C$2:$C$6</c:f>
              <c:numCache>
                <c:formatCode>0%</c:formatCode>
                <c:ptCount val="5"/>
                <c:pt idx="0">
                  <c:v>0.3</c:v>
                </c:pt>
                <c:pt idx="1">
                  <c:v>0.31</c:v>
                </c:pt>
                <c:pt idx="2">
                  <c:v>0.33</c:v>
                </c:pt>
                <c:pt idx="3">
                  <c:v>0.32</c:v>
                </c:pt>
                <c:pt idx="4">
                  <c:v>0.31</c:v>
                </c:pt>
              </c:numCache>
            </c:numRef>
          </c:val>
        </c:ser>
        <c:dLbls>
          <c:showLegendKey val="0"/>
          <c:showVal val="0"/>
          <c:showCatName val="0"/>
          <c:showSerName val="0"/>
          <c:showPercent val="0"/>
          <c:showBubbleSize val="0"/>
        </c:dLbls>
        <c:gapWidth val="143"/>
        <c:shape val="box"/>
        <c:axId val="275553888"/>
        <c:axId val="275554280"/>
        <c:axId val="0"/>
      </c:bar3DChart>
      <c:catAx>
        <c:axId val="275553888"/>
        <c:scaling>
          <c:orientation val="minMax"/>
        </c:scaling>
        <c:delete val="1"/>
        <c:axPos val="l"/>
        <c:numFmt formatCode="General" sourceLinked="1"/>
        <c:majorTickMark val="out"/>
        <c:minorTickMark val="none"/>
        <c:tickLblPos val="nextTo"/>
        <c:crossAx val="275554280"/>
        <c:crosses val="autoZero"/>
        <c:auto val="1"/>
        <c:lblAlgn val="ctr"/>
        <c:lblOffset val="100"/>
        <c:noMultiLvlLbl val="0"/>
      </c:catAx>
      <c:valAx>
        <c:axId val="275554280"/>
        <c:scaling>
          <c:orientation val="minMax"/>
          <c:max val="1"/>
          <c:min val="0"/>
        </c:scaling>
        <c:delete val="1"/>
        <c:axPos val="b"/>
        <c:numFmt formatCode="0%" sourceLinked="1"/>
        <c:majorTickMark val="out"/>
        <c:minorTickMark val="none"/>
        <c:tickLblPos val="nextTo"/>
        <c:crossAx val="275553888"/>
        <c:crosses val="autoZero"/>
        <c:crossBetween val="between"/>
        <c:majorUnit val="0.1"/>
      </c:valAx>
      <c:spPr>
        <a:noFill/>
        <a:ln w="25400">
          <a:noFill/>
        </a:ln>
      </c:spPr>
    </c:plotArea>
    <c:legend>
      <c:legendPos val="t"/>
      <c:layout>
        <c:manualLayout>
          <c:xMode val="edge"/>
          <c:yMode val="edge"/>
          <c:x val="0.24701917775434537"/>
          <c:y val="1.8592961758767301E-2"/>
          <c:w val="0.40464604887049466"/>
          <c:h val="6.6574027194036586E-2"/>
        </c:manualLayout>
      </c:layout>
      <c:overlay val="0"/>
      <c:spPr>
        <a:ln>
          <a:solidFill>
            <a:srgbClr val="000000">
              <a:lumMod val="65000"/>
              <a:lumOff val="35000"/>
            </a:srgbClr>
          </a:solidFill>
        </a:ln>
      </c:spPr>
      <c:txPr>
        <a:bodyPr/>
        <a:lstStyle/>
        <a:p>
          <a:pPr>
            <a:defRPr sz="1400">
              <a:solidFill>
                <a:schemeClr val="tx1">
                  <a:lumMod val="75000"/>
                  <a:lumOff val="2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8898928027361458"/>
          <c:y val="0.26404562260498493"/>
          <c:w val="0.71252919845150609"/>
          <c:h val="0.72694318429910598"/>
        </c:manualLayout>
      </c:layout>
      <c:bar3DChart>
        <c:barDir val="bar"/>
        <c:grouping val="stacked"/>
        <c:varyColors val="0"/>
        <c:ser>
          <c:idx val="0"/>
          <c:order val="0"/>
          <c:tx>
            <c:strRef>
              <c:f>Sheet1!$B$1</c:f>
              <c:strCache>
                <c:ptCount val="1"/>
                <c:pt idx="0">
                  <c:v>Would have helped a great deal</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Sheet1!$B$2:$B$5</c:f>
              <c:numCache>
                <c:formatCode>0%</c:formatCode>
                <c:ptCount val="4"/>
                <c:pt idx="0">
                  <c:v>0.45</c:v>
                </c:pt>
                <c:pt idx="1">
                  <c:v>0.28000000000000003</c:v>
                </c:pt>
                <c:pt idx="2">
                  <c:v>0.28999999999999998</c:v>
                </c:pt>
                <c:pt idx="3">
                  <c:v>0.31</c:v>
                </c:pt>
              </c:numCache>
            </c:numRef>
          </c:val>
        </c:ser>
        <c:ser>
          <c:idx val="1"/>
          <c:order val="1"/>
          <c:tx>
            <c:strRef>
              <c:f>Sheet1!$C$1</c:f>
              <c:strCache>
                <c:ptCount val="1"/>
                <c:pt idx="0">
                  <c:v>Would have helped some</c:v>
                </c:pt>
              </c:strCache>
            </c:strRef>
          </c:tx>
          <c:spPr>
            <a:solidFill>
              <a:srgbClr val="79A4FF"/>
            </a:solidFill>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Sheet1!$C$2:$C$5</c:f>
              <c:numCache>
                <c:formatCode>0%</c:formatCode>
                <c:ptCount val="4"/>
                <c:pt idx="0">
                  <c:v>0.34</c:v>
                </c:pt>
                <c:pt idx="1">
                  <c:v>0.43</c:v>
                </c:pt>
                <c:pt idx="2">
                  <c:v>0.34</c:v>
                </c:pt>
                <c:pt idx="3">
                  <c:v>0.38</c:v>
                </c:pt>
              </c:numCache>
            </c:numRef>
          </c:val>
        </c:ser>
        <c:ser>
          <c:idx val="2"/>
          <c:order val="2"/>
          <c:tx>
            <c:strRef>
              <c:f>Sheet1!$D$1</c:f>
              <c:strCache>
                <c:ptCount val="1"/>
                <c:pt idx="0">
                  <c:v>Wouldn't have made a difference</c:v>
                </c:pt>
              </c:strCache>
            </c:strRef>
          </c:tx>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Sheet1!$D$2:$D$5</c:f>
              <c:numCache>
                <c:formatCode>0%</c:formatCode>
                <c:ptCount val="4"/>
                <c:pt idx="0">
                  <c:v>0.15</c:v>
                </c:pt>
                <c:pt idx="1">
                  <c:v>0.25</c:v>
                </c:pt>
                <c:pt idx="2">
                  <c:v>0.31</c:v>
                </c:pt>
                <c:pt idx="3">
                  <c:v>0.25</c:v>
                </c:pt>
              </c:numCache>
            </c:numRef>
          </c:val>
        </c:ser>
        <c:ser>
          <c:idx val="3"/>
          <c:order val="3"/>
          <c:tx>
            <c:strRef>
              <c:f>Sheet1!$E$1</c:f>
              <c:strCache>
                <c:ptCount val="1"/>
                <c:pt idx="0">
                  <c:v>Would have hurt</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Sheet1!$E$2:$E$5</c:f>
              <c:numCache>
                <c:formatCode>0%</c:formatCode>
                <c:ptCount val="4"/>
                <c:pt idx="0">
                  <c:v>0.06</c:v>
                </c:pt>
                <c:pt idx="1">
                  <c:v>0.04</c:v>
                </c:pt>
                <c:pt idx="2">
                  <c:v>0.05</c:v>
                </c:pt>
                <c:pt idx="3">
                  <c:v>0.05</c:v>
                </c:pt>
              </c:numCache>
            </c:numRef>
          </c:val>
        </c:ser>
        <c:ser>
          <c:idx val="4"/>
          <c:order val="4"/>
          <c:tx>
            <c:strRef>
              <c:f>Sheet1!$F$1</c:f>
              <c:strCache>
                <c:ptCount val="1"/>
              </c:strCache>
            </c:strRef>
          </c:tx>
          <c:spPr>
            <a:solidFill>
              <a:srgbClr val="808080"/>
            </a:solidFill>
          </c:spPr>
          <c:invertIfNegative val="0"/>
          <c:val>
            <c:numRef>
              <c:f>Sheet1!$F$2:$F$5</c:f>
              <c:numCache>
                <c:formatCode>General</c:formatCode>
                <c:ptCount val="4"/>
                <c:pt idx="2" formatCode="0%">
                  <c:v>0.01</c:v>
                </c:pt>
                <c:pt idx="3" formatCode="0%">
                  <c:v>0.01</c:v>
                </c:pt>
              </c:numCache>
            </c:numRef>
          </c:val>
        </c:ser>
        <c:dLbls>
          <c:showLegendKey val="0"/>
          <c:showVal val="0"/>
          <c:showCatName val="0"/>
          <c:showSerName val="0"/>
          <c:showPercent val="0"/>
          <c:showBubbleSize val="0"/>
        </c:dLbls>
        <c:gapWidth val="105"/>
        <c:shape val="box"/>
        <c:axId val="275555064"/>
        <c:axId val="275555456"/>
        <c:axId val="0"/>
      </c:bar3DChart>
      <c:catAx>
        <c:axId val="275555064"/>
        <c:scaling>
          <c:orientation val="minMax"/>
        </c:scaling>
        <c:delete val="1"/>
        <c:axPos val="l"/>
        <c:numFmt formatCode="General" sourceLinked="1"/>
        <c:majorTickMark val="out"/>
        <c:minorTickMark val="none"/>
        <c:tickLblPos val="nextTo"/>
        <c:crossAx val="275555456"/>
        <c:crosses val="autoZero"/>
        <c:auto val="1"/>
        <c:lblAlgn val="ctr"/>
        <c:lblOffset val="100"/>
        <c:noMultiLvlLbl val="0"/>
      </c:catAx>
      <c:valAx>
        <c:axId val="275555456"/>
        <c:scaling>
          <c:orientation val="minMax"/>
          <c:max val="1"/>
          <c:min val="0"/>
        </c:scaling>
        <c:delete val="1"/>
        <c:axPos val="b"/>
        <c:numFmt formatCode="0%" sourceLinked="1"/>
        <c:majorTickMark val="out"/>
        <c:minorTickMark val="none"/>
        <c:tickLblPos val="nextTo"/>
        <c:crossAx val="275555064"/>
        <c:crosses val="autoZero"/>
        <c:crossBetween val="between"/>
        <c:majorUnit val="0.1"/>
      </c:valAx>
      <c:spPr>
        <a:noFill/>
        <a:ln w="25400">
          <a:noFill/>
        </a:ln>
      </c:spPr>
    </c:plotArea>
    <c:legend>
      <c:legendPos val="t"/>
      <c:layout>
        <c:manualLayout>
          <c:xMode val="edge"/>
          <c:yMode val="edge"/>
          <c:x val="0.14505736893740534"/>
          <c:y val="3.8327344594853992E-2"/>
          <c:w val="0.70430613255067376"/>
          <c:h val="0.12798541563108107"/>
        </c:manualLayout>
      </c:layout>
      <c:overlay val="0"/>
      <c:spPr>
        <a:ln>
          <a:solidFill>
            <a:srgbClr val="000000"/>
          </a:solidFill>
        </a:ln>
      </c:spPr>
      <c:txPr>
        <a:bodyPr/>
        <a:lstStyle/>
        <a:p>
          <a:pPr>
            <a:defRPr sz="14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22385884011433702"/>
          <c:y val="0.22020780712670932"/>
          <c:w val="0.68463355057892805"/>
          <c:h val="0.77078094279044773"/>
        </c:manualLayout>
      </c:layout>
      <c:bar3DChart>
        <c:barDir val="bar"/>
        <c:grouping val="stacked"/>
        <c:varyColors val="0"/>
        <c:ser>
          <c:idx val="0"/>
          <c:order val="0"/>
          <c:tx>
            <c:strRef>
              <c:f>Sheet1!$B$1</c:f>
              <c:strCache>
                <c:ptCount val="1"/>
                <c:pt idx="0">
                  <c:v>Would have helped a great deal</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Sheet1!$B$2:$B$10</c:f>
              <c:numCache>
                <c:formatCode>0%</c:formatCode>
                <c:ptCount val="9"/>
                <c:pt idx="0">
                  <c:v>0.27</c:v>
                </c:pt>
                <c:pt idx="1">
                  <c:v>0.25</c:v>
                </c:pt>
                <c:pt idx="2">
                  <c:v>0.28999999999999998</c:v>
                </c:pt>
                <c:pt idx="3">
                  <c:v>0.27</c:v>
                </c:pt>
                <c:pt idx="5">
                  <c:v>0.36</c:v>
                </c:pt>
                <c:pt idx="6">
                  <c:v>0.3</c:v>
                </c:pt>
                <c:pt idx="7">
                  <c:v>0.33</c:v>
                </c:pt>
                <c:pt idx="8">
                  <c:v>0.32</c:v>
                </c:pt>
              </c:numCache>
            </c:numRef>
          </c:val>
        </c:ser>
        <c:ser>
          <c:idx val="1"/>
          <c:order val="1"/>
          <c:tx>
            <c:strRef>
              <c:f>Sheet1!$C$1</c:f>
              <c:strCache>
                <c:ptCount val="1"/>
                <c:pt idx="0">
                  <c:v>Would have helped some</c:v>
                </c:pt>
              </c:strCache>
            </c:strRef>
          </c:tx>
          <c:spPr>
            <a:solidFill>
              <a:srgbClr val="79A4FF"/>
            </a:solidFill>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Sheet1!$C$2:$C$10</c:f>
              <c:numCache>
                <c:formatCode>0%</c:formatCode>
                <c:ptCount val="9"/>
                <c:pt idx="0">
                  <c:v>0.32</c:v>
                </c:pt>
                <c:pt idx="1">
                  <c:v>0.31</c:v>
                </c:pt>
                <c:pt idx="2">
                  <c:v>0.25</c:v>
                </c:pt>
                <c:pt idx="3">
                  <c:v>0.28999999999999998</c:v>
                </c:pt>
                <c:pt idx="5">
                  <c:v>0.28000000000000003</c:v>
                </c:pt>
                <c:pt idx="6">
                  <c:v>0.31</c:v>
                </c:pt>
                <c:pt idx="7">
                  <c:v>0.28000000000000003</c:v>
                </c:pt>
                <c:pt idx="8">
                  <c:v>0.28999999999999998</c:v>
                </c:pt>
              </c:numCache>
            </c:numRef>
          </c:val>
        </c:ser>
        <c:ser>
          <c:idx val="2"/>
          <c:order val="2"/>
          <c:tx>
            <c:strRef>
              <c:f>Sheet1!$D$1</c:f>
              <c:strCache>
                <c:ptCount val="1"/>
                <c:pt idx="0">
                  <c:v>Wouldn't have made a difference</c:v>
                </c:pt>
              </c:strCache>
            </c:strRef>
          </c:tx>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Sheet1!$D$2:$D$10</c:f>
              <c:numCache>
                <c:formatCode>0%</c:formatCode>
                <c:ptCount val="9"/>
                <c:pt idx="0">
                  <c:v>0.22</c:v>
                </c:pt>
                <c:pt idx="1">
                  <c:v>0.32</c:v>
                </c:pt>
                <c:pt idx="2">
                  <c:v>0.32</c:v>
                </c:pt>
                <c:pt idx="3">
                  <c:v>0.3</c:v>
                </c:pt>
                <c:pt idx="5">
                  <c:v>0.24</c:v>
                </c:pt>
                <c:pt idx="6">
                  <c:v>0.3</c:v>
                </c:pt>
                <c:pt idx="7">
                  <c:v>0.33</c:v>
                </c:pt>
                <c:pt idx="8">
                  <c:v>0.3</c:v>
                </c:pt>
              </c:numCache>
            </c:numRef>
          </c:val>
        </c:ser>
        <c:ser>
          <c:idx val="3"/>
          <c:order val="3"/>
          <c:tx>
            <c:strRef>
              <c:f>Sheet1!$E$1</c:f>
              <c:strCache>
                <c:ptCount val="1"/>
                <c:pt idx="0">
                  <c:v>Would have hurt</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Sheet1!$E$2:$E$10</c:f>
              <c:numCache>
                <c:formatCode>0%</c:formatCode>
                <c:ptCount val="9"/>
                <c:pt idx="0">
                  <c:v>0.18</c:v>
                </c:pt>
                <c:pt idx="1">
                  <c:v>0.12</c:v>
                </c:pt>
                <c:pt idx="2">
                  <c:v>0.11</c:v>
                </c:pt>
                <c:pt idx="3">
                  <c:v>0.13</c:v>
                </c:pt>
                <c:pt idx="5">
                  <c:v>0.12</c:v>
                </c:pt>
                <c:pt idx="6">
                  <c:v>0.09</c:v>
                </c:pt>
                <c:pt idx="7">
                  <c:v>0.06</c:v>
                </c:pt>
                <c:pt idx="8">
                  <c:v>0.08</c:v>
                </c:pt>
              </c:numCache>
            </c:numRef>
          </c:val>
        </c:ser>
        <c:ser>
          <c:idx val="4"/>
          <c:order val="4"/>
          <c:tx>
            <c:strRef>
              <c:f>Sheet1!$F$1</c:f>
              <c:strCache>
                <c:ptCount val="1"/>
                <c:pt idx="0">
                  <c:v>Not sure</c:v>
                </c:pt>
              </c:strCache>
            </c:strRef>
          </c:tx>
          <c:spPr>
            <a:solidFill>
              <a:srgbClr val="808080"/>
            </a:solidFill>
          </c:spPr>
          <c:invertIfNegative val="0"/>
          <c:val>
            <c:numRef>
              <c:f>Sheet1!$F$2:$F$10</c:f>
              <c:numCache>
                <c:formatCode>General</c:formatCode>
                <c:ptCount val="9"/>
                <c:pt idx="0" formatCode="0%">
                  <c:v>0.01</c:v>
                </c:pt>
                <c:pt idx="2" formatCode="0%">
                  <c:v>0.03</c:v>
                </c:pt>
                <c:pt idx="3" formatCode="0%">
                  <c:v>0.01</c:v>
                </c:pt>
                <c:pt idx="6" formatCode="0%">
                  <c:v>0.01</c:v>
                </c:pt>
                <c:pt idx="8" formatCode="0%">
                  <c:v>0.01</c:v>
                </c:pt>
              </c:numCache>
            </c:numRef>
          </c:val>
        </c:ser>
        <c:dLbls>
          <c:showLegendKey val="0"/>
          <c:showVal val="0"/>
          <c:showCatName val="0"/>
          <c:showSerName val="0"/>
          <c:showPercent val="0"/>
          <c:showBubbleSize val="0"/>
        </c:dLbls>
        <c:gapWidth val="34"/>
        <c:shape val="box"/>
        <c:axId val="275556240"/>
        <c:axId val="275556632"/>
        <c:axId val="0"/>
      </c:bar3DChart>
      <c:catAx>
        <c:axId val="275556240"/>
        <c:scaling>
          <c:orientation val="minMax"/>
        </c:scaling>
        <c:delete val="1"/>
        <c:axPos val="l"/>
        <c:numFmt formatCode="General" sourceLinked="1"/>
        <c:majorTickMark val="out"/>
        <c:minorTickMark val="none"/>
        <c:tickLblPos val="nextTo"/>
        <c:crossAx val="275556632"/>
        <c:crosses val="autoZero"/>
        <c:auto val="1"/>
        <c:lblAlgn val="ctr"/>
        <c:lblOffset val="100"/>
        <c:noMultiLvlLbl val="0"/>
      </c:catAx>
      <c:valAx>
        <c:axId val="275556632"/>
        <c:scaling>
          <c:orientation val="minMax"/>
          <c:max val="1"/>
          <c:min val="0"/>
        </c:scaling>
        <c:delete val="1"/>
        <c:axPos val="b"/>
        <c:numFmt formatCode="0%" sourceLinked="1"/>
        <c:majorTickMark val="out"/>
        <c:minorTickMark val="none"/>
        <c:tickLblPos val="nextTo"/>
        <c:crossAx val="275556240"/>
        <c:crosses val="autoZero"/>
        <c:crossBetween val="between"/>
        <c:majorUnit val="0.1"/>
      </c:valAx>
      <c:spPr>
        <a:noFill/>
        <a:ln w="25400">
          <a:noFill/>
        </a:ln>
      </c:spPr>
    </c:plotArea>
    <c:legend>
      <c:legendPos val="t"/>
      <c:layout>
        <c:manualLayout>
          <c:xMode val="edge"/>
          <c:yMode val="edge"/>
          <c:x val="0.10067824863215229"/>
          <c:y val="2.3380142710918341E-2"/>
          <c:w val="0.71495644929257629"/>
          <c:h val="9.629949410525851E-2"/>
        </c:manualLayout>
      </c:layout>
      <c:overlay val="0"/>
      <c:spPr>
        <a:ln>
          <a:solidFill>
            <a:srgbClr val="000066"/>
          </a:solidFill>
        </a:ln>
      </c:spPr>
      <c:txPr>
        <a:bodyPr/>
        <a:lstStyle/>
        <a:p>
          <a:pPr>
            <a:defRPr sz="14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8898928027361458"/>
          <c:y val="0.26404562260498493"/>
          <c:w val="0.71252919845150609"/>
          <c:h val="0.72694318429910598"/>
        </c:manualLayout>
      </c:layout>
      <c:bar3DChart>
        <c:barDir val="bar"/>
        <c:grouping val="stacked"/>
        <c:varyColors val="0"/>
        <c:ser>
          <c:idx val="0"/>
          <c:order val="0"/>
          <c:tx>
            <c:strRef>
              <c:f>Sheet1!$B$1</c:f>
              <c:strCache>
                <c:ptCount val="1"/>
                <c:pt idx="0">
                  <c:v>Would have helped a great deal</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Sheet1!$B$2:$B$5</c:f>
              <c:numCache>
                <c:formatCode>0%</c:formatCode>
                <c:ptCount val="4"/>
                <c:pt idx="0">
                  <c:v>0.34</c:v>
                </c:pt>
                <c:pt idx="1">
                  <c:v>0.31</c:v>
                </c:pt>
                <c:pt idx="2">
                  <c:v>0.4</c:v>
                </c:pt>
                <c:pt idx="3">
                  <c:v>0.35</c:v>
                </c:pt>
              </c:numCache>
            </c:numRef>
          </c:val>
        </c:ser>
        <c:ser>
          <c:idx val="1"/>
          <c:order val="1"/>
          <c:tx>
            <c:strRef>
              <c:f>Sheet1!$C$1</c:f>
              <c:strCache>
                <c:ptCount val="1"/>
                <c:pt idx="0">
                  <c:v>Would have helped some</c:v>
                </c:pt>
              </c:strCache>
            </c:strRef>
          </c:tx>
          <c:spPr>
            <a:solidFill>
              <a:srgbClr val="79A4FF"/>
            </a:solidFill>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Sheet1!$C$2:$C$5</c:f>
              <c:numCache>
                <c:formatCode>0%</c:formatCode>
                <c:ptCount val="4"/>
                <c:pt idx="0">
                  <c:v>0.31</c:v>
                </c:pt>
                <c:pt idx="1">
                  <c:v>0.36</c:v>
                </c:pt>
                <c:pt idx="2">
                  <c:v>0.2</c:v>
                </c:pt>
                <c:pt idx="3">
                  <c:v>0.28999999999999998</c:v>
                </c:pt>
              </c:numCache>
            </c:numRef>
          </c:val>
        </c:ser>
        <c:ser>
          <c:idx val="2"/>
          <c:order val="2"/>
          <c:tx>
            <c:strRef>
              <c:f>Sheet1!$D$1</c:f>
              <c:strCache>
                <c:ptCount val="1"/>
                <c:pt idx="0">
                  <c:v>Wouldn't have made a difference</c:v>
                </c:pt>
              </c:strCache>
            </c:strRef>
          </c:tx>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Sheet1!$D$2:$D$5</c:f>
              <c:numCache>
                <c:formatCode>0%</c:formatCode>
                <c:ptCount val="4"/>
                <c:pt idx="0">
                  <c:v>0.27</c:v>
                </c:pt>
                <c:pt idx="1">
                  <c:v>0.28000000000000003</c:v>
                </c:pt>
                <c:pt idx="2">
                  <c:v>0.35</c:v>
                </c:pt>
                <c:pt idx="3">
                  <c:v>0.3</c:v>
                </c:pt>
              </c:numCache>
            </c:numRef>
          </c:val>
        </c:ser>
        <c:ser>
          <c:idx val="3"/>
          <c:order val="3"/>
          <c:tx>
            <c:strRef>
              <c:f>Sheet1!$E$1</c:f>
              <c:strCache>
                <c:ptCount val="1"/>
                <c:pt idx="0">
                  <c:v>Would have hurt</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Sheet1!$E$2:$E$5</c:f>
              <c:numCache>
                <c:formatCode>0%</c:formatCode>
                <c:ptCount val="4"/>
                <c:pt idx="0">
                  <c:v>7.0000000000000007E-2</c:v>
                </c:pt>
                <c:pt idx="1">
                  <c:v>0.05</c:v>
                </c:pt>
                <c:pt idx="2">
                  <c:v>0.05</c:v>
                </c:pt>
                <c:pt idx="3">
                  <c:v>0.06</c:v>
                </c:pt>
              </c:numCache>
            </c:numRef>
          </c:val>
        </c:ser>
        <c:ser>
          <c:idx val="4"/>
          <c:order val="4"/>
          <c:tx>
            <c:strRef>
              <c:f>Sheet1!$F$1</c:f>
              <c:strCache>
                <c:ptCount val="1"/>
              </c:strCache>
            </c:strRef>
          </c:tx>
          <c:spPr>
            <a:solidFill>
              <a:srgbClr val="808080"/>
            </a:solidFill>
          </c:spPr>
          <c:invertIfNegative val="0"/>
          <c:val>
            <c:numRef>
              <c:f>Sheet1!$F$2:$F$5</c:f>
              <c:numCache>
                <c:formatCode>General</c:formatCode>
                <c:ptCount val="4"/>
              </c:numCache>
            </c:numRef>
          </c:val>
        </c:ser>
        <c:dLbls>
          <c:showLegendKey val="0"/>
          <c:showVal val="0"/>
          <c:showCatName val="0"/>
          <c:showSerName val="0"/>
          <c:showPercent val="0"/>
          <c:showBubbleSize val="0"/>
        </c:dLbls>
        <c:gapWidth val="105"/>
        <c:shape val="box"/>
        <c:axId val="276311864"/>
        <c:axId val="276312256"/>
        <c:axId val="0"/>
      </c:bar3DChart>
      <c:catAx>
        <c:axId val="276311864"/>
        <c:scaling>
          <c:orientation val="minMax"/>
        </c:scaling>
        <c:delete val="1"/>
        <c:axPos val="l"/>
        <c:numFmt formatCode="General" sourceLinked="1"/>
        <c:majorTickMark val="out"/>
        <c:minorTickMark val="none"/>
        <c:tickLblPos val="nextTo"/>
        <c:crossAx val="276312256"/>
        <c:crosses val="autoZero"/>
        <c:auto val="1"/>
        <c:lblAlgn val="ctr"/>
        <c:lblOffset val="100"/>
        <c:noMultiLvlLbl val="0"/>
      </c:catAx>
      <c:valAx>
        <c:axId val="276312256"/>
        <c:scaling>
          <c:orientation val="minMax"/>
          <c:max val="1"/>
          <c:min val="0"/>
        </c:scaling>
        <c:delete val="1"/>
        <c:axPos val="b"/>
        <c:numFmt formatCode="0%" sourceLinked="1"/>
        <c:majorTickMark val="out"/>
        <c:minorTickMark val="none"/>
        <c:tickLblPos val="nextTo"/>
        <c:crossAx val="276311864"/>
        <c:crosses val="autoZero"/>
        <c:crossBetween val="between"/>
        <c:majorUnit val="0.1"/>
      </c:valAx>
      <c:spPr>
        <a:noFill/>
        <a:ln w="25400">
          <a:noFill/>
        </a:ln>
      </c:spPr>
    </c:plotArea>
    <c:legend>
      <c:legendPos val="t"/>
      <c:layout>
        <c:manualLayout>
          <c:xMode val="edge"/>
          <c:yMode val="edge"/>
          <c:x val="0.14505736893740534"/>
          <c:y val="3.8327344594853992E-2"/>
          <c:w val="0.70430613255067376"/>
          <c:h val="0.12798541563108107"/>
        </c:manualLayout>
      </c:layout>
      <c:overlay val="0"/>
      <c:spPr>
        <a:ln>
          <a:solidFill>
            <a:srgbClr val="000000"/>
          </a:solidFill>
        </a:ln>
      </c:spPr>
      <c:txPr>
        <a:bodyPr/>
        <a:lstStyle/>
        <a:p>
          <a:pPr>
            <a:defRPr sz="14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21127560564332434"/>
          <c:y val="5.6997201724484976E-2"/>
          <c:w val="0.77384114418286643"/>
          <c:h val="0.94300282026837079"/>
        </c:manualLayout>
      </c:layout>
      <c:bar3DChart>
        <c:barDir val="bar"/>
        <c:grouping val="stacked"/>
        <c:varyColors val="0"/>
        <c:ser>
          <c:idx val="0"/>
          <c:order val="0"/>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Sheet1!$B$2:$B$6</c:f>
              <c:numCache>
                <c:formatCode>0%</c:formatCode>
                <c:ptCount val="5"/>
                <c:pt idx="0">
                  <c:v>0.34</c:v>
                </c:pt>
                <c:pt idx="1">
                  <c:v>0.35</c:v>
                </c:pt>
                <c:pt idx="2">
                  <c:v>0.44</c:v>
                </c:pt>
                <c:pt idx="3">
                  <c:v>0.54</c:v>
                </c:pt>
                <c:pt idx="4">
                  <c:v>0.61</c:v>
                </c:pt>
              </c:numCache>
            </c:numRef>
          </c:val>
        </c:ser>
        <c:ser>
          <c:idx val="1"/>
          <c:order val="1"/>
          <c:spPr>
            <a:solidFill>
              <a:srgbClr val="79A4FF"/>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Sheet1!$C$2:$C$6</c:f>
              <c:numCache>
                <c:formatCode>0%</c:formatCode>
                <c:ptCount val="5"/>
                <c:pt idx="0">
                  <c:v>0.28999999999999998</c:v>
                </c:pt>
                <c:pt idx="1">
                  <c:v>0.31</c:v>
                </c:pt>
                <c:pt idx="2">
                  <c:v>0.37</c:v>
                </c:pt>
                <c:pt idx="3">
                  <c:v>0.28000000000000003</c:v>
                </c:pt>
                <c:pt idx="4">
                  <c:v>0.24</c:v>
                </c:pt>
              </c:numCache>
            </c:numRef>
          </c:val>
        </c:ser>
        <c:ser>
          <c:idx val="2"/>
          <c:order val="2"/>
          <c:spPr>
            <a:solidFill>
              <a:srgbClr val="FF66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Sheet1!$D$2:$D$6</c:f>
              <c:numCache>
                <c:formatCode>0%</c:formatCode>
                <c:ptCount val="5"/>
                <c:pt idx="0">
                  <c:v>0.23</c:v>
                </c:pt>
                <c:pt idx="1">
                  <c:v>0.22</c:v>
                </c:pt>
                <c:pt idx="2">
                  <c:v>0.16</c:v>
                </c:pt>
                <c:pt idx="3">
                  <c:v>0.13</c:v>
                </c:pt>
                <c:pt idx="4">
                  <c:v>0.11</c:v>
                </c:pt>
              </c:numCache>
            </c:numRef>
          </c:val>
        </c:ser>
        <c:ser>
          <c:idx val="3"/>
          <c:order val="3"/>
          <c:spPr>
            <a:solidFill>
              <a:srgbClr val="C00000"/>
            </a:solidFill>
          </c:spPr>
          <c:invertIfNegative val="0"/>
          <c:dLbls>
            <c:dLbl>
              <c:idx val="2"/>
              <c:layout>
                <c:manualLayout>
                  <c:x val="6.0977249244266217E-3"/>
                  <c:y val="-6.683234422340947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Sheet1!$E$2:$E$6</c:f>
              <c:numCache>
                <c:formatCode>0%</c:formatCode>
                <c:ptCount val="5"/>
                <c:pt idx="0">
                  <c:v>0.14000000000000001</c:v>
                </c:pt>
                <c:pt idx="1">
                  <c:v>0.12</c:v>
                </c:pt>
                <c:pt idx="2">
                  <c:v>0.03</c:v>
                </c:pt>
                <c:pt idx="3">
                  <c:v>0.04</c:v>
                </c:pt>
                <c:pt idx="4">
                  <c:v>0.04</c:v>
                </c:pt>
              </c:numCache>
            </c:numRef>
          </c:val>
        </c:ser>
        <c:ser>
          <c:idx val="4"/>
          <c:order val="4"/>
          <c:spPr>
            <a:solidFill>
              <a:srgbClr val="808080"/>
            </a:solidFill>
          </c:spPr>
          <c:invertIfNegative val="0"/>
          <c:val>
            <c:numRef>
              <c:f>Sheet1!$F$2:$F$6</c:f>
              <c:numCache>
                <c:formatCode>General</c:formatCode>
                <c:ptCount val="5"/>
                <c:pt idx="3" formatCode="0%">
                  <c:v>0.01</c:v>
                </c:pt>
              </c:numCache>
            </c:numRef>
          </c:val>
        </c:ser>
        <c:dLbls>
          <c:showLegendKey val="0"/>
          <c:showVal val="0"/>
          <c:showCatName val="0"/>
          <c:showSerName val="0"/>
          <c:showPercent val="0"/>
          <c:showBubbleSize val="0"/>
        </c:dLbls>
        <c:gapWidth val="105"/>
        <c:shape val="box"/>
        <c:axId val="276313040"/>
        <c:axId val="276313432"/>
        <c:axId val="0"/>
      </c:bar3DChart>
      <c:catAx>
        <c:axId val="276313040"/>
        <c:scaling>
          <c:orientation val="minMax"/>
        </c:scaling>
        <c:delete val="1"/>
        <c:axPos val="l"/>
        <c:numFmt formatCode="General" sourceLinked="1"/>
        <c:majorTickMark val="out"/>
        <c:minorTickMark val="none"/>
        <c:tickLblPos val="nextTo"/>
        <c:crossAx val="276313432"/>
        <c:crosses val="autoZero"/>
        <c:auto val="1"/>
        <c:lblAlgn val="ctr"/>
        <c:lblOffset val="100"/>
        <c:noMultiLvlLbl val="0"/>
      </c:catAx>
      <c:valAx>
        <c:axId val="276313432"/>
        <c:scaling>
          <c:orientation val="minMax"/>
          <c:max val="1"/>
          <c:min val="0"/>
        </c:scaling>
        <c:delete val="1"/>
        <c:axPos val="b"/>
        <c:numFmt formatCode="0%" sourceLinked="1"/>
        <c:majorTickMark val="out"/>
        <c:minorTickMark val="none"/>
        <c:tickLblPos val="nextTo"/>
        <c:crossAx val="276313040"/>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7.7469490042558237E-2"/>
          <c:y val="3.3833137002650462E-2"/>
          <c:w val="0.92136720198110833"/>
          <c:h val="0.9571557000579376"/>
        </c:manualLayout>
      </c:layout>
      <c:bar3DChart>
        <c:barDir val="bar"/>
        <c:grouping val="clustered"/>
        <c:varyColors val="0"/>
        <c:ser>
          <c:idx val="0"/>
          <c:order val="0"/>
          <c:spPr>
            <a:solidFill>
              <a:srgbClr val="004C99"/>
            </a:solidFill>
          </c:spPr>
          <c:invertIfNegative val="0"/>
          <c:dLbls>
            <c:dLbl>
              <c:idx val="0"/>
              <c:layout>
                <c:manualLayout>
                  <c:x val="4.1128757210433442E-3"/>
                  <c:y val="-2.97286443828190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26470631848985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832391713747645E-3"/>
                  <c:y val="-6.01775236948999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3.00887618474499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832391713747645E-3"/>
                  <c:y val="-1.20355047389800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6497175141242938E-3"/>
                  <c:y val="-6.017752369490050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299435028248588E-2"/>
                  <c:y val="-6.01775236948999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766478342749529E-3"/>
                  <c:y val="-9.026628554234993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6497175141242938E-3"/>
                  <c:y val="-6.017752369489995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Sheet1!$B$2:$B$10</c:f>
              <c:numCache>
                <c:formatCode>0%</c:formatCode>
                <c:ptCount val="9"/>
                <c:pt idx="0">
                  <c:v>0.15</c:v>
                </c:pt>
                <c:pt idx="1">
                  <c:v>0.2</c:v>
                </c:pt>
                <c:pt idx="2">
                  <c:v>0.21</c:v>
                </c:pt>
                <c:pt idx="3">
                  <c:v>0.28999999999999998</c:v>
                </c:pt>
                <c:pt idx="4">
                  <c:v>0.32</c:v>
                </c:pt>
                <c:pt idx="5">
                  <c:v>0.34</c:v>
                </c:pt>
                <c:pt idx="6">
                  <c:v>0.38</c:v>
                </c:pt>
                <c:pt idx="7">
                  <c:v>0.42</c:v>
                </c:pt>
                <c:pt idx="8">
                  <c:v>0.5</c:v>
                </c:pt>
              </c:numCache>
            </c:numRef>
          </c:val>
        </c:ser>
        <c:dLbls>
          <c:showLegendKey val="0"/>
          <c:showVal val="0"/>
          <c:showCatName val="0"/>
          <c:showSerName val="0"/>
          <c:showPercent val="0"/>
          <c:showBubbleSize val="0"/>
        </c:dLbls>
        <c:gapWidth val="72"/>
        <c:shape val="box"/>
        <c:axId val="276315392"/>
        <c:axId val="276393784"/>
        <c:axId val="0"/>
      </c:bar3DChart>
      <c:catAx>
        <c:axId val="276315392"/>
        <c:scaling>
          <c:orientation val="minMax"/>
        </c:scaling>
        <c:delete val="1"/>
        <c:axPos val="l"/>
        <c:numFmt formatCode="General" sourceLinked="1"/>
        <c:majorTickMark val="out"/>
        <c:minorTickMark val="none"/>
        <c:tickLblPos val="nextTo"/>
        <c:crossAx val="276393784"/>
        <c:crosses val="autoZero"/>
        <c:auto val="1"/>
        <c:lblAlgn val="ctr"/>
        <c:lblOffset val="100"/>
        <c:noMultiLvlLbl val="0"/>
      </c:catAx>
      <c:valAx>
        <c:axId val="276393784"/>
        <c:scaling>
          <c:orientation val="minMax"/>
          <c:max val="0.55000000000000004"/>
          <c:min val="0"/>
        </c:scaling>
        <c:delete val="1"/>
        <c:axPos val="b"/>
        <c:numFmt formatCode="0%" sourceLinked="1"/>
        <c:majorTickMark val="out"/>
        <c:minorTickMark val="none"/>
        <c:tickLblPos val="nextTo"/>
        <c:crossAx val="27631539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dLbl>
              <c:idx val="0"/>
              <c:layout>
                <c:manualLayout>
                  <c:x val="9.361752107192799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0.3</c:v>
                </c:pt>
              </c:numCache>
            </c:numRef>
          </c:val>
        </c:ser>
        <c:ser>
          <c:idx val="1"/>
          <c:order val="1"/>
          <c:spPr>
            <a:solidFill>
              <a:srgbClr val="79A4FF"/>
            </a:solidFill>
          </c:spPr>
          <c:invertIfNegative val="0"/>
          <c:dLbls>
            <c:dLbl>
              <c:idx val="0"/>
              <c:layout>
                <c:manualLayout>
                  <c:x val="9.361752107192799E-3"/>
                  <c:y val="2.23631821022094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Sheet1!$B$3:$C$3</c:f>
              <c:numCache>
                <c:formatCode>General</c:formatCode>
                <c:ptCount val="2"/>
                <c:pt idx="0" formatCode="0%">
                  <c:v>0.41</c:v>
                </c:pt>
              </c:numCache>
            </c:numRef>
          </c:val>
        </c:ser>
        <c:ser>
          <c:idx val="2"/>
          <c:order val="2"/>
          <c:spPr>
            <a:solidFill>
              <a:srgbClr val="C00000"/>
            </a:solidFill>
          </c:spPr>
          <c:invertIfNegative val="0"/>
          <c:dLbls>
            <c:dLbl>
              <c:idx val="1"/>
              <c:layout>
                <c:manualLayout>
                  <c:x val="5.2100976202229574E-2"/>
                  <c:y val="1.1242467204858823E-2"/>
                </c:manualLayout>
              </c:layout>
              <c:spPr/>
              <c:txPr>
                <a:bodyPr/>
                <a:lstStyle/>
                <a:p>
                  <a:pPr>
                    <a:defRPr sz="1100" b="1" i="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0.05</c:v>
                </c:pt>
              </c:numCache>
            </c:numRef>
          </c:val>
        </c:ser>
        <c:ser>
          <c:idx val="3"/>
          <c:order val="3"/>
          <c:spPr>
            <a:solidFill>
              <a:srgbClr val="FF6600"/>
            </a:solidFill>
          </c:spPr>
          <c:invertIfNegative val="0"/>
          <c:dLbls>
            <c:dLbl>
              <c:idx val="1"/>
              <c:layout>
                <c:manualLayout>
                  <c:x val="-3.120584035730933E-3"/>
                  <c:y val="2.2363182102209552E-2"/>
                </c:manualLayout>
              </c:layout>
              <c:spPr/>
              <c:txPr>
                <a:bodyPr/>
                <a:lstStyle/>
                <a:p>
                  <a:pPr>
                    <a:defRPr sz="1100"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Sheet1!$B$5:$C$5</c:f>
              <c:numCache>
                <c:formatCode>0%</c:formatCode>
                <c:ptCount val="2"/>
                <c:pt idx="1">
                  <c:v>0.24</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Sheet1!$B$6:$C$6</c:f>
              <c:numCache>
                <c:formatCode>General</c:formatCode>
                <c:ptCount val="2"/>
              </c:numCache>
            </c:numRef>
          </c:val>
        </c:ser>
        <c:dLbls>
          <c:showLegendKey val="0"/>
          <c:showVal val="0"/>
          <c:showCatName val="0"/>
          <c:showSerName val="0"/>
          <c:showPercent val="0"/>
          <c:showBubbleSize val="0"/>
        </c:dLbls>
        <c:gapWidth val="53"/>
        <c:shape val="box"/>
        <c:axId val="276394568"/>
        <c:axId val="276394960"/>
        <c:axId val="0"/>
      </c:bar3DChart>
      <c:catAx>
        <c:axId val="276394568"/>
        <c:scaling>
          <c:orientation val="minMax"/>
        </c:scaling>
        <c:delete val="1"/>
        <c:axPos val="b"/>
        <c:numFmt formatCode="0%" sourceLinked="1"/>
        <c:majorTickMark val="out"/>
        <c:minorTickMark val="none"/>
        <c:tickLblPos val="nextTo"/>
        <c:crossAx val="276394960"/>
        <c:crosses val="autoZero"/>
        <c:auto val="1"/>
        <c:lblAlgn val="ctr"/>
        <c:lblOffset val="100"/>
        <c:noMultiLvlLbl val="0"/>
      </c:catAx>
      <c:valAx>
        <c:axId val="276394960"/>
        <c:scaling>
          <c:orientation val="minMax"/>
          <c:max val="1"/>
          <c:min val="0"/>
        </c:scaling>
        <c:delete val="1"/>
        <c:axPos val="l"/>
        <c:numFmt formatCode="0%" sourceLinked="1"/>
        <c:majorTickMark val="out"/>
        <c:minorTickMark val="none"/>
        <c:tickLblPos val="nextTo"/>
        <c:crossAx val="27639456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dLbl>
              <c:idx val="0"/>
              <c:layout>
                <c:manualLayout>
                  <c:x val="9.361752107192799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Sheet1!$B$2:$D$2</c:f>
              <c:numCache>
                <c:formatCode>General</c:formatCode>
                <c:ptCount val="3"/>
                <c:pt idx="0" formatCode="0%">
                  <c:v>0.28999999999999998</c:v>
                </c:pt>
              </c:numCache>
            </c:numRef>
          </c:val>
        </c:ser>
        <c:ser>
          <c:idx val="1"/>
          <c:order val="1"/>
          <c:spPr>
            <a:solidFill>
              <a:srgbClr val="79A4FF"/>
            </a:solidFill>
          </c:spPr>
          <c:invertIfNegative val="0"/>
          <c:dLbls>
            <c:dLbl>
              <c:idx val="0"/>
              <c:layout>
                <c:manualLayout>
                  <c:x val="9.361752107192799E-3"/>
                  <c:y val="5.75053254056817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Sheet1!$B$3:$D$3</c:f>
              <c:numCache>
                <c:formatCode>General</c:formatCode>
                <c:ptCount val="3"/>
                <c:pt idx="0" formatCode="0%">
                  <c:v>0.38</c:v>
                </c:pt>
              </c:numCache>
            </c:numRef>
          </c:val>
        </c:ser>
        <c:ser>
          <c:idx val="2"/>
          <c:order val="2"/>
          <c:spPr>
            <a:solidFill>
              <a:srgbClr val="FFC000"/>
            </a:solidFill>
          </c:spPr>
          <c:invertIfNegative val="0"/>
          <c:dLbls>
            <c:dLbl>
              <c:idx val="1"/>
              <c:layout>
                <c:manualLayout>
                  <c:x val="2.5219256275798033E-2"/>
                  <c:y val="-0.20280513291628977"/>
                </c:manualLayout>
              </c:layout>
              <c:spPr/>
              <c:txPr>
                <a:bodyPr/>
                <a:lstStyle/>
                <a:p>
                  <a:pPr>
                    <a:defRPr sz="1600" b="1" i="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Sheet1!$B$4:$D$4</c:f>
              <c:numCache>
                <c:formatCode>0%</c:formatCode>
                <c:ptCount val="3"/>
                <c:pt idx="1">
                  <c:v>0.31</c:v>
                </c:pt>
              </c:numCache>
            </c:numRef>
          </c:val>
        </c:ser>
        <c:ser>
          <c:idx val="3"/>
          <c:order val="3"/>
          <c:spPr>
            <a:solidFill>
              <a:srgbClr val="C00000"/>
            </a:solidFill>
          </c:spPr>
          <c:invertIfNegative val="0"/>
          <c:dLbls>
            <c:dLbl>
              <c:idx val="1"/>
              <c:layout>
                <c:manualLayout>
                  <c:x val="-3.120584035730933E-3"/>
                  <c:y val="2.236318210220955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0161293878815982E-2"/>
                  <c:y val="-7.667376720757561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Sheet1!$B$5:$D$5</c:f>
              <c:numCache>
                <c:formatCode>General</c:formatCode>
                <c:ptCount val="3"/>
                <c:pt idx="2" formatCode="0%">
                  <c:v>0.02</c:v>
                </c:pt>
              </c:numCache>
            </c:numRef>
          </c:val>
        </c:ser>
        <c:dLbls>
          <c:showLegendKey val="0"/>
          <c:showVal val="0"/>
          <c:showCatName val="0"/>
          <c:showSerName val="0"/>
          <c:showPercent val="0"/>
          <c:showBubbleSize val="0"/>
        </c:dLbls>
        <c:gapWidth val="53"/>
        <c:shape val="box"/>
        <c:axId val="276396136"/>
        <c:axId val="276396528"/>
        <c:axId val="0"/>
      </c:bar3DChart>
      <c:catAx>
        <c:axId val="276396136"/>
        <c:scaling>
          <c:orientation val="minMax"/>
        </c:scaling>
        <c:delete val="1"/>
        <c:axPos val="b"/>
        <c:numFmt formatCode="0%" sourceLinked="1"/>
        <c:majorTickMark val="out"/>
        <c:minorTickMark val="none"/>
        <c:tickLblPos val="nextTo"/>
        <c:crossAx val="276396528"/>
        <c:crosses val="autoZero"/>
        <c:auto val="1"/>
        <c:lblAlgn val="ctr"/>
        <c:lblOffset val="100"/>
        <c:noMultiLvlLbl val="0"/>
      </c:catAx>
      <c:valAx>
        <c:axId val="276396528"/>
        <c:scaling>
          <c:orientation val="minMax"/>
          <c:max val="1"/>
          <c:min val="0"/>
        </c:scaling>
        <c:delete val="1"/>
        <c:axPos val="l"/>
        <c:numFmt formatCode="0%" sourceLinked="1"/>
        <c:majorTickMark val="out"/>
        <c:minorTickMark val="none"/>
        <c:tickLblPos val="nextTo"/>
        <c:crossAx val="27639613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Sheet1!$B$2:$H$2</c:f>
              <c:numCache>
                <c:formatCode>General</c:formatCode>
                <c:ptCount val="7"/>
                <c:pt idx="0" formatCode="0%">
                  <c:v>0.28000000000000003</c:v>
                </c:pt>
                <c:pt idx="4" formatCode="0%">
                  <c:v>0.12</c:v>
                </c:pt>
              </c:numCache>
            </c:numRef>
          </c:val>
        </c:ser>
        <c:ser>
          <c:idx val="1"/>
          <c:order val="1"/>
          <c:spPr>
            <a:solidFill>
              <a:srgbClr val="79A4FF"/>
            </a:solidFill>
          </c:spPr>
          <c:invertIfNegative val="0"/>
          <c:dLbls>
            <c:dLbl>
              <c:idx val="0"/>
              <c:layout>
                <c:manualLayout>
                  <c:x val="4.3249353598173897E-3"/>
                  <c:y val="2.054788759641087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325048878160649E-3"/>
                  <c:y val="1.40308232332153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i="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Sheet1!$B$3:$H$3</c:f>
              <c:numCache>
                <c:formatCode>General</c:formatCode>
                <c:ptCount val="7"/>
                <c:pt idx="0" formatCode="0%">
                  <c:v>0.45</c:v>
                </c:pt>
                <c:pt idx="4" formatCode="0%">
                  <c:v>0.33</c:v>
                </c:pt>
              </c:numCache>
            </c:numRef>
          </c:val>
        </c:ser>
        <c:ser>
          <c:idx val="2"/>
          <c:order val="2"/>
          <c:spPr>
            <a:solidFill>
              <a:srgbClr val="FFC000"/>
            </a:solidFill>
          </c:spPr>
          <c:invertIfNegative val="0"/>
          <c:dLbls>
            <c:dLbl>
              <c:idx val="1"/>
              <c:layout>
                <c:manualLayout>
                  <c:x val="1.1533463675095064E-2"/>
                  <c:y val="-0.16766303690127024"/>
                </c:manualLayout>
              </c:layout>
              <c:spPr/>
              <c:txPr>
                <a:bodyPr/>
                <a:lstStyle/>
                <a:p>
                  <a:pPr>
                    <a:defRPr sz="1600" b="1" i="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416829593868828E-2"/>
                  <c:y val="-0.2362796800484469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Sheet1!$B$4:$H$4</c:f>
              <c:numCache>
                <c:formatCode>0%</c:formatCode>
                <c:ptCount val="7"/>
                <c:pt idx="1">
                  <c:v>0.23</c:v>
                </c:pt>
                <c:pt idx="5">
                  <c:v>0.39</c:v>
                </c:pt>
              </c:numCache>
            </c:numRef>
          </c:val>
        </c:ser>
        <c:ser>
          <c:idx val="3"/>
          <c:order val="3"/>
          <c:spPr>
            <a:solidFill>
              <a:srgbClr val="C00000"/>
            </a:solidFill>
          </c:spPr>
          <c:invertIfNegative val="0"/>
          <c:dLbls>
            <c:dLbl>
              <c:idx val="2"/>
              <c:layout>
                <c:manualLayout>
                  <c:x val="-5.1900586537927784E-2"/>
                  <c:y val="-7.12152944243971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0458903578540902E-2"/>
                  <c:y val="-3.560624539151449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Sheet1!$B$5:$H$5</c:f>
              <c:numCache>
                <c:formatCode>General</c:formatCode>
                <c:ptCount val="7"/>
                <c:pt idx="2" formatCode="0%">
                  <c:v>0.01</c:v>
                </c:pt>
                <c:pt idx="6" formatCode="0%">
                  <c:v>0.02</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Sheet1!$B$6:$H$6</c:f>
              <c:numCache>
                <c:formatCode>General</c:formatCode>
                <c:ptCount val="7"/>
                <c:pt idx="2" formatCode="0%">
                  <c:v>0.03</c:v>
                </c:pt>
                <c:pt idx="6" formatCode="0%">
                  <c:v>0.14000000000000001</c:v>
                </c:pt>
              </c:numCache>
            </c:numRef>
          </c:val>
        </c:ser>
        <c:dLbls>
          <c:showLegendKey val="0"/>
          <c:showVal val="0"/>
          <c:showCatName val="0"/>
          <c:showSerName val="0"/>
          <c:showPercent val="0"/>
          <c:showBubbleSize val="0"/>
        </c:dLbls>
        <c:gapWidth val="53"/>
        <c:shape val="box"/>
        <c:axId val="273360216"/>
        <c:axId val="273359824"/>
        <c:axId val="0"/>
      </c:bar3DChart>
      <c:catAx>
        <c:axId val="273360216"/>
        <c:scaling>
          <c:orientation val="minMax"/>
        </c:scaling>
        <c:delete val="1"/>
        <c:axPos val="b"/>
        <c:numFmt formatCode="0%" sourceLinked="1"/>
        <c:majorTickMark val="out"/>
        <c:minorTickMark val="none"/>
        <c:tickLblPos val="nextTo"/>
        <c:crossAx val="273359824"/>
        <c:crosses val="autoZero"/>
        <c:auto val="1"/>
        <c:lblAlgn val="ctr"/>
        <c:lblOffset val="100"/>
        <c:noMultiLvlLbl val="0"/>
      </c:catAx>
      <c:valAx>
        <c:axId val="273359824"/>
        <c:scaling>
          <c:orientation val="minMax"/>
          <c:max val="1"/>
          <c:min val="0"/>
        </c:scaling>
        <c:delete val="1"/>
        <c:axPos val="l"/>
        <c:numFmt formatCode="0%" sourceLinked="1"/>
        <c:majorTickMark val="out"/>
        <c:minorTickMark val="none"/>
        <c:tickLblPos val="nextTo"/>
        <c:crossAx val="27336021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0.10579709399379086"/>
          <c:y val="0.16000656167979002"/>
          <c:w val="0.8189556588413528"/>
          <c:h val="0.74759575191989891"/>
        </c:manualLayout>
      </c:layout>
      <c:pie3DChart>
        <c:varyColors val="1"/>
        <c:ser>
          <c:idx val="0"/>
          <c:order val="0"/>
          <c:spPr>
            <a:solidFill>
              <a:schemeClr val="accent1"/>
            </a:solidFill>
            <a:ln w="15720">
              <a:noFill/>
              <a:prstDash val="solid"/>
            </a:ln>
          </c:spPr>
          <c:dPt>
            <c:idx val="0"/>
            <c:bubble3D val="0"/>
            <c:spPr>
              <a:solidFill>
                <a:srgbClr val="C00000"/>
              </a:solidFill>
              <a:ln w="15720">
                <a:noFill/>
                <a:prstDash val="solid"/>
              </a:ln>
            </c:spPr>
          </c:dPt>
          <c:dPt>
            <c:idx val="1"/>
            <c:bubble3D val="0"/>
            <c:spPr>
              <a:solidFill>
                <a:srgbClr val="FFC000"/>
              </a:solidFill>
              <a:ln w="15720">
                <a:noFill/>
                <a:prstDash val="solid"/>
              </a:ln>
            </c:spPr>
          </c:dPt>
          <c:dPt>
            <c:idx val="2"/>
            <c:bubble3D val="0"/>
            <c:spPr>
              <a:solidFill>
                <a:srgbClr val="004C99"/>
              </a:solidFill>
              <a:ln w="15720">
                <a:noFill/>
                <a:prstDash val="solid"/>
              </a:ln>
            </c:spPr>
          </c:dPt>
          <c:dPt>
            <c:idx val="3"/>
            <c:bubble3D val="0"/>
            <c:spPr>
              <a:solidFill>
                <a:srgbClr val="808080"/>
              </a:solidFill>
              <a:ln w="15720">
                <a:noFill/>
                <a:prstDash val="solid"/>
              </a:ln>
            </c:spPr>
          </c:dPt>
          <c:dLbls>
            <c:delete val="1"/>
          </c:dLbls>
          <c:val>
            <c:numRef>
              <c:f>Sheet1!$B$2:$B$4</c:f>
              <c:numCache>
                <c:formatCode>General</c:formatCode>
                <c:ptCount val="3"/>
                <c:pt idx="0">
                  <c:v>55</c:v>
                </c:pt>
                <c:pt idx="1">
                  <c:v>2</c:v>
                </c:pt>
                <c:pt idx="2">
                  <c:v>43</c:v>
                </c:pt>
              </c:numCache>
            </c:numRef>
          </c:val>
        </c:ser>
        <c:dLbls>
          <c:showLegendKey val="1"/>
          <c:showVal val="1"/>
          <c:showCatName val="1"/>
          <c:showSerName val="1"/>
          <c:showPercent val="1"/>
          <c:showBubbleSize val="1"/>
          <c:showLeaderLines val="1"/>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7.7469490042558237E-2"/>
          <c:y val="3.3833137002650462E-2"/>
          <c:w val="0.92136720198110833"/>
          <c:h val="0.9571557000579376"/>
        </c:manualLayout>
      </c:layout>
      <c:bar3DChart>
        <c:barDir val="bar"/>
        <c:grouping val="clustered"/>
        <c:varyColors val="0"/>
        <c:ser>
          <c:idx val="0"/>
          <c:order val="0"/>
          <c:spPr>
            <a:solidFill>
              <a:srgbClr val="004C99"/>
            </a:solidFill>
          </c:spPr>
          <c:invertIfNegative val="0"/>
          <c:dPt>
            <c:idx val="0"/>
            <c:invertIfNegative val="0"/>
            <c:bubble3D val="0"/>
            <c:spPr>
              <a:solidFill>
                <a:srgbClr val="004C99">
                  <a:lumMod val="60000"/>
                  <a:lumOff val="40000"/>
                </a:srgbClr>
              </a:solidFill>
            </c:spPr>
          </c:dPt>
          <c:dPt>
            <c:idx val="1"/>
            <c:invertIfNegative val="0"/>
            <c:bubble3D val="0"/>
            <c:spPr>
              <a:solidFill>
                <a:srgbClr val="004C99">
                  <a:lumMod val="60000"/>
                  <a:lumOff val="40000"/>
                </a:srgbClr>
              </a:solidFill>
            </c:spPr>
          </c:dPt>
          <c:dPt>
            <c:idx val="2"/>
            <c:invertIfNegative val="0"/>
            <c:bubble3D val="0"/>
            <c:spPr>
              <a:solidFill>
                <a:srgbClr val="004C99">
                  <a:lumMod val="60000"/>
                  <a:lumOff val="40000"/>
                </a:srgbClr>
              </a:solidFill>
            </c:spPr>
          </c:dPt>
          <c:dLbls>
            <c:dLbl>
              <c:idx val="0"/>
              <c:layout>
                <c:manualLayout>
                  <c:x val="7.8793540637928736E-3"/>
                  <c:y val="-2.97286443828190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031184661239379E-2"/>
                  <c:y val="-1.20355047389799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416195856873822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5329566854990581E-3"/>
                  <c:y val="-9.026628554234993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299435028248588E-2"/>
                  <c:y val="-1.20355047389799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299435028248588E-2"/>
                  <c:y val="-1.203550473897999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1299435028248588E-2"/>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203550473897999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0%</c:formatCode>
                <c:ptCount val="5"/>
                <c:pt idx="0">
                  <c:v>0.16</c:v>
                </c:pt>
                <c:pt idx="1">
                  <c:v>0.19</c:v>
                </c:pt>
                <c:pt idx="2">
                  <c:v>0.25</c:v>
                </c:pt>
                <c:pt idx="3">
                  <c:v>0.49</c:v>
                </c:pt>
                <c:pt idx="4">
                  <c:v>0.53</c:v>
                </c:pt>
              </c:numCache>
            </c:numRef>
          </c:val>
        </c:ser>
        <c:dLbls>
          <c:showLegendKey val="0"/>
          <c:showVal val="0"/>
          <c:showCatName val="0"/>
          <c:showSerName val="0"/>
          <c:showPercent val="0"/>
          <c:showBubbleSize val="0"/>
        </c:dLbls>
        <c:gapWidth val="134"/>
        <c:shape val="box"/>
        <c:axId val="273462720"/>
        <c:axId val="273463112"/>
        <c:axId val="0"/>
      </c:bar3DChart>
      <c:catAx>
        <c:axId val="273462720"/>
        <c:scaling>
          <c:orientation val="minMax"/>
        </c:scaling>
        <c:delete val="1"/>
        <c:axPos val="l"/>
        <c:numFmt formatCode="General" sourceLinked="1"/>
        <c:majorTickMark val="out"/>
        <c:minorTickMark val="none"/>
        <c:tickLblPos val="nextTo"/>
        <c:crossAx val="273463112"/>
        <c:crosses val="autoZero"/>
        <c:auto val="1"/>
        <c:lblAlgn val="ctr"/>
        <c:lblOffset val="100"/>
        <c:noMultiLvlLbl val="0"/>
      </c:catAx>
      <c:valAx>
        <c:axId val="273463112"/>
        <c:scaling>
          <c:orientation val="minMax"/>
          <c:max val="0.60000000000000009"/>
          <c:min val="0"/>
        </c:scaling>
        <c:delete val="1"/>
        <c:axPos val="b"/>
        <c:numFmt formatCode="0%" sourceLinked="1"/>
        <c:majorTickMark val="out"/>
        <c:minorTickMark val="none"/>
        <c:tickLblPos val="nextTo"/>
        <c:crossAx val="273462720"/>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dLbl>
              <c:idx val="0"/>
              <c:layout>
                <c:manualLayout>
                  <c:x val="9.361752107192799E-3"/>
                  <c:y val="3.194740300315650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0.28000000000000003</c:v>
                </c:pt>
              </c:numCache>
            </c:numRef>
          </c:val>
        </c:ser>
        <c:ser>
          <c:idx val="1"/>
          <c:order val="1"/>
          <c:spPr>
            <a:solidFill>
              <a:srgbClr val="79A4FF"/>
            </a:solidFill>
          </c:spPr>
          <c:invertIfNegative val="0"/>
          <c:dLbls>
            <c:dLbl>
              <c:idx val="0"/>
              <c:layout>
                <c:manualLayout>
                  <c:x val="9.361752107192799E-3"/>
                  <c:y val="5.43105851053660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Sheet1!$B$3:$C$3</c:f>
              <c:numCache>
                <c:formatCode>General</c:formatCode>
                <c:ptCount val="2"/>
                <c:pt idx="0" formatCode="0%">
                  <c:v>0.36</c:v>
                </c:pt>
              </c:numCache>
            </c:numRef>
          </c:val>
        </c:ser>
        <c:ser>
          <c:idx val="2"/>
          <c:order val="2"/>
          <c:spPr>
            <a:solidFill>
              <a:srgbClr val="C00000"/>
            </a:solidFill>
          </c:spPr>
          <c:invertIfNegative val="0"/>
          <c:dLbls>
            <c:dLbl>
              <c:idx val="1"/>
              <c:layout>
                <c:manualLayout>
                  <c:x val="8.3306816559538907E-2"/>
                  <c:y val="1.1242467204858823E-2"/>
                </c:manualLayout>
              </c:layout>
              <c:spPr/>
              <c:txPr>
                <a:bodyPr/>
                <a:lstStyle/>
                <a:p>
                  <a:pPr>
                    <a:defRPr sz="1100" b="1" i="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0.09</c:v>
                </c:pt>
              </c:numCache>
            </c:numRef>
          </c:val>
        </c:ser>
        <c:ser>
          <c:idx val="3"/>
          <c:order val="3"/>
          <c:spPr>
            <a:solidFill>
              <a:srgbClr val="FF6600"/>
            </a:solidFill>
          </c:spPr>
          <c:invertIfNegative val="0"/>
          <c:dLbls>
            <c:dLbl>
              <c:idx val="1"/>
              <c:layout>
                <c:manualLayout>
                  <c:x val="-3.120584035730933E-3"/>
                  <c:y val="6.0700065705997355E-2"/>
                </c:manualLayout>
              </c:layout>
              <c:spPr/>
              <c:txPr>
                <a:bodyPr/>
                <a:lstStyle/>
                <a:p>
                  <a:pPr>
                    <a:defRPr sz="1100"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Sheet1!$B$5:$C$5</c:f>
              <c:numCache>
                <c:formatCode>0%</c:formatCode>
                <c:ptCount val="2"/>
                <c:pt idx="1">
                  <c:v>0.27</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Sheet1!$B$6:$C$6</c:f>
              <c:numCache>
                <c:formatCode>General</c:formatCode>
                <c:ptCount val="2"/>
              </c:numCache>
            </c:numRef>
          </c:val>
        </c:ser>
        <c:dLbls>
          <c:showLegendKey val="0"/>
          <c:showVal val="0"/>
          <c:showCatName val="0"/>
          <c:showSerName val="0"/>
          <c:showPercent val="0"/>
          <c:showBubbleSize val="0"/>
        </c:dLbls>
        <c:gapWidth val="53"/>
        <c:shape val="box"/>
        <c:axId val="273463896"/>
        <c:axId val="273464288"/>
        <c:axId val="0"/>
      </c:bar3DChart>
      <c:catAx>
        <c:axId val="273463896"/>
        <c:scaling>
          <c:orientation val="minMax"/>
        </c:scaling>
        <c:delete val="1"/>
        <c:axPos val="b"/>
        <c:numFmt formatCode="0%" sourceLinked="1"/>
        <c:majorTickMark val="out"/>
        <c:minorTickMark val="none"/>
        <c:tickLblPos val="nextTo"/>
        <c:crossAx val="273464288"/>
        <c:crosses val="autoZero"/>
        <c:auto val="1"/>
        <c:lblAlgn val="ctr"/>
        <c:lblOffset val="100"/>
        <c:noMultiLvlLbl val="0"/>
      </c:catAx>
      <c:valAx>
        <c:axId val="273464288"/>
        <c:scaling>
          <c:orientation val="minMax"/>
          <c:max val="1"/>
          <c:min val="0"/>
        </c:scaling>
        <c:delete val="1"/>
        <c:axPos val="l"/>
        <c:numFmt formatCode="0%" sourceLinked="1"/>
        <c:majorTickMark val="out"/>
        <c:minorTickMark val="none"/>
        <c:tickLblPos val="nextTo"/>
        <c:crossAx val="27346389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9.6933642294107336E-2"/>
          <c:y val="0.16888989791821604"/>
          <c:w val="0.7571622350476308"/>
          <c:h val="0.83111010208178393"/>
        </c:manualLayout>
      </c:layout>
      <c:bar3DChart>
        <c:barDir val="bar"/>
        <c:grouping val="stacked"/>
        <c:varyColors val="0"/>
        <c:ser>
          <c:idx val="0"/>
          <c:order val="0"/>
          <c:tx>
            <c:strRef>
              <c:f>Sheet1!$B$1</c:f>
              <c:strCache>
                <c:ptCount val="1"/>
                <c:pt idx="0">
                  <c:v>High school did this well</c:v>
                </c:pt>
              </c:strCache>
            </c:strRef>
          </c:tx>
          <c:spPr>
            <a:solidFill>
              <a:srgbClr val="004C99"/>
            </a:solidFill>
          </c:spPr>
          <c:invertIfNegative val="0"/>
          <c:dLbls>
            <c:spPr>
              <a:noFill/>
              <a:ln>
                <a:noFill/>
              </a:ln>
              <a:effectLst/>
            </c:spPr>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Sheet1!$B$2:$B$7</c:f>
              <c:numCache>
                <c:formatCode>0%</c:formatCode>
                <c:ptCount val="6"/>
                <c:pt idx="0">
                  <c:v>0.33</c:v>
                </c:pt>
                <c:pt idx="1">
                  <c:v>0.38</c:v>
                </c:pt>
                <c:pt idx="2">
                  <c:v>0.4</c:v>
                </c:pt>
                <c:pt idx="3">
                  <c:v>0.45</c:v>
                </c:pt>
                <c:pt idx="4">
                  <c:v>0.45</c:v>
                </c:pt>
                <c:pt idx="5">
                  <c:v>0.56999999999999995</c:v>
                </c:pt>
              </c:numCache>
            </c:numRef>
          </c:val>
        </c:ser>
        <c:ser>
          <c:idx val="1"/>
          <c:order val="1"/>
          <c:tx>
            <c:strRef>
              <c:f>Sheet1!$C$1</c:f>
              <c:strCache>
                <c:ptCount val="1"/>
                <c:pt idx="0">
                  <c:v>HS did this, but could have done it better</c:v>
                </c:pt>
              </c:strCache>
            </c:strRef>
          </c:tx>
          <c:spPr>
            <a:solidFill>
              <a:srgbClr val="FF66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Sheet1!$C$2:$C$7</c:f>
              <c:numCache>
                <c:formatCode>0%</c:formatCode>
                <c:ptCount val="6"/>
                <c:pt idx="0">
                  <c:v>0.38</c:v>
                </c:pt>
                <c:pt idx="1">
                  <c:v>0.35</c:v>
                </c:pt>
                <c:pt idx="2">
                  <c:v>0.35</c:v>
                </c:pt>
                <c:pt idx="3">
                  <c:v>0.33</c:v>
                </c:pt>
                <c:pt idx="4">
                  <c:v>0.36</c:v>
                </c:pt>
                <c:pt idx="5">
                  <c:v>0.34</c:v>
                </c:pt>
              </c:numCache>
            </c:numRef>
          </c:val>
        </c:ser>
        <c:ser>
          <c:idx val="2"/>
          <c:order val="2"/>
          <c:tx>
            <c:strRef>
              <c:f>Sheet1!$D$1</c:f>
              <c:strCache>
                <c:ptCount val="1"/>
                <c:pt idx="0">
                  <c:v>HS did not do this</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Sheet1!$D$2:$D$7</c:f>
              <c:numCache>
                <c:formatCode>0%</c:formatCode>
                <c:ptCount val="6"/>
                <c:pt idx="0">
                  <c:v>0.28999999999999998</c:v>
                </c:pt>
                <c:pt idx="1">
                  <c:v>0.26</c:v>
                </c:pt>
                <c:pt idx="2">
                  <c:v>0.25</c:v>
                </c:pt>
                <c:pt idx="3">
                  <c:v>0.21</c:v>
                </c:pt>
                <c:pt idx="4">
                  <c:v>0.19</c:v>
                </c:pt>
                <c:pt idx="5">
                  <c:v>0.09</c:v>
                </c:pt>
              </c:numCache>
            </c:numRef>
          </c:val>
        </c:ser>
        <c:ser>
          <c:idx val="3"/>
          <c:order val="3"/>
          <c:tx>
            <c:strRef>
              <c:f>Sheet1!$E$1</c:f>
              <c:strCache>
                <c:ptCount val="1"/>
                <c:pt idx="0">
                  <c:v>Not sure</c:v>
                </c:pt>
              </c:strCache>
            </c:strRef>
          </c:tx>
          <c:spPr>
            <a:solidFill>
              <a:srgbClr val="808080"/>
            </a:solidFill>
          </c:spPr>
          <c:invertIfNegative val="0"/>
          <c:val>
            <c:numRef>
              <c:f>Sheet1!$E$2:$E$7</c:f>
              <c:numCache>
                <c:formatCode>0%</c:formatCode>
                <c:ptCount val="6"/>
                <c:pt idx="1">
                  <c:v>0.01</c:v>
                </c:pt>
                <c:pt idx="3">
                  <c:v>0.01</c:v>
                </c:pt>
              </c:numCache>
            </c:numRef>
          </c:val>
        </c:ser>
        <c:dLbls>
          <c:showLegendKey val="0"/>
          <c:showVal val="0"/>
          <c:showCatName val="0"/>
          <c:showSerName val="0"/>
          <c:showPercent val="0"/>
          <c:showBubbleSize val="0"/>
        </c:dLbls>
        <c:gapWidth val="137"/>
        <c:shape val="box"/>
        <c:axId val="273465464"/>
        <c:axId val="273465856"/>
        <c:axId val="0"/>
      </c:bar3DChart>
      <c:catAx>
        <c:axId val="273465464"/>
        <c:scaling>
          <c:orientation val="minMax"/>
        </c:scaling>
        <c:delete val="1"/>
        <c:axPos val="l"/>
        <c:numFmt formatCode="General" sourceLinked="1"/>
        <c:majorTickMark val="out"/>
        <c:minorTickMark val="none"/>
        <c:tickLblPos val="nextTo"/>
        <c:crossAx val="273465856"/>
        <c:crosses val="autoZero"/>
        <c:auto val="1"/>
        <c:lblAlgn val="ctr"/>
        <c:lblOffset val="100"/>
        <c:noMultiLvlLbl val="0"/>
      </c:catAx>
      <c:valAx>
        <c:axId val="273465856"/>
        <c:scaling>
          <c:orientation val="minMax"/>
          <c:max val="1"/>
          <c:min val="0"/>
        </c:scaling>
        <c:delete val="1"/>
        <c:axPos val="b"/>
        <c:numFmt formatCode="0%" sourceLinked="1"/>
        <c:majorTickMark val="out"/>
        <c:minorTickMark val="none"/>
        <c:tickLblPos val="nextTo"/>
        <c:crossAx val="273465464"/>
        <c:crosses val="autoZero"/>
        <c:crossBetween val="between"/>
        <c:majorUnit val="0.1"/>
      </c:valAx>
      <c:spPr>
        <a:noFill/>
        <a:ln w="25400">
          <a:noFill/>
        </a:ln>
      </c:spPr>
    </c:plotArea>
    <c:legend>
      <c:legendPos val="t"/>
      <c:layout>
        <c:manualLayout>
          <c:xMode val="edge"/>
          <c:yMode val="edge"/>
          <c:x val="7.3923466862331574E-2"/>
          <c:y val="2.5465860374007266E-2"/>
          <c:w val="0.77822959941300529"/>
          <c:h val="0.11100820299253937"/>
        </c:manualLayout>
      </c:layout>
      <c:overlay val="0"/>
      <c:spPr>
        <a:ln>
          <a:solidFill>
            <a:srgbClr val="000000"/>
          </a:solidFill>
        </a:ln>
      </c:spPr>
      <c:txPr>
        <a:bodyPr/>
        <a:lstStyle/>
        <a:p>
          <a:pPr>
            <a:defRPr sz="14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Sheet1!$B$2:$H$2</c:f>
              <c:numCache>
                <c:formatCode>General</c:formatCode>
                <c:ptCount val="7"/>
                <c:pt idx="0" formatCode="0%">
                  <c:v>0.28000000000000003</c:v>
                </c:pt>
                <c:pt idx="4" formatCode="0%">
                  <c:v>0.16</c:v>
                </c:pt>
              </c:numCache>
            </c:numRef>
          </c:val>
        </c:ser>
        <c:ser>
          <c:idx val="1"/>
          <c:order val="1"/>
          <c:spPr>
            <a:solidFill>
              <a:srgbClr val="79A4FF"/>
            </a:solidFill>
          </c:spPr>
          <c:invertIfNegative val="0"/>
          <c:dLbls>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Sheet1!$B$3:$H$3</c:f>
              <c:numCache>
                <c:formatCode>General</c:formatCode>
                <c:ptCount val="7"/>
                <c:pt idx="0" formatCode="0%">
                  <c:v>0.45</c:v>
                </c:pt>
                <c:pt idx="4" formatCode="0%">
                  <c:v>0.37</c:v>
                </c:pt>
              </c:numCache>
            </c:numRef>
          </c:val>
        </c:ser>
        <c:ser>
          <c:idx val="2"/>
          <c:order val="2"/>
          <c:spPr>
            <a:solidFill>
              <a:srgbClr val="FFC000"/>
            </a:solidFill>
          </c:spPr>
          <c:invertIfNegative val="0"/>
          <c:dLbls>
            <c:dLbl>
              <c:idx val="1"/>
              <c:layout>
                <c:manualLayout>
                  <c:x val="1.1533463675095064E-2"/>
                  <c:y val="-0.16766303690127024"/>
                </c:manualLayout>
              </c:layout>
              <c:spPr/>
              <c:txPr>
                <a:bodyPr/>
                <a:lstStyle/>
                <a:p>
                  <a:pPr>
                    <a:defRPr sz="1600" b="1" i="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Sheet1!$B$4:$H$4</c:f>
              <c:numCache>
                <c:formatCode>0%</c:formatCode>
                <c:ptCount val="7"/>
                <c:pt idx="1">
                  <c:v>0.23</c:v>
                </c:pt>
                <c:pt idx="5">
                  <c:v>0.34</c:v>
                </c:pt>
              </c:numCache>
            </c:numRef>
          </c:val>
        </c:ser>
        <c:ser>
          <c:idx val="3"/>
          <c:order val="3"/>
          <c:spPr>
            <a:solidFill>
              <a:srgbClr val="C00000"/>
            </a:solidFill>
          </c:spPr>
          <c:invertIfNegative val="0"/>
          <c:dLbls>
            <c:dLbl>
              <c:idx val="2"/>
              <c:layout>
                <c:manualLayout>
                  <c:x val="-5.3342269497314666E-2"/>
                  <c:y val="-1.068187361745435E-2"/>
                </c:manualLayout>
              </c:layout>
              <c:spPr/>
              <c:txPr>
                <a:bodyPr/>
                <a:lstStyle/>
                <a:p>
                  <a:pPr>
                    <a:defRPr sz="90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1900586537927784E-2"/>
                  <c:y val="-7.1212490783028994E-3"/>
                </c:manualLayout>
              </c:layout>
              <c:spPr/>
              <c:txPr>
                <a:bodyPr/>
                <a:lstStyle/>
                <a:p>
                  <a:pPr>
                    <a:defRPr sz="90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Sheet1!$B$5:$H$5</c:f>
              <c:numCache>
                <c:formatCode>General</c:formatCode>
                <c:ptCount val="7"/>
                <c:pt idx="2" formatCode="0%">
                  <c:v>0.01</c:v>
                </c:pt>
                <c:pt idx="6" formatCode="0%">
                  <c:v>0.01</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Sheet1!$B$6:$H$6</c:f>
              <c:numCache>
                <c:formatCode>General</c:formatCode>
                <c:ptCount val="7"/>
                <c:pt idx="2" formatCode="0%">
                  <c:v>0.03</c:v>
                </c:pt>
                <c:pt idx="6" formatCode="0%">
                  <c:v>0.12</c:v>
                </c:pt>
              </c:numCache>
            </c:numRef>
          </c:val>
        </c:ser>
        <c:dLbls>
          <c:showLegendKey val="0"/>
          <c:showVal val="0"/>
          <c:showCatName val="0"/>
          <c:showSerName val="0"/>
          <c:showPercent val="0"/>
          <c:showBubbleSize val="0"/>
        </c:dLbls>
        <c:gapWidth val="53"/>
        <c:shape val="box"/>
        <c:axId val="273358648"/>
        <c:axId val="273358256"/>
        <c:axId val="0"/>
      </c:bar3DChart>
      <c:catAx>
        <c:axId val="273358648"/>
        <c:scaling>
          <c:orientation val="minMax"/>
        </c:scaling>
        <c:delete val="1"/>
        <c:axPos val="b"/>
        <c:numFmt formatCode="0%" sourceLinked="1"/>
        <c:majorTickMark val="out"/>
        <c:minorTickMark val="none"/>
        <c:tickLblPos val="nextTo"/>
        <c:crossAx val="273358256"/>
        <c:crosses val="autoZero"/>
        <c:auto val="1"/>
        <c:lblAlgn val="ctr"/>
        <c:lblOffset val="100"/>
        <c:noMultiLvlLbl val="0"/>
      </c:catAx>
      <c:valAx>
        <c:axId val="273358256"/>
        <c:scaling>
          <c:orientation val="minMax"/>
          <c:max val="1"/>
          <c:min val="0"/>
        </c:scaling>
        <c:delete val="1"/>
        <c:axPos val="l"/>
        <c:numFmt formatCode="0%" sourceLinked="1"/>
        <c:majorTickMark val="out"/>
        <c:minorTickMark val="none"/>
        <c:tickLblPos val="nextTo"/>
        <c:crossAx val="27335864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Sheet1!$B$2:$H$2</c:f>
              <c:numCache>
                <c:formatCode>General</c:formatCode>
                <c:ptCount val="7"/>
                <c:pt idx="0" formatCode="0%">
                  <c:v>0.12</c:v>
                </c:pt>
                <c:pt idx="4" formatCode="0%">
                  <c:v>0.19</c:v>
                </c:pt>
              </c:numCache>
            </c:numRef>
          </c:val>
        </c:ser>
        <c:ser>
          <c:idx val="1"/>
          <c:order val="1"/>
          <c:spPr>
            <a:solidFill>
              <a:srgbClr val="79A4FF"/>
            </a:solidFill>
          </c:spPr>
          <c:invertIfNegative val="0"/>
          <c:dLbls>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Sheet1!$B$3:$H$3</c:f>
              <c:numCache>
                <c:formatCode>General</c:formatCode>
                <c:ptCount val="7"/>
                <c:pt idx="0" formatCode="0%">
                  <c:v>0.33</c:v>
                </c:pt>
                <c:pt idx="4" formatCode="0%">
                  <c:v>0.37</c:v>
                </c:pt>
              </c:numCache>
            </c:numRef>
          </c:val>
        </c:ser>
        <c:ser>
          <c:idx val="2"/>
          <c:order val="2"/>
          <c:spPr>
            <a:solidFill>
              <a:srgbClr val="FFC000"/>
            </a:solidFill>
          </c:spPr>
          <c:invertIfNegative val="0"/>
          <c:dLbls>
            <c:dLbl>
              <c:idx val="1"/>
              <c:layout>
                <c:manualLayout>
                  <c:x val="7.2084147969344141E-3"/>
                  <c:y val="-0.24599710103482403"/>
                </c:manualLayout>
              </c:layout>
              <c:spPr/>
              <c:txPr>
                <a:bodyPr/>
                <a:lstStyle/>
                <a:p>
                  <a:pPr>
                    <a:defRPr sz="1600" b="1" i="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Sheet1!$B$4:$H$4</c:f>
              <c:numCache>
                <c:formatCode>0%</c:formatCode>
                <c:ptCount val="7"/>
                <c:pt idx="1">
                  <c:v>0.39</c:v>
                </c:pt>
                <c:pt idx="5">
                  <c:v>0.32</c:v>
                </c:pt>
              </c:numCache>
            </c:numRef>
          </c:val>
        </c:ser>
        <c:ser>
          <c:idx val="3"/>
          <c:order val="3"/>
          <c:spPr>
            <a:solidFill>
              <a:srgbClr val="C00000"/>
            </a:solidFill>
          </c:spPr>
          <c:invertIfNegative val="0"/>
          <c:dLbls>
            <c:dLbl>
              <c:idx val="2"/>
              <c:layout>
                <c:manualLayout>
                  <c:x val="-5.3342269497314666E-2"/>
                  <c:y val="-1.068187361745435E-2"/>
                </c:manualLayout>
              </c:layout>
              <c:spPr/>
              <c:txPr>
                <a:bodyPr/>
                <a:lstStyle/>
                <a:p>
                  <a:pPr>
                    <a:defRPr sz="90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1900586537927784E-2"/>
                  <c:y val="-7.1212490783028994E-3"/>
                </c:manualLayout>
              </c:layout>
              <c:spPr/>
              <c:txPr>
                <a:bodyPr/>
                <a:lstStyle/>
                <a:p>
                  <a:pPr>
                    <a:defRPr sz="90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Sheet1!$B$5:$H$5</c:f>
              <c:numCache>
                <c:formatCode>General</c:formatCode>
                <c:ptCount val="7"/>
                <c:pt idx="2" formatCode="0%">
                  <c:v>0.02</c:v>
                </c:pt>
                <c:pt idx="6" formatCode="0%">
                  <c:v>0.03</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Sheet1!$B$6:$H$6</c:f>
              <c:numCache>
                <c:formatCode>General</c:formatCode>
                <c:ptCount val="7"/>
                <c:pt idx="2" formatCode="0%">
                  <c:v>0.14000000000000001</c:v>
                </c:pt>
                <c:pt idx="6" formatCode="0%">
                  <c:v>0.09</c:v>
                </c:pt>
              </c:numCache>
            </c:numRef>
          </c:val>
        </c:ser>
        <c:dLbls>
          <c:showLegendKey val="0"/>
          <c:showVal val="0"/>
          <c:showCatName val="0"/>
          <c:showSerName val="0"/>
          <c:showPercent val="0"/>
          <c:showBubbleSize val="0"/>
        </c:dLbls>
        <c:gapWidth val="53"/>
        <c:shape val="box"/>
        <c:axId val="274257896"/>
        <c:axId val="274258288"/>
        <c:axId val="0"/>
      </c:bar3DChart>
      <c:catAx>
        <c:axId val="274257896"/>
        <c:scaling>
          <c:orientation val="minMax"/>
        </c:scaling>
        <c:delete val="1"/>
        <c:axPos val="b"/>
        <c:numFmt formatCode="0%" sourceLinked="1"/>
        <c:majorTickMark val="out"/>
        <c:minorTickMark val="none"/>
        <c:tickLblPos val="nextTo"/>
        <c:crossAx val="274258288"/>
        <c:crosses val="autoZero"/>
        <c:auto val="1"/>
        <c:lblAlgn val="ctr"/>
        <c:lblOffset val="100"/>
        <c:noMultiLvlLbl val="0"/>
      </c:catAx>
      <c:valAx>
        <c:axId val="274258288"/>
        <c:scaling>
          <c:orientation val="minMax"/>
          <c:max val="1"/>
          <c:min val="0"/>
        </c:scaling>
        <c:delete val="1"/>
        <c:axPos val="l"/>
        <c:numFmt formatCode="0%" sourceLinked="1"/>
        <c:majorTickMark val="out"/>
        <c:minorTickMark val="none"/>
        <c:tickLblPos val="nextTo"/>
        <c:crossAx val="27425789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1.5305325597379647E-2"/>
          <c:y val="0.10125493468363468"/>
          <c:w val="0.9283066615305483"/>
          <c:h val="0.82788655862726401"/>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1.870195400623181E-2"/>
                  <c:y val="-2.6108258031879543E-2"/>
                </c:manualLayout>
              </c:layout>
              <c:dLblPos val="bestFit"/>
              <c:showLegendKey val="0"/>
              <c:showVal val="0"/>
              <c:showCatName val="0"/>
              <c:showSerName val="0"/>
              <c:showPercent val="1"/>
              <c:showBubbleSize val="1"/>
              <c:extLst>
                <c:ext xmlns:c15="http://schemas.microsoft.com/office/drawing/2012/chart" uri="{CE6537A1-D6FC-4f65-9D91-7224C49458BB}">
                  <c15:layout/>
                </c:ext>
              </c:extLst>
            </c:dLbl>
            <c:dLbl>
              <c:idx val="1"/>
              <c:layout>
                <c:manualLayout>
                  <c:x val="3.1715930277227675E-2"/>
                  <c:y val="1.3898325679200928E-2"/>
                </c:manualLayout>
              </c:layout>
              <c:dLblPos val="bestFit"/>
              <c:showLegendKey val="0"/>
              <c:showVal val="0"/>
              <c:showCatName val="0"/>
              <c:showSerName val="0"/>
              <c:showPercent val="1"/>
              <c:showBubbleSize val="1"/>
              <c:extLst>
                <c:ext xmlns:c15="http://schemas.microsoft.com/office/drawing/2012/chart" uri="{CE6537A1-D6FC-4f65-9D91-7224C49458BB}">
                  <c15:layout/>
                </c:ext>
              </c:extLst>
            </c:dLbl>
            <c:dLbl>
              <c:idx val="2"/>
              <c:layout>
                <c:manualLayout>
                  <c:x val="-2.7732366079150916E-2"/>
                  <c:y val="4.6607033040062688E-2"/>
                </c:manualLayout>
              </c:layout>
              <c:showLegendKey val="0"/>
              <c:showVal val="0"/>
              <c:showCatName val="0"/>
              <c:showSerName val="0"/>
              <c:showPercent val="1"/>
              <c:showBubbleSize val="1"/>
              <c:extLst>
                <c:ext xmlns:c15="http://schemas.microsoft.com/office/drawing/2012/chart" uri="{CE6537A1-D6FC-4f65-9D91-7224C49458BB}">
                  <c15:layout/>
                </c:ext>
              </c:extLst>
            </c:dLbl>
            <c:dLbl>
              <c:idx val="3"/>
              <c:layout>
                <c:manualLayout>
                  <c:x val="5.4562667593278567E-2"/>
                  <c:y val="9.9448796604407023E-3"/>
                </c:manualLayout>
              </c:layout>
              <c:dLblPos val="bestFit"/>
              <c:showLegendKey val="0"/>
              <c:showVal val="0"/>
              <c:showCatName val="0"/>
              <c:showSerName val="0"/>
              <c:showPercent val="1"/>
              <c:showBubbleSize val="1"/>
              <c:extLst>
                <c:ext xmlns:c15="http://schemas.microsoft.com/office/drawing/2012/chart" uri="{CE6537A1-D6FC-4f65-9D91-7224C49458BB}"/>
              </c:extLst>
            </c:dLbl>
            <c:numFmt formatCode="0%" sourceLinked="0"/>
            <c:spPr>
              <a:noFill/>
              <a:ln w="31441">
                <a:noFill/>
              </a:ln>
            </c:spPr>
            <c:txPr>
              <a:bodyPr/>
              <a:lstStyle/>
              <a:p>
                <a:pPr>
                  <a:defRPr sz="160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1"/>
            <c:showLeaderLines val="0"/>
            <c:extLst>
              <c:ext xmlns:c15="http://schemas.microsoft.com/office/drawing/2012/chart" uri="{CE6537A1-D6FC-4f65-9D91-7224C49458BB}"/>
            </c:extLst>
          </c:dLbls>
          <c:val>
            <c:numRef>
              <c:f>Sheet1!$B$2:$B$4</c:f>
              <c:numCache>
                <c:formatCode>General</c:formatCode>
                <c:ptCount val="3"/>
                <c:pt idx="0">
                  <c:v>33</c:v>
                </c:pt>
                <c:pt idx="1">
                  <c:v>50</c:v>
                </c:pt>
                <c:pt idx="2">
                  <c:v>17</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049E-2"/>
          <c:y val="0"/>
          <c:w val="0.96915401859988393"/>
          <c:h val="0.98065992110553191"/>
        </c:manualLayout>
      </c:layout>
      <c:bar3DChart>
        <c:barDir val="col"/>
        <c:grouping val="stacked"/>
        <c:varyColors val="0"/>
        <c:ser>
          <c:idx val="0"/>
          <c:order val="0"/>
          <c:spPr>
            <a:solidFill>
              <a:srgbClr val="004C99"/>
            </a:solidFill>
          </c:spPr>
          <c:invertIfNegative val="0"/>
          <c:dLbls>
            <c:dLbl>
              <c:idx val="0"/>
              <c:layout>
                <c:manualLayout>
                  <c:x val="9.361752107192799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0.41</c:v>
                </c:pt>
              </c:numCache>
            </c:numRef>
          </c:val>
        </c:ser>
        <c:ser>
          <c:idx val="1"/>
          <c:order val="1"/>
          <c:spPr>
            <a:solidFill>
              <a:srgbClr val="79A4FF"/>
            </a:solidFill>
          </c:spPr>
          <c:invertIfNegative val="0"/>
          <c:dLbls>
            <c:dLbl>
              <c:idx val="0"/>
              <c:layout>
                <c:manualLayout>
                  <c:x val="9.361752107192799E-3"/>
                  <c:y val="5.75053254056817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09178071570818E-2"/>
                  <c:y val="-8.7823495519712982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5858512553255606E-2"/>
                  <c:y val="-0.11975931207233588"/>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1533463675095064E-2"/>
                  <c:y val="-9.979942672694656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Sheet1!$B$3:$C$3</c:f>
              <c:numCache>
                <c:formatCode>General</c:formatCode>
                <c:ptCount val="2"/>
                <c:pt idx="0" formatCode="0%">
                  <c:v>0.43</c:v>
                </c:pt>
              </c:numCache>
            </c:numRef>
          </c:val>
        </c:ser>
        <c:ser>
          <c:idx val="2"/>
          <c:order val="2"/>
          <c:spPr>
            <a:solidFill>
              <a:srgbClr val="C00000"/>
            </a:solidFill>
          </c:spPr>
          <c:invertIfNegative val="0"/>
          <c:dLbls>
            <c:dLbl>
              <c:idx val="1"/>
              <c:layout>
                <c:manualLayout>
                  <c:x val="5.2100976202229574E-2"/>
                  <c:y val="1.1242467204858823E-2"/>
                </c:manualLayout>
              </c:layout>
              <c:spPr/>
              <c:txPr>
                <a:bodyPr/>
                <a:lstStyle/>
                <a:p>
                  <a:pPr>
                    <a:defRPr sz="1100" b="1" i="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5851255325571E-2"/>
                  <c:y val="-0.21847655735268967"/>
                </c:manualLayout>
              </c:layout>
              <c:showLegendKey val="0"/>
              <c:showVal val="1"/>
              <c:showCatName val="0"/>
              <c:showSerName val="0"/>
              <c:showPercent val="0"/>
              <c:showBubbleSize val="0"/>
              <c:extLst>
                <c:ext xmlns:c15="http://schemas.microsoft.com/office/drawing/2012/chart" uri="{CE6537A1-D6FC-4f65-9D91-7224C49458BB}"/>
              </c:extLst>
            </c:dLbl>
            <c:dLbl>
              <c:idx val="7"/>
              <c:spPr/>
              <c:txPr>
                <a:bodyPr/>
                <a:lstStyle/>
                <a:p>
                  <a:pPr>
                    <a:defRPr sz="1600" b="0" i="1">
                      <a:solidFill>
                        <a:schemeClr val="tx1"/>
                      </a:solidFill>
                    </a:defRPr>
                  </a:pPr>
                  <a:endParaRPr lang="en-US"/>
                </a:p>
              </c:txPr>
              <c:showLegendKey val="0"/>
              <c:showVal val="1"/>
              <c:showCatName val="0"/>
              <c:showSerName val="0"/>
              <c:showPercent val="0"/>
              <c:showBubbleSize val="0"/>
            </c:dLbl>
            <c:dLbl>
              <c:idx val="9"/>
              <c:layout>
                <c:manualLayout>
                  <c:x val="1.2975146634481946E-2"/>
                  <c:y val="-0.31137421138807331"/>
                </c:manualLayout>
              </c:layout>
              <c:spPr/>
              <c:txPr>
                <a:bodyPr/>
                <a:lstStyle/>
                <a:p>
                  <a:pPr>
                    <a:defRPr sz="1600" b="0" i="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3"/>
              <c:layout>
                <c:manualLayout>
                  <c:x val="8.6499842379781436E-3"/>
                  <c:y val="-0.3033902572499175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0.05</c:v>
                </c:pt>
              </c:numCache>
            </c:numRef>
          </c:val>
        </c:ser>
        <c:ser>
          <c:idx val="3"/>
          <c:order val="3"/>
          <c:spPr>
            <a:solidFill>
              <a:srgbClr val="FF6600"/>
            </a:solidFill>
          </c:spPr>
          <c:invertIfNegative val="0"/>
          <c:dLbls>
            <c:dLbl>
              <c:idx val="1"/>
              <c:layout>
                <c:manualLayout>
                  <c:x val="-3.120584035730933E-3"/>
                  <c:y val="2.2363182102209552E-2"/>
                </c:manualLayout>
              </c:layout>
              <c:spPr/>
              <c:txPr>
                <a:bodyPr/>
                <a:lstStyle/>
                <a:p>
                  <a:pPr>
                    <a:defRPr sz="1100"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Sheet1!$B$5:$C$5</c:f>
              <c:numCache>
                <c:formatCode>0%</c:formatCode>
                <c:ptCount val="2"/>
                <c:pt idx="1">
                  <c:v>0.11</c:v>
                </c:pt>
              </c:numCache>
            </c:numRef>
          </c:val>
        </c:ser>
        <c:ser>
          <c:idx val="4"/>
          <c:order val="4"/>
          <c:spPr>
            <a:solidFill>
              <a:srgbClr val="FF6600"/>
            </a:solidFill>
          </c:spPr>
          <c:invertIfNegative val="0"/>
          <c:dLbls>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Sheet1!$B$6:$C$6</c:f>
              <c:numCache>
                <c:formatCode>General</c:formatCode>
                <c:ptCount val="2"/>
              </c:numCache>
            </c:numRef>
          </c:val>
        </c:ser>
        <c:dLbls>
          <c:showLegendKey val="0"/>
          <c:showVal val="0"/>
          <c:showCatName val="0"/>
          <c:showSerName val="0"/>
          <c:showPercent val="0"/>
          <c:showBubbleSize val="0"/>
        </c:dLbls>
        <c:gapWidth val="53"/>
        <c:shape val="box"/>
        <c:axId val="274259856"/>
        <c:axId val="274260248"/>
        <c:axId val="0"/>
      </c:bar3DChart>
      <c:catAx>
        <c:axId val="274259856"/>
        <c:scaling>
          <c:orientation val="minMax"/>
        </c:scaling>
        <c:delete val="1"/>
        <c:axPos val="b"/>
        <c:numFmt formatCode="0%" sourceLinked="1"/>
        <c:majorTickMark val="out"/>
        <c:minorTickMark val="none"/>
        <c:tickLblPos val="nextTo"/>
        <c:crossAx val="274260248"/>
        <c:crosses val="autoZero"/>
        <c:auto val="1"/>
        <c:lblAlgn val="ctr"/>
        <c:lblOffset val="100"/>
        <c:noMultiLvlLbl val="0"/>
      </c:catAx>
      <c:valAx>
        <c:axId val="274260248"/>
        <c:scaling>
          <c:orientation val="minMax"/>
          <c:max val="1"/>
          <c:min val="0"/>
        </c:scaling>
        <c:delete val="1"/>
        <c:axPos val="l"/>
        <c:numFmt formatCode="0%" sourceLinked="1"/>
        <c:majorTickMark val="out"/>
        <c:minorTickMark val="none"/>
        <c:tickLblPos val="nextTo"/>
        <c:crossAx val="27425985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0"/>
          <c:y val="0.1095997375328084"/>
          <c:w val="1"/>
          <c:h val="0.87148561290949744"/>
        </c:manualLayout>
      </c:layout>
      <c:bar3DChart>
        <c:barDir val="col"/>
        <c:grouping val="stacked"/>
        <c:varyColors val="0"/>
        <c:ser>
          <c:idx val="0"/>
          <c:order val="0"/>
          <c:tx>
            <c:strRef>
              <c:f>Sheet1!$A$2</c:f>
              <c:strCache>
                <c:ptCount val="1"/>
                <c:pt idx="0">
                  <c:v>Very satisfied</c:v>
                </c:pt>
              </c:strCache>
            </c:strRef>
          </c:tx>
          <c:spPr>
            <a:solidFill>
              <a:srgbClr val="004C99"/>
            </a:solidFill>
          </c:spPr>
          <c:invertIfNegative val="0"/>
          <c:dLbls>
            <c:dLbl>
              <c:idx val="0"/>
              <c:spPr/>
              <c:txPr>
                <a:bodyPr/>
                <a:lstStyle/>
                <a:p>
                  <a:pPr>
                    <a:defRPr sz="1200" b="1" i="0">
                      <a:solidFill>
                        <a:schemeClr val="bg1"/>
                      </a:solidFill>
                    </a:defRPr>
                  </a:pPr>
                  <a:endParaRPr lang="en-US"/>
                </a:p>
              </c:txPr>
              <c:showLegendKey val="0"/>
              <c:showVal val="1"/>
              <c:showCatName val="0"/>
              <c:showSerName val="0"/>
              <c:showPercent val="0"/>
              <c:showBubbleSize val="0"/>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Sheet1!$B$2:$I$2</c:f>
              <c:numCache>
                <c:formatCode>General</c:formatCode>
                <c:ptCount val="8"/>
                <c:pt idx="0" formatCode="0%">
                  <c:v>0.41</c:v>
                </c:pt>
                <c:pt idx="3" formatCode="0%">
                  <c:v>0.12</c:v>
                </c:pt>
                <c:pt idx="6" formatCode="0%">
                  <c:v>0.03</c:v>
                </c:pt>
              </c:numCache>
            </c:numRef>
          </c:val>
        </c:ser>
        <c:ser>
          <c:idx val="1"/>
          <c:order val="1"/>
          <c:tx>
            <c:strRef>
              <c:f>Sheet1!$A$3</c:f>
              <c:strCache>
                <c:ptCount val="1"/>
                <c:pt idx="0">
                  <c:v>Somewhat satisfied</c:v>
                </c:pt>
              </c:strCache>
            </c:strRef>
          </c:tx>
          <c:spPr>
            <a:solidFill>
              <a:srgbClr val="79A4FF"/>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Sheet1!$B$3:$I$3</c:f>
              <c:numCache>
                <c:formatCode>General</c:formatCode>
                <c:ptCount val="8"/>
                <c:pt idx="0" formatCode="0%">
                  <c:v>0.43</c:v>
                </c:pt>
                <c:pt idx="3" formatCode="0%">
                  <c:v>0.44</c:v>
                </c:pt>
                <c:pt idx="6" formatCode="0%">
                  <c:v>0.32</c:v>
                </c:pt>
              </c:numCache>
            </c:numRef>
          </c:val>
        </c:ser>
        <c:ser>
          <c:idx val="2"/>
          <c:order val="2"/>
          <c:tx>
            <c:strRef>
              <c:f>Sheet1!$A$4</c:f>
              <c:strCache>
                <c:ptCount val="1"/>
                <c:pt idx="0">
                  <c:v>Very dissatisfied</c:v>
                </c:pt>
              </c:strCache>
            </c:strRef>
          </c:tx>
          <c:spPr>
            <a:solidFill>
              <a:srgbClr val="C00000"/>
            </a:solidFill>
          </c:spPr>
          <c:invertIfNegative val="0"/>
          <c:dLbls>
            <c:dLbl>
              <c:idx val="1"/>
              <c:spPr/>
              <c:txPr>
                <a:bodyPr/>
                <a:lstStyle/>
                <a:p>
                  <a:pPr>
                    <a:defRPr sz="1200" b="1" i="0">
                      <a:solidFill>
                        <a:schemeClr val="bg1"/>
                      </a:solidFill>
                    </a:defRPr>
                  </a:pPr>
                  <a:endParaRPr lang="en-US"/>
                </a:p>
              </c:txPr>
              <c:showLegendKey val="0"/>
              <c:showVal val="1"/>
              <c:showCatName val="0"/>
              <c:showSerName val="0"/>
              <c:showPercent val="0"/>
              <c:showBubbleSize val="0"/>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Sheet1!$B$4:$I$4</c:f>
              <c:numCache>
                <c:formatCode>0%</c:formatCode>
                <c:ptCount val="8"/>
                <c:pt idx="1">
                  <c:v>0.05</c:v>
                </c:pt>
                <c:pt idx="4">
                  <c:v>0.13</c:v>
                </c:pt>
                <c:pt idx="7">
                  <c:v>0.22</c:v>
                </c:pt>
              </c:numCache>
            </c:numRef>
          </c:val>
        </c:ser>
        <c:ser>
          <c:idx val="3"/>
          <c:order val="3"/>
          <c:tx>
            <c:strRef>
              <c:f>Sheet1!$A$5</c:f>
              <c:strCache>
                <c:ptCount val="1"/>
                <c:pt idx="0">
                  <c:v>Somewhat dissatisfied</c:v>
                </c:pt>
              </c:strCache>
            </c:strRef>
          </c:tx>
          <c:spPr>
            <a:solidFill>
              <a:srgbClr val="FF66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Sheet1!$B$5:$I$5</c:f>
              <c:numCache>
                <c:formatCode>0%</c:formatCode>
                <c:ptCount val="8"/>
                <c:pt idx="1">
                  <c:v>0.11</c:v>
                </c:pt>
                <c:pt idx="4">
                  <c:v>0.31</c:v>
                </c:pt>
                <c:pt idx="7">
                  <c:v>0.43</c:v>
                </c:pt>
              </c:numCache>
            </c:numRef>
          </c:val>
        </c:ser>
        <c:dLbls>
          <c:showLegendKey val="0"/>
          <c:showVal val="0"/>
          <c:showCatName val="0"/>
          <c:showSerName val="0"/>
          <c:showPercent val="0"/>
          <c:showBubbleSize val="0"/>
        </c:dLbls>
        <c:gapWidth val="31"/>
        <c:shape val="box"/>
        <c:axId val="274729240"/>
        <c:axId val="274729632"/>
        <c:axId val="0"/>
      </c:bar3DChart>
      <c:catAx>
        <c:axId val="274729240"/>
        <c:scaling>
          <c:orientation val="minMax"/>
        </c:scaling>
        <c:delete val="1"/>
        <c:axPos val="b"/>
        <c:majorTickMark val="out"/>
        <c:minorTickMark val="none"/>
        <c:tickLblPos val="nextTo"/>
        <c:crossAx val="274729632"/>
        <c:crosses val="autoZero"/>
        <c:auto val="1"/>
        <c:lblAlgn val="ctr"/>
        <c:lblOffset val="100"/>
        <c:noMultiLvlLbl val="0"/>
      </c:catAx>
      <c:valAx>
        <c:axId val="274729632"/>
        <c:scaling>
          <c:orientation val="minMax"/>
          <c:max val="1"/>
          <c:min val="0"/>
        </c:scaling>
        <c:delete val="1"/>
        <c:axPos val="l"/>
        <c:numFmt formatCode="0%" sourceLinked="1"/>
        <c:majorTickMark val="out"/>
        <c:minorTickMark val="none"/>
        <c:tickLblPos val="nextTo"/>
        <c:crossAx val="274729240"/>
        <c:crosses val="autoZero"/>
        <c:crossBetween val="between"/>
      </c:valAx>
    </c:plotArea>
    <c:legend>
      <c:legendPos val="t"/>
      <c:layout>
        <c:manualLayout>
          <c:xMode val="edge"/>
          <c:yMode val="edge"/>
          <c:x val="1.7973856209150325E-2"/>
          <c:y val="6.536356566540294E-2"/>
          <c:w val="0.96981215583346203"/>
          <c:h val="7.2429765723728973E-2"/>
        </c:manualLayout>
      </c:layout>
      <c:overlay val="0"/>
      <c:spPr>
        <a:ln>
          <a:solidFill>
            <a:srgbClr val="000000">
              <a:lumMod val="65000"/>
              <a:lumOff val="35000"/>
            </a:srgbClr>
          </a:solidFill>
        </a:ln>
      </c:spPr>
      <c:txPr>
        <a:bodyPr/>
        <a:lstStyle/>
        <a:p>
          <a:pPr>
            <a:defRPr sz="14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0.11758740589687128"/>
          <c:y val="0.17602775347526003"/>
          <c:w val="0.81016267855675772"/>
          <c:h val="0.75559766220982161"/>
        </c:manualLayout>
      </c:layout>
      <c:bar3DChart>
        <c:barDir val="bar"/>
        <c:grouping val="stacked"/>
        <c:varyColors val="0"/>
        <c:ser>
          <c:idx val="0"/>
          <c:order val="0"/>
          <c:tx>
            <c:strRef>
              <c:f>Sheet1!$B$1</c:f>
              <c:strCache>
                <c:ptCount val="1"/>
                <c:pt idx="0">
                  <c:v>Very satisfied</c:v>
                </c:pt>
              </c:strCache>
            </c:strRef>
          </c:tx>
          <c:spPr>
            <a:solidFill>
              <a:srgbClr val="004C99"/>
            </a:solidFill>
          </c:spPr>
          <c:invertIfNegative val="0"/>
          <c:dLbls>
            <c:dLbl>
              <c:idx val="1"/>
              <c:layout>
                <c:manualLayout>
                  <c:x val="8.0743265280535798E-3"/>
                  <c:y val="-1.0258212259499917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8.0743265280535798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Sheet1!$B$2:$B$7</c:f>
              <c:numCache>
                <c:formatCode>0%</c:formatCode>
                <c:ptCount val="6"/>
                <c:pt idx="0">
                  <c:v>0.38</c:v>
                </c:pt>
                <c:pt idx="1">
                  <c:v>0.38</c:v>
                </c:pt>
                <c:pt idx="2">
                  <c:v>0.4</c:v>
                </c:pt>
                <c:pt idx="3">
                  <c:v>0.42</c:v>
                </c:pt>
                <c:pt idx="4">
                  <c:v>0.45</c:v>
                </c:pt>
                <c:pt idx="5">
                  <c:v>0.47</c:v>
                </c:pt>
              </c:numCache>
            </c:numRef>
          </c:val>
        </c:ser>
        <c:ser>
          <c:idx val="1"/>
          <c:order val="1"/>
          <c:tx>
            <c:strRef>
              <c:f>Sheet1!$C$1</c:f>
              <c:strCache>
                <c:ptCount val="1"/>
                <c:pt idx="0">
                  <c:v>Somewhat satisfied</c:v>
                </c:pt>
              </c:strCache>
            </c:strRef>
          </c:tx>
          <c:spPr>
            <a:solidFill>
              <a:srgbClr val="79A4FF"/>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Sheet1!$C$2:$C$7</c:f>
              <c:numCache>
                <c:formatCode>0%</c:formatCode>
                <c:ptCount val="6"/>
                <c:pt idx="0">
                  <c:v>0.36</c:v>
                </c:pt>
                <c:pt idx="1">
                  <c:v>0.36</c:v>
                </c:pt>
                <c:pt idx="2">
                  <c:v>0.34</c:v>
                </c:pt>
                <c:pt idx="3">
                  <c:v>0.38</c:v>
                </c:pt>
                <c:pt idx="4">
                  <c:v>0.37</c:v>
                </c:pt>
                <c:pt idx="5">
                  <c:v>0.38</c:v>
                </c:pt>
              </c:numCache>
            </c:numRef>
          </c:val>
        </c:ser>
        <c:ser>
          <c:idx val="2"/>
          <c:order val="2"/>
          <c:tx>
            <c:strRef>
              <c:f>Sheet1!$D$1</c:f>
              <c:strCache>
                <c:ptCount val="1"/>
                <c:pt idx="0">
                  <c:v>Somewhat dissatisfied</c:v>
                </c:pt>
              </c:strCache>
            </c:strRef>
          </c:tx>
          <c:spPr>
            <a:solidFill>
              <a:srgbClr val="FF66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Sheet1!$D$2:$D$7</c:f>
              <c:numCache>
                <c:formatCode>0%</c:formatCode>
                <c:ptCount val="6"/>
                <c:pt idx="0">
                  <c:v>0.17</c:v>
                </c:pt>
                <c:pt idx="1">
                  <c:v>0.15</c:v>
                </c:pt>
                <c:pt idx="2">
                  <c:v>0.16</c:v>
                </c:pt>
                <c:pt idx="3">
                  <c:v>0.12</c:v>
                </c:pt>
                <c:pt idx="4">
                  <c:v>0.11</c:v>
                </c:pt>
                <c:pt idx="5">
                  <c:v>0.09</c:v>
                </c:pt>
              </c:numCache>
            </c:numRef>
          </c:val>
        </c:ser>
        <c:ser>
          <c:idx val="3"/>
          <c:order val="3"/>
          <c:tx>
            <c:strRef>
              <c:f>Sheet1!$E$1</c:f>
              <c:strCache>
                <c:ptCount val="1"/>
                <c:pt idx="0">
                  <c:v>Very dissatisfied</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Sheet1!$E$2:$E$7</c:f>
              <c:numCache>
                <c:formatCode>0%</c:formatCode>
                <c:ptCount val="6"/>
                <c:pt idx="0">
                  <c:v>7.0000000000000007E-2</c:v>
                </c:pt>
                <c:pt idx="1">
                  <c:v>0.1</c:v>
                </c:pt>
                <c:pt idx="2">
                  <c:v>0.08</c:v>
                </c:pt>
                <c:pt idx="3">
                  <c:v>0.06</c:v>
                </c:pt>
                <c:pt idx="4">
                  <c:v>0.05</c:v>
                </c:pt>
                <c:pt idx="5">
                  <c:v>0.04</c:v>
                </c:pt>
              </c:numCache>
            </c:numRef>
          </c:val>
        </c:ser>
        <c:ser>
          <c:idx val="4"/>
          <c:order val="4"/>
          <c:tx>
            <c:strRef>
              <c:f>Sheet1!$F$1</c:f>
              <c:strCache>
                <c:ptCount val="1"/>
                <c:pt idx="0">
                  <c:v>Not sure</c:v>
                </c:pt>
              </c:strCache>
            </c:strRef>
          </c:tx>
          <c:spPr>
            <a:solidFill>
              <a:srgbClr val="808080"/>
            </a:solidFill>
          </c:spPr>
          <c:invertIfNegative val="0"/>
          <c:val>
            <c:numRef>
              <c:f>Sheet1!$F$2:$F$7</c:f>
              <c:numCache>
                <c:formatCode>0%</c:formatCode>
                <c:ptCount val="6"/>
                <c:pt idx="0">
                  <c:v>0.02</c:v>
                </c:pt>
                <c:pt idx="1">
                  <c:v>0.01</c:v>
                </c:pt>
                <c:pt idx="2">
                  <c:v>0.02</c:v>
                </c:pt>
                <c:pt idx="3">
                  <c:v>0.02</c:v>
                </c:pt>
                <c:pt idx="4">
                  <c:v>0.02</c:v>
                </c:pt>
                <c:pt idx="5">
                  <c:v>0.02</c:v>
                </c:pt>
              </c:numCache>
            </c:numRef>
          </c:val>
        </c:ser>
        <c:dLbls>
          <c:showLegendKey val="0"/>
          <c:showVal val="0"/>
          <c:showCatName val="0"/>
          <c:showSerName val="0"/>
          <c:showPercent val="0"/>
          <c:showBubbleSize val="0"/>
        </c:dLbls>
        <c:gapWidth val="57"/>
        <c:shape val="box"/>
        <c:axId val="274730808"/>
        <c:axId val="274731200"/>
        <c:axId val="0"/>
      </c:bar3DChart>
      <c:catAx>
        <c:axId val="274730808"/>
        <c:scaling>
          <c:orientation val="minMax"/>
        </c:scaling>
        <c:delete val="1"/>
        <c:axPos val="l"/>
        <c:numFmt formatCode="General" sourceLinked="1"/>
        <c:majorTickMark val="out"/>
        <c:minorTickMark val="none"/>
        <c:tickLblPos val="nextTo"/>
        <c:crossAx val="274731200"/>
        <c:crosses val="autoZero"/>
        <c:auto val="1"/>
        <c:lblAlgn val="ctr"/>
        <c:lblOffset val="100"/>
        <c:noMultiLvlLbl val="0"/>
      </c:catAx>
      <c:valAx>
        <c:axId val="274731200"/>
        <c:scaling>
          <c:orientation val="minMax"/>
          <c:max val="1"/>
          <c:min val="0"/>
        </c:scaling>
        <c:delete val="0"/>
        <c:axPos val="b"/>
        <c:numFmt formatCode="0%" sourceLinked="1"/>
        <c:majorTickMark val="out"/>
        <c:minorTickMark val="none"/>
        <c:tickLblPos val="nextTo"/>
        <c:txPr>
          <a:bodyPr/>
          <a:lstStyle/>
          <a:p>
            <a:pPr>
              <a:defRPr sz="1200">
                <a:solidFill>
                  <a:schemeClr val="tx1">
                    <a:lumMod val="65000"/>
                    <a:lumOff val="35000"/>
                  </a:schemeClr>
                </a:solidFill>
              </a:defRPr>
            </a:pPr>
            <a:endParaRPr lang="en-US"/>
          </a:p>
        </c:txPr>
        <c:crossAx val="274730808"/>
        <c:crosses val="autoZero"/>
        <c:crossBetween val="between"/>
        <c:majorUnit val="0.1"/>
      </c:valAx>
      <c:spPr>
        <a:noFill/>
        <a:ln w="25400">
          <a:noFill/>
        </a:ln>
      </c:spPr>
    </c:plotArea>
    <c:legend>
      <c:legendPos val="t"/>
      <c:layout>
        <c:manualLayout>
          <c:xMode val="edge"/>
          <c:yMode val="edge"/>
          <c:x val="0"/>
          <c:y val="6.3441965587634874E-2"/>
          <c:w val="0.87376419889393175"/>
          <c:h val="6.4102883386892975E-2"/>
        </c:manualLayout>
      </c:layout>
      <c:overlay val="0"/>
      <c:spPr>
        <a:ln>
          <a:solidFill>
            <a:srgbClr val="000000">
              <a:lumMod val="65000"/>
              <a:lumOff val="35000"/>
            </a:srgbClr>
          </a:solidFill>
        </a:ln>
      </c:spPr>
      <c:txPr>
        <a:bodyPr/>
        <a:lstStyle/>
        <a:p>
          <a:pPr>
            <a:defRPr sz="12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0.11758740589687128"/>
          <c:y val="0.17602775347526003"/>
          <c:w val="0.81016267855675772"/>
          <c:h val="0.75559766220982161"/>
        </c:manualLayout>
      </c:layout>
      <c:bar3DChart>
        <c:barDir val="bar"/>
        <c:grouping val="stacked"/>
        <c:varyColors val="0"/>
        <c:ser>
          <c:idx val="0"/>
          <c:order val="0"/>
          <c:tx>
            <c:strRef>
              <c:f>Sheet1!$B$1</c:f>
              <c:strCache>
                <c:ptCount val="1"/>
                <c:pt idx="0">
                  <c:v>Very satisfied</c:v>
                </c:pt>
              </c:strCache>
            </c:strRef>
          </c:tx>
          <c:spPr>
            <a:solidFill>
              <a:srgbClr val="004C99"/>
            </a:solidFill>
          </c:spPr>
          <c:invertIfNegative val="0"/>
          <c:dLbls>
            <c:dLbl>
              <c:idx val="1"/>
              <c:layout>
                <c:manualLayout>
                  <c:x val="8.0743265280535798E-3"/>
                  <c:y val="-1.0258212259499917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8.0743265280535798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Sheet1!$B$2:$B$7</c:f>
              <c:numCache>
                <c:formatCode>0%</c:formatCode>
                <c:ptCount val="6"/>
                <c:pt idx="0">
                  <c:v>0.31</c:v>
                </c:pt>
                <c:pt idx="1">
                  <c:v>0.34</c:v>
                </c:pt>
                <c:pt idx="2">
                  <c:v>0.35</c:v>
                </c:pt>
                <c:pt idx="3">
                  <c:v>0.33</c:v>
                </c:pt>
                <c:pt idx="4">
                  <c:v>0.37</c:v>
                </c:pt>
                <c:pt idx="5">
                  <c:v>0.31</c:v>
                </c:pt>
              </c:numCache>
            </c:numRef>
          </c:val>
        </c:ser>
        <c:ser>
          <c:idx val="1"/>
          <c:order val="1"/>
          <c:tx>
            <c:strRef>
              <c:f>Sheet1!$C$1</c:f>
              <c:strCache>
                <c:ptCount val="1"/>
                <c:pt idx="0">
                  <c:v>Somewhat satisfied</c:v>
                </c:pt>
              </c:strCache>
            </c:strRef>
          </c:tx>
          <c:spPr>
            <a:solidFill>
              <a:srgbClr val="79A4FF"/>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Sheet1!$C$2:$C$7</c:f>
              <c:numCache>
                <c:formatCode>0%</c:formatCode>
                <c:ptCount val="6"/>
                <c:pt idx="0">
                  <c:v>0.36</c:v>
                </c:pt>
                <c:pt idx="1">
                  <c:v>0.34</c:v>
                </c:pt>
                <c:pt idx="2">
                  <c:v>0.35</c:v>
                </c:pt>
                <c:pt idx="3">
                  <c:v>0.38</c:v>
                </c:pt>
                <c:pt idx="4">
                  <c:v>0.34</c:v>
                </c:pt>
                <c:pt idx="5">
                  <c:v>0.43</c:v>
                </c:pt>
              </c:numCache>
            </c:numRef>
          </c:val>
        </c:ser>
        <c:ser>
          <c:idx val="2"/>
          <c:order val="2"/>
          <c:tx>
            <c:strRef>
              <c:f>Sheet1!$D$1</c:f>
              <c:strCache>
                <c:ptCount val="1"/>
                <c:pt idx="0">
                  <c:v>Somewhat dissatisfied</c:v>
                </c:pt>
              </c:strCache>
            </c:strRef>
          </c:tx>
          <c:spPr>
            <a:solidFill>
              <a:srgbClr val="FF66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Sheet1!$D$2:$D$7</c:f>
              <c:numCache>
                <c:formatCode>0%</c:formatCode>
                <c:ptCount val="6"/>
                <c:pt idx="0">
                  <c:v>0.19</c:v>
                </c:pt>
                <c:pt idx="1">
                  <c:v>0.17</c:v>
                </c:pt>
                <c:pt idx="2">
                  <c:v>0.19</c:v>
                </c:pt>
                <c:pt idx="3">
                  <c:v>0.17</c:v>
                </c:pt>
                <c:pt idx="4">
                  <c:v>0.17</c:v>
                </c:pt>
                <c:pt idx="5">
                  <c:v>0.16</c:v>
                </c:pt>
              </c:numCache>
            </c:numRef>
          </c:val>
        </c:ser>
        <c:ser>
          <c:idx val="3"/>
          <c:order val="3"/>
          <c:tx>
            <c:strRef>
              <c:f>Sheet1!$E$1</c:f>
              <c:strCache>
                <c:ptCount val="1"/>
                <c:pt idx="0">
                  <c:v>Very dissatisfied</c:v>
                </c:pt>
              </c:strCache>
            </c:strRef>
          </c:tx>
          <c:spPr>
            <a:solidFill>
              <a:srgbClr val="C00000"/>
            </a:solidFill>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Sheet1!$E$2:$E$7</c:f>
              <c:numCache>
                <c:formatCode>0%</c:formatCode>
                <c:ptCount val="6"/>
                <c:pt idx="0">
                  <c:v>0.1</c:v>
                </c:pt>
                <c:pt idx="1">
                  <c:v>0.12</c:v>
                </c:pt>
                <c:pt idx="2">
                  <c:v>7.0000000000000007E-2</c:v>
                </c:pt>
                <c:pt idx="3">
                  <c:v>0.09</c:v>
                </c:pt>
                <c:pt idx="4">
                  <c:v>0.1</c:v>
                </c:pt>
                <c:pt idx="5">
                  <c:v>0.06</c:v>
                </c:pt>
              </c:numCache>
            </c:numRef>
          </c:val>
        </c:ser>
        <c:ser>
          <c:idx val="4"/>
          <c:order val="4"/>
          <c:tx>
            <c:strRef>
              <c:f>Sheet1!$F$1</c:f>
              <c:strCache>
                <c:ptCount val="1"/>
                <c:pt idx="0">
                  <c:v>Not sure</c:v>
                </c:pt>
              </c:strCache>
            </c:strRef>
          </c:tx>
          <c:spPr>
            <a:solidFill>
              <a:srgbClr val="808080"/>
            </a:solidFill>
          </c:spPr>
          <c:invertIfNegative val="0"/>
          <c:val>
            <c:numRef>
              <c:f>Sheet1!$F$2:$F$7</c:f>
              <c:numCache>
                <c:formatCode>0%</c:formatCode>
                <c:ptCount val="6"/>
                <c:pt idx="0">
                  <c:v>0.04</c:v>
                </c:pt>
                <c:pt idx="1">
                  <c:v>0.03</c:v>
                </c:pt>
                <c:pt idx="2">
                  <c:v>0.04</c:v>
                </c:pt>
                <c:pt idx="3">
                  <c:v>0.03</c:v>
                </c:pt>
                <c:pt idx="4">
                  <c:v>0.02</c:v>
                </c:pt>
                <c:pt idx="5">
                  <c:v>0.04</c:v>
                </c:pt>
              </c:numCache>
            </c:numRef>
          </c:val>
        </c:ser>
        <c:dLbls>
          <c:showLegendKey val="0"/>
          <c:showVal val="0"/>
          <c:showCatName val="0"/>
          <c:showSerName val="0"/>
          <c:showPercent val="0"/>
          <c:showBubbleSize val="0"/>
        </c:dLbls>
        <c:gapWidth val="57"/>
        <c:shape val="box"/>
        <c:axId val="274923568"/>
        <c:axId val="274923960"/>
        <c:axId val="0"/>
      </c:bar3DChart>
      <c:catAx>
        <c:axId val="274923568"/>
        <c:scaling>
          <c:orientation val="minMax"/>
        </c:scaling>
        <c:delete val="1"/>
        <c:axPos val="l"/>
        <c:numFmt formatCode="General" sourceLinked="1"/>
        <c:majorTickMark val="out"/>
        <c:minorTickMark val="none"/>
        <c:tickLblPos val="nextTo"/>
        <c:crossAx val="274923960"/>
        <c:crosses val="autoZero"/>
        <c:auto val="1"/>
        <c:lblAlgn val="ctr"/>
        <c:lblOffset val="100"/>
        <c:noMultiLvlLbl val="0"/>
      </c:catAx>
      <c:valAx>
        <c:axId val="274923960"/>
        <c:scaling>
          <c:orientation val="minMax"/>
          <c:max val="1"/>
          <c:min val="0"/>
        </c:scaling>
        <c:delete val="0"/>
        <c:axPos val="b"/>
        <c:numFmt formatCode="0%" sourceLinked="1"/>
        <c:majorTickMark val="out"/>
        <c:minorTickMark val="none"/>
        <c:tickLblPos val="nextTo"/>
        <c:txPr>
          <a:bodyPr/>
          <a:lstStyle/>
          <a:p>
            <a:pPr>
              <a:defRPr sz="1200">
                <a:solidFill>
                  <a:schemeClr val="tx1">
                    <a:lumMod val="65000"/>
                    <a:lumOff val="35000"/>
                  </a:schemeClr>
                </a:solidFill>
              </a:defRPr>
            </a:pPr>
            <a:endParaRPr lang="en-US"/>
          </a:p>
        </c:txPr>
        <c:crossAx val="274923568"/>
        <c:crosses val="autoZero"/>
        <c:crossBetween val="between"/>
        <c:majorUnit val="0.1"/>
      </c:valAx>
      <c:spPr>
        <a:noFill/>
        <a:ln w="25400">
          <a:noFill/>
        </a:ln>
      </c:spPr>
    </c:plotArea>
    <c:legend>
      <c:legendPos val="t"/>
      <c:layout>
        <c:manualLayout>
          <c:xMode val="edge"/>
          <c:yMode val="edge"/>
          <c:x val="0"/>
          <c:y val="6.3441965587634874E-2"/>
          <c:w val="0.87376419889393175"/>
          <c:h val="6.4102883386892975E-2"/>
        </c:manualLayout>
      </c:layout>
      <c:overlay val="0"/>
      <c:spPr>
        <a:ln>
          <a:solidFill>
            <a:srgbClr val="000000">
              <a:lumMod val="65000"/>
              <a:lumOff val="35000"/>
            </a:srgbClr>
          </a:solidFill>
        </a:ln>
      </c:spPr>
      <c:txPr>
        <a:bodyPr/>
        <a:lstStyle/>
        <a:p>
          <a:pPr>
            <a:defRPr sz="12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l" defTabSz="935038">
              <a:defRPr sz="1200">
                <a:latin typeface="Times New Roman" pitchFamily="18" charset="0"/>
              </a:defRPr>
            </a:lvl1pPr>
          </a:lstStyle>
          <a:p>
            <a:pPr>
              <a:defRPr/>
            </a:pPr>
            <a:endParaRPr lang="en-US" dirty="0"/>
          </a:p>
        </p:txBody>
      </p:sp>
      <p:sp>
        <p:nvSpPr>
          <p:cNvPr id="30723" name="Rectangle 3"/>
          <p:cNvSpPr>
            <a:spLocks noGrp="1" noChangeArrowheads="1"/>
          </p:cNvSpPr>
          <p:nvPr>
            <p:ph type="dt" sz="quarter" idx="1"/>
          </p:nvPr>
        </p:nvSpPr>
        <p:spPr bwMode="auto">
          <a:xfrm>
            <a:off x="527050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r" defTabSz="935038">
              <a:defRPr sz="1200">
                <a:latin typeface="Times New Roman" pitchFamily="18" charset="0"/>
              </a:defRPr>
            </a:lvl1pPr>
          </a:lstStyle>
          <a:p>
            <a:pPr>
              <a:defRPr/>
            </a:pPr>
            <a:endParaRPr lang="en-US" dirty="0"/>
          </a:p>
        </p:txBody>
      </p:sp>
      <p:sp>
        <p:nvSpPr>
          <p:cNvPr id="30724" name="Rectangle 4"/>
          <p:cNvSpPr>
            <a:spLocks noGrp="1" noChangeArrowheads="1"/>
          </p:cNvSpPr>
          <p:nvPr>
            <p:ph type="ftr" sz="quarter" idx="2"/>
          </p:nvPr>
        </p:nvSpPr>
        <p:spPr bwMode="auto">
          <a:xfrm>
            <a:off x="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l" defTabSz="935038">
              <a:defRPr sz="1200">
                <a:latin typeface="Times New Roman" pitchFamily="18" charset="0"/>
              </a:defRPr>
            </a:lvl1pPr>
          </a:lstStyle>
          <a:p>
            <a:pPr>
              <a:defRPr/>
            </a:pPr>
            <a:endParaRPr lang="en-US" dirty="0"/>
          </a:p>
        </p:txBody>
      </p:sp>
      <p:sp>
        <p:nvSpPr>
          <p:cNvPr id="30725" name="Rectangle 5"/>
          <p:cNvSpPr>
            <a:spLocks noGrp="1" noChangeArrowheads="1"/>
          </p:cNvSpPr>
          <p:nvPr>
            <p:ph type="sldNum" sz="quarter" idx="3"/>
          </p:nvPr>
        </p:nvSpPr>
        <p:spPr bwMode="auto">
          <a:xfrm>
            <a:off x="527050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r" defTabSz="935038">
              <a:defRPr sz="1200">
                <a:latin typeface="Times New Roman" pitchFamily="18" charset="0"/>
              </a:defRPr>
            </a:lvl1pPr>
          </a:lstStyle>
          <a:p>
            <a:pPr>
              <a:defRPr/>
            </a:pPr>
            <a:fld id="{7F23718C-D878-4F67-BBA8-97C5F0DB0C8E}" type="slidenum">
              <a:rPr lang="en-US"/>
              <a:pPr>
                <a:defRPr/>
              </a:pPr>
              <a:t>‹#›</a:t>
            </a:fld>
            <a:endParaRPr lang="en-US" dirty="0"/>
          </a:p>
        </p:txBody>
      </p:sp>
    </p:spTree>
    <p:extLst>
      <p:ext uri="{BB962C8B-B14F-4D97-AF65-F5344CB8AC3E}">
        <p14:creationId xmlns:p14="http://schemas.microsoft.com/office/powerpoint/2010/main" val="2370460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idx="2"/>
          </p:nvPr>
        </p:nvSpPr>
        <p:spPr bwMode="auto">
          <a:xfrm>
            <a:off x="1738313" y="265113"/>
            <a:ext cx="5794375" cy="4346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3" name="Rectangle 1029"/>
          <p:cNvSpPr>
            <a:spLocks noGrp="1" noChangeArrowheads="1"/>
          </p:cNvSpPr>
          <p:nvPr>
            <p:ph type="body" sz="quarter" idx="3"/>
          </p:nvPr>
        </p:nvSpPr>
        <p:spPr bwMode="auto">
          <a:xfrm>
            <a:off x="930275" y="4775837"/>
            <a:ext cx="7435850" cy="1963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11198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814513" y="288925"/>
            <a:ext cx="5653087" cy="4238625"/>
          </a:xfrm>
          <a:ln/>
        </p:spPr>
      </p:sp>
      <p:sp>
        <p:nvSpPr>
          <p:cNvPr id="52227" name="Rectangle 4"/>
          <p:cNvSpPr>
            <a:spLocks noGrp="1" noChangeArrowheads="1"/>
          </p:cNvSpPr>
          <p:nvPr>
            <p:ph type="body" idx="1"/>
          </p:nvPr>
        </p:nvSpPr>
        <p:spPr>
          <a:noFill/>
        </p:spPr>
        <p:txBody>
          <a:bodyPr/>
          <a:lstStyle/>
          <a:p>
            <a:pPr eaLnBrk="1" hangingPunct="1"/>
            <a:r>
              <a:rPr lang="en-US" dirty="0" smtClean="0"/>
              <a:t>11400ab </a:t>
            </a:r>
          </a:p>
          <a:p>
            <a:pPr eaLnBrk="1" hangingPunct="1"/>
            <a:r>
              <a:rPr lang="en-US" dirty="0" smtClean="0"/>
              <a:t>Photo (Pitt Commencement):  KitAy</a:t>
            </a:r>
            <a:r>
              <a:rPr lang="en-US" baseline="0" dirty="0" smtClean="0"/>
              <a:t> 2007 (Wikimedia Commons Creative Commons Attribution 2.0 Generic license)</a:t>
            </a:r>
            <a:endParaRPr lang="en-US" dirty="0" smtClean="0"/>
          </a:p>
        </p:txBody>
      </p:sp>
    </p:spTree>
    <p:extLst>
      <p:ext uri="{BB962C8B-B14F-4D97-AF65-F5344CB8AC3E}">
        <p14:creationId xmlns:p14="http://schemas.microsoft.com/office/powerpoint/2010/main" val="1682575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Q.2a</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Q.2a</a:t>
            </a:r>
          </a:p>
          <a:p>
            <a:endParaRPr lang="en-US" dirty="0" smtClean="0"/>
          </a:p>
        </p:txBody>
      </p:sp>
    </p:spTree>
    <p:extLst>
      <p:ext uri="{BB962C8B-B14F-4D97-AF65-F5344CB8AC3E}">
        <p14:creationId xmlns:p14="http://schemas.microsoft.com/office/powerpoint/2010/main" val="64230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11400e Q.2a</a:t>
            </a:r>
          </a:p>
          <a:p>
            <a:r>
              <a:rPr lang="en-US" dirty="0" smtClean="0"/>
              <a:t>11400c Q.7, 11400d</a:t>
            </a:r>
            <a:r>
              <a:rPr lang="en-US" baseline="0" dirty="0" smtClean="0"/>
              <a:t> Q.4 </a:t>
            </a:r>
            <a:endParaRPr lang="en-US" dirty="0"/>
          </a:p>
        </p:txBody>
      </p:sp>
    </p:spTree>
    <p:extLst>
      <p:ext uri="{BB962C8B-B14F-4D97-AF65-F5344CB8AC3E}">
        <p14:creationId xmlns:p14="http://schemas.microsoft.com/office/powerpoint/2010/main" val="3041335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Q.4</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Students:  Q.9ST</a:t>
            </a:r>
            <a:r>
              <a:rPr lang="en-US" baseline="0" dirty="0" smtClean="0"/>
              <a:t> , 11400ab</a:t>
            </a:r>
            <a:endParaRPr lang="en-US" dirty="0" smtClean="0"/>
          </a:p>
          <a:p>
            <a:endParaRPr lang="en-US" dirty="0"/>
          </a:p>
        </p:txBody>
      </p:sp>
    </p:spTree>
    <p:extLst>
      <p:ext uri="{BB962C8B-B14F-4D97-AF65-F5344CB8AC3E}">
        <p14:creationId xmlns:p14="http://schemas.microsoft.com/office/powerpoint/2010/main" val="313348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Q.4</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Students:  Q.9ST</a:t>
            </a:r>
            <a:r>
              <a:rPr lang="en-US" baseline="0" dirty="0" smtClean="0"/>
              <a:t> , 11400ab</a:t>
            </a:r>
            <a:endParaRPr lang="en-US" dirty="0" smtClean="0"/>
          </a:p>
          <a:p>
            <a:endParaRPr lang="en-US" dirty="0"/>
          </a:p>
        </p:txBody>
      </p:sp>
    </p:spTree>
    <p:extLst>
      <p:ext uri="{BB962C8B-B14F-4D97-AF65-F5344CB8AC3E}">
        <p14:creationId xmlns:p14="http://schemas.microsoft.com/office/powerpoint/2010/main" val="313348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Q.3</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Q.3</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Q.5</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Q.5</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Q.5</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3867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Q.19</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Q.19</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Q.19</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Q.17</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Q17</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Q.6</a:t>
            </a:r>
            <a:endParaRPr lang="en-US" dirty="0"/>
          </a:p>
        </p:txBody>
      </p:sp>
    </p:spTree>
    <p:extLst>
      <p:ext uri="{BB962C8B-B14F-4D97-AF65-F5344CB8AC3E}">
        <p14:creationId xmlns:p14="http://schemas.microsoft.com/office/powerpoint/2010/main" val="3243516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Q.15</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Q.16</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Q.13</a:t>
            </a:r>
            <a:endParaRPr lang="en-US" dirty="0"/>
          </a:p>
        </p:txBody>
      </p:sp>
    </p:spTree>
    <p:extLst>
      <p:ext uri="{BB962C8B-B14F-4D97-AF65-F5344CB8AC3E}">
        <p14:creationId xmlns:p14="http://schemas.microsoft.com/office/powerpoint/2010/main" val="3262538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Q.14</a:t>
            </a:r>
            <a:endParaRPr lang="en-US" dirty="0"/>
          </a:p>
        </p:txBody>
      </p:sp>
    </p:spTree>
    <p:extLst>
      <p:ext uri="{BB962C8B-B14F-4D97-AF65-F5344CB8AC3E}">
        <p14:creationId xmlns:p14="http://schemas.microsoft.com/office/powerpoint/2010/main" val="3243516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99762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Q.11</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Q.12</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Q.12</a:t>
            </a:r>
            <a:endParaRPr lang="en-US" dirty="0"/>
          </a:p>
        </p:txBody>
      </p:sp>
    </p:spTree>
    <p:extLst>
      <p:ext uri="{BB962C8B-B14F-4D97-AF65-F5344CB8AC3E}">
        <p14:creationId xmlns:p14="http://schemas.microsoft.com/office/powerpoint/2010/main" val="48773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997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Q.9ab</a:t>
            </a:r>
            <a:endParaRPr lang="en-US" baseline="0" dirty="0" smtClean="0"/>
          </a:p>
        </p:txBody>
      </p:sp>
    </p:spTree>
    <p:extLst>
      <p:ext uri="{BB962C8B-B14F-4D97-AF65-F5344CB8AC3E}">
        <p14:creationId xmlns:p14="http://schemas.microsoft.com/office/powerpoint/2010/main" val="326253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Q.1ab</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Q.1a</a:t>
            </a:r>
            <a:r>
              <a:rPr lang="en-US" baseline="0" dirty="0" smtClean="0"/>
              <a:t> 11400e</a:t>
            </a:r>
          </a:p>
          <a:p>
            <a:r>
              <a:rPr lang="en-US" baseline="0" dirty="0" smtClean="0"/>
              <a:t>Q.8aST 11400ab</a:t>
            </a:r>
          </a:p>
          <a:p>
            <a:endParaRPr lang="en-US" dirty="0"/>
          </a:p>
          <a:p>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Q.1a</a:t>
            </a:r>
            <a:r>
              <a:rPr lang="en-US" baseline="0" dirty="0" smtClean="0"/>
              <a:t> 11400e</a:t>
            </a:r>
          </a:p>
          <a:p>
            <a:r>
              <a:rPr lang="en-US" baseline="0" smtClean="0"/>
              <a:t>Q.8aST 11400ab</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Q.7,</a:t>
            </a:r>
            <a:r>
              <a:rPr lang="en-US" baseline="0" dirty="0" smtClean="0"/>
              <a:t> 8</a:t>
            </a:r>
          </a:p>
        </p:txBody>
      </p:sp>
    </p:spTree>
    <p:extLst>
      <p:ext uri="{BB962C8B-B14F-4D97-AF65-F5344CB8AC3E}">
        <p14:creationId xmlns:p14="http://schemas.microsoft.com/office/powerpoint/2010/main" val="326253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1412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27343D04-45C6-4147-AAB6-A6E67E96F3B1}" type="slidenum">
              <a:rPr lang="en-US"/>
              <a:pPr>
                <a:defRPr/>
              </a:pPr>
              <a:t>‹#›</a:t>
            </a:fld>
            <a:endParaRPr lang="en-US" dirty="0"/>
          </a:p>
        </p:txBody>
      </p:sp>
    </p:spTree>
    <p:extLst>
      <p:ext uri="{BB962C8B-B14F-4D97-AF65-F5344CB8AC3E}">
        <p14:creationId xmlns:p14="http://schemas.microsoft.com/office/powerpoint/2010/main" val="343500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390C389E-EA88-419C-892E-C35565F9E599}" type="slidenum">
              <a:rPr lang="en-US"/>
              <a:pPr>
                <a:defRPr/>
              </a:pPr>
              <a:t>‹#›</a:t>
            </a:fld>
            <a:endParaRPr lang="en-US" dirty="0"/>
          </a:p>
        </p:txBody>
      </p:sp>
    </p:spTree>
    <p:extLst>
      <p:ext uri="{BB962C8B-B14F-4D97-AF65-F5344CB8AC3E}">
        <p14:creationId xmlns:p14="http://schemas.microsoft.com/office/powerpoint/2010/main" val="80337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1125" y="292100"/>
            <a:ext cx="1997075" cy="5575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9900" y="292100"/>
            <a:ext cx="5838825"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4F9EF859-070C-4B36-8895-241B35D42098}" type="slidenum">
              <a:rPr lang="en-US"/>
              <a:pPr>
                <a:defRPr/>
              </a:pPr>
              <a:t>‹#›</a:t>
            </a:fld>
            <a:endParaRPr lang="en-US" dirty="0"/>
          </a:p>
        </p:txBody>
      </p:sp>
    </p:spTree>
    <p:extLst>
      <p:ext uri="{BB962C8B-B14F-4D97-AF65-F5344CB8AC3E}">
        <p14:creationId xmlns:p14="http://schemas.microsoft.com/office/powerpoint/2010/main" val="350561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292100"/>
            <a:ext cx="78359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752600"/>
            <a:ext cx="7772400" cy="4114800"/>
          </a:xfrm>
        </p:spPr>
        <p:txBody>
          <a:bodyPr/>
          <a:lstStyle/>
          <a:p>
            <a:pPr lvl="0"/>
            <a:endParaRPr lang="en-US" noProof="0" dirty="0" smtClean="0"/>
          </a:p>
        </p:txBody>
      </p:sp>
      <p:sp>
        <p:nvSpPr>
          <p:cNvPr id="4" name="Rectangle 29"/>
          <p:cNvSpPr>
            <a:spLocks noGrp="1" noChangeArrowheads="1"/>
          </p:cNvSpPr>
          <p:nvPr>
            <p:ph type="sldNum" sz="quarter" idx="10"/>
          </p:nvPr>
        </p:nvSpPr>
        <p:spPr>
          <a:ln/>
        </p:spPr>
        <p:txBody>
          <a:bodyPr/>
          <a:lstStyle>
            <a:lvl1pPr>
              <a:defRPr/>
            </a:lvl1pPr>
          </a:lstStyle>
          <a:p>
            <a:pPr>
              <a:defRPr/>
            </a:pPr>
            <a:fld id="{6AB068AB-2B9B-4791-86A3-2D6CF3825551}" type="slidenum">
              <a:rPr lang="en-US"/>
              <a:pPr>
                <a:defRPr/>
              </a:pPr>
              <a:t>‹#›</a:t>
            </a:fld>
            <a:endParaRPr lang="en-US" dirty="0"/>
          </a:p>
        </p:txBody>
      </p:sp>
    </p:spTree>
    <p:extLst>
      <p:ext uri="{BB962C8B-B14F-4D97-AF65-F5344CB8AC3E}">
        <p14:creationId xmlns:p14="http://schemas.microsoft.com/office/powerpoint/2010/main" val="67010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9900" y="292100"/>
            <a:ext cx="78359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752600"/>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4648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67239B98-EC55-43F6-9F4C-FEA92D304E40}" type="slidenum">
              <a:rPr lang="en-US"/>
              <a:pPr>
                <a:defRPr/>
              </a:pPr>
              <a:t>‹#›</a:t>
            </a:fld>
            <a:endParaRPr lang="en-US" dirty="0"/>
          </a:p>
        </p:txBody>
      </p:sp>
    </p:spTree>
    <p:extLst>
      <p:ext uri="{BB962C8B-B14F-4D97-AF65-F5344CB8AC3E}">
        <p14:creationId xmlns:p14="http://schemas.microsoft.com/office/powerpoint/2010/main" val="183455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lumMod val="50000"/>
                </a:schemeClr>
              </a:buClr>
              <a:defRPr/>
            </a:lvl1pPr>
            <a:lvl2pPr>
              <a:buClr>
                <a:schemeClr val="accent1">
                  <a:lumMod val="50000"/>
                </a:schemeClr>
              </a:buClr>
              <a:defRPr/>
            </a:lvl2pPr>
            <a:lvl3pPr>
              <a:buClr>
                <a:schemeClr val="accent1">
                  <a:lumMod val="50000"/>
                </a:schemeClr>
              </a:buClr>
              <a:defRPr/>
            </a:lvl3pPr>
            <a:lvl4pPr>
              <a:buClr>
                <a:schemeClr val="accent1">
                  <a:lumMod val="50000"/>
                </a:schemeClr>
              </a:buClr>
              <a:defRPr/>
            </a:lvl4pPr>
            <a:lvl5pPr>
              <a:buClr>
                <a:schemeClr val="accent1">
                  <a:lumMod val="5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pPr>
                <a:defRPr/>
              </a:pPr>
              <a:t>‹#›</a:t>
            </a:fld>
            <a:endParaRPr lang="en-US" dirty="0"/>
          </a:p>
        </p:txBody>
      </p:sp>
    </p:spTree>
    <p:extLst>
      <p:ext uri="{BB962C8B-B14F-4D97-AF65-F5344CB8AC3E}">
        <p14:creationId xmlns:p14="http://schemas.microsoft.com/office/powerpoint/2010/main" val="145830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lumMod val="50000"/>
                </a:schemeClr>
              </a:buClr>
              <a:defRPr/>
            </a:lvl1pPr>
            <a:lvl2pPr>
              <a:buClr>
                <a:schemeClr val="accent1">
                  <a:lumMod val="50000"/>
                </a:schemeClr>
              </a:buClr>
              <a:defRPr/>
            </a:lvl2pPr>
            <a:lvl3pPr>
              <a:buClr>
                <a:schemeClr val="accent1">
                  <a:lumMod val="50000"/>
                </a:schemeClr>
              </a:buClr>
              <a:defRPr/>
            </a:lvl3pPr>
            <a:lvl4pPr>
              <a:buClr>
                <a:schemeClr val="accent1">
                  <a:lumMod val="50000"/>
                </a:schemeClr>
              </a:buClr>
              <a:defRPr/>
            </a:lvl4pPr>
            <a:lvl5pPr>
              <a:buClr>
                <a:schemeClr val="accent1">
                  <a:lumMod val="5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pPr>
                <a:defRPr/>
              </a:pPr>
              <a:t>‹#›</a:t>
            </a:fld>
            <a:endParaRPr lang="en-US" dirty="0"/>
          </a:p>
        </p:txBody>
      </p:sp>
    </p:spTree>
    <p:extLst>
      <p:ext uri="{BB962C8B-B14F-4D97-AF65-F5344CB8AC3E}">
        <p14:creationId xmlns:p14="http://schemas.microsoft.com/office/powerpoint/2010/main" val="376720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19145"/>
            <a:ext cx="7772400" cy="1362075"/>
          </a:xfrm>
        </p:spPr>
        <p:txBody>
          <a:bodyPr anchor="ctr"/>
          <a:lstStyle>
            <a:lvl1pPr algn="just">
              <a:defRPr sz="4800" b="1" cap="none"/>
            </a:lvl1pPr>
          </a:lstStyle>
          <a:p>
            <a:r>
              <a:rPr lang="en-US" dirty="0" smtClean="0"/>
              <a:t>Click to edit master title style</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773A8D9D-64E9-4306-8D36-E616A295A43F}" type="slidenum">
              <a:rPr lang="en-US"/>
              <a:pPr>
                <a:defRPr/>
              </a:pPr>
              <a:t>‹#›</a:t>
            </a:fld>
            <a:endParaRPr lang="en-US" dirty="0"/>
          </a:p>
        </p:txBody>
      </p:sp>
    </p:spTree>
    <p:extLst>
      <p:ext uri="{BB962C8B-B14F-4D97-AF65-F5344CB8AC3E}">
        <p14:creationId xmlns:p14="http://schemas.microsoft.com/office/powerpoint/2010/main" val="31758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7364ADB-A2B8-43A6-B0F9-5D098760C5FE}" type="slidenum">
              <a:rPr lang="en-US"/>
              <a:pPr>
                <a:defRPr/>
              </a:pPr>
              <a:t>‹#›</a:t>
            </a:fld>
            <a:endParaRPr lang="en-US" dirty="0"/>
          </a:p>
        </p:txBody>
      </p:sp>
    </p:spTree>
    <p:extLst>
      <p:ext uri="{BB962C8B-B14F-4D97-AF65-F5344CB8AC3E}">
        <p14:creationId xmlns:p14="http://schemas.microsoft.com/office/powerpoint/2010/main" val="313114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D82D3F97-03C6-4464-9DEB-5A2363B34F94}" type="slidenum">
              <a:rPr lang="en-US"/>
              <a:pPr>
                <a:defRPr/>
              </a:pPr>
              <a:t>‹#›</a:t>
            </a:fld>
            <a:endParaRPr lang="en-US" dirty="0"/>
          </a:p>
        </p:txBody>
      </p:sp>
    </p:spTree>
    <p:extLst>
      <p:ext uri="{BB962C8B-B14F-4D97-AF65-F5344CB8AC3E}">
        <p14:creationId xmlns:p14="http://schemas.microsoft.com/office/powerpoint/2010/main" val="191354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8156BA16-E66C-4DDD-BC60-9500E3D28856}" type="slidenum">
              <a:rPr lang="en-US"/>
              <a:pPr>
                <a:defRPr/>
              </a:pPr>
              <a:t>‹#›</a:t>
            </a:fld>
            <a:endParaRPr lang="en-US" dirty="0"/>
          </a:p>
        </p:txBody>
      </p:sp>
    </p:spTree>
    <p:extLst>
      <p:ext uri="{BB962C8B-B14F-4D97-AF65-F5344CB8AC3E}">
        <p14:creationId xmlns:p14="http://schemas.microsoft.com/office/powerpoint/2010/main" val="137904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2F2503B9-E1CF-4233-9D34-5E0F3CCCBF8A}" type="slidenum">
              <a:rPr lang="en-US"/>
              <a:pPr>
                <a:defRPr/>
              </a:pPr>
              <a:t>‹#›</a:t>
            </a:fld>
            <a:endParaRPr lang="en-US" dirty="0"/>
          </a:p>
        </p:txBody>
      </p:sp>
    </p:spTree>
    <p:extLst>
      <p:ext uri="{BB962C8B-B14F-4D97-AF65-F5344CB8AC3E}">
        <p14:creationId xmlns:p14="http://schemas.microsoft.com/office/powerpoint/2010/main" val="306279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9C372A62-E5AE-495A-AD53-535B399F9E04}" type="slidenum">
              <a:rPr lang="en-US"/>
              <a:pPr>
                <a:defRPr/>
              </a:pPr>
              <a:t>‹#›</a:t>
            </a:fld>
            <a:endParaRPr lang="en-US" dirty="0"/>
          </a:p>
        </p:txBody>
      </p:sp>
    </p:spTree>
    <p:extLst>
      <p:ext uri="{BB962C8B-B14F-4D97-AF65-F5344CB8AC3E}">
        <p14:creationId xmlns:p14="http://schemas.microsoft.com/office/powerpoint/2010/main" val="171768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2" name="Picture 2" descr="http://upload.wikimedia.org/wikipedia/commons/thumb/7/75/PittCommencement2007.jpg/640px-PittCommencement2007.jpg"/>
          <p:cNvPicPr>
            <a:picLocks noChangeAspect="1" noChangeArrowheads="1"/>
          </p:cNvPicPr>
          <p:nvPr/>
        </p:nvPicPr>
        <p:blipFill rotWithShape="1">
          <a:blip r:embed="rId16" cstate="print">
            <a:duotone>
              <a:prstClr val="black"/>
              <a:schemeClr val="accent1">
                <a:tint val="45000"/>
                <a:satMod val="400000"/>
              </a:schemeClr>
            </a:duotone>
            <a:extLst>
              <a:ext uri="{28A0092B-C50C-407E-A947-70E740481C1C}">
                <a14:useLocalDpi xmlns:a14="http://schemas.microsoft.com/office/drawing/2010/main" val="0"/>
              </a:ext>
            </a:extLst>
          </a:blip>
          <a:srcRect/>
          <a:stretch/>
        </p:blipFill>
        <p:spPr bwMode="auto">
          <a:xfrm>
            <a:off x="0" y="-4016"/>
            <a:ext cx="9158525" cy="287355"/>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p:ph type="title"/>
          </p:nvPr>
        </p:nvSpPr>
        <p:spPr bwMode="auto">
          <a:xfrm>
            <a:off x="244699" y="292100"/>
            <a:ext cx="806110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6858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1" name="Picture 2" descr="http://upload.wikimedia.org/wikipedia/commons/thumb/7/75/PittCommencement2007.jpg/640px-PittCommencement2007.jpg"/>
          <p:cNvPicPr>
            <a:picLocks noChangeAspect="1" noChangeArrowheads="1"/>
          </p:cNvPicPr>
          <p:nvPr/>
        </p:nvPicPr>
        <p:blipFill rotWithShape="1">
          <a:blip r:embed="rId17" cstate="print">
            <a:duotone>
              <a:prstClr val="black"/>
              <a:schemeClr val="accent1">
                <a:tint val="45000"/>
                <a:satMod val="400000"/>
              </a:schemeClr>
            </a:duotone>
            <a:extLst>
              <a:ext uri="{BEBA8EAE-BF5A-486C-A8C5-ECC9F3942E4B}">
                <a14:imgProps xmlns:a14="http://schemas.microsoft.com/office/drawing/2010/main">
                  <a14:imgLayer r:embed="rId18">
                    <a14:imgEffect>
                      <a14:brightnessContrast bright="-20000" contrast="-40000"/>
                    </a14:imgEffect>
                  </a14:imgLayer>
                </a14:imgProps>
              </a:ext>
              <a:ext uri="{28A0092B-C50C-407E-A947-70E740481C1C}">
                <a14:useLocalDpi xmlns:a14="http://schemas.microsoft.com/office/drawing/2010/main" val="0"/>
              </a:ext>
            </a:extLst>
          </a:blip>
          <a:srcRect r="-110"/>
          <a:stretch/>
        </p:blipFill>
        <p:spPr bwMode="auto">
          <a:xfrm>
            <a:off x="-10099" y="6454649"/>
            <a:ext cx="9168623" cy="408959"/>
          </a:xfrm>
          <a:prstGeom prst="rect">
            <a:avLst/>
          </a:prstGeom>
          <a:noFill/>
          <a:extLst>
            <a:ext uri="{909E8E84-426E-40DD-AFC4-6F175D3DCCD1}">
              <a14:hiddenFill xmlns:a14="http://schemas.microsoft.com/office/drawing/2010/main">
                <a:solidFill>
                  <a:srgbClr val="FFFFFF"/>
                </a:solidFill>
              </a14:hiddenFill>
            </a:ext>
          </a:extLst>
        </p:spPr>
      </p:pic>
      <p:sp>
        <p:nvSpPr>
          <p:cNvPr id="1053" name="Rectangle 29"/>
          <p:cNvSpPr>
            <a:spLocks noGrp="1" noChangeArrowheads="1"/>
          </p:cNvSpPr>
          <p:nvPr>
            <p:ph type="sldNum" sz="quarter" idx="4"/>
          </p:nvPr>
        </p:nvSpPr>
        <p:spPr bwMode="auto">
          <a:xfrm>
            <a:off x="8451503" y="6505139"/>
            <a:ext cx="584200" cy="301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100">
                <a:solidFill>
                  <a:schemeClr val="bg1">
                    <a:lumMod val="95000"/>
                  </a:schemeClr>
                </a:solidFill>
                <a:latin typeface="Arial" charset="0"/>
              </a:defRPr>
            </a:lvl1pPr>
          </a:lstStyle>
          <a:p>
            <a:pPr>
              <a:defRPr/>
            </a:pPr>
            <a:fld id="{B5D8C01E-2EBF-4AF0-A0DC-0BAF3B98442B}" type="slidenum">
              <a:rPr lang="en-US" smtClean="0"/>
              <a:pPr>
                <a:defRPr/>
              </a:pPr>
              <a:t>‹#›</a:t>
            </a:fld>
            <a:endParaRPr lang="en-US" dirty="0"/>
          </a:p>
        </p:txBody>
      </p:sp>
      <p:sp>
        <p:nvSpPr>
          <p:cNvPr id="1030" name="Text Box 31"/>
          <p:cNvSpPr txBox="1">
            <a:spLocks noChangeArrowheads="1"/>
          </p:cNvSpPr>
          <p:nvPr/>
        </p:nvSpPr>
        <p:spPr bwMode="auto">
          <a:xfrm>
            <a:off x="-42871" y="6517548"/>
            <a:ext cx="8767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l" eaLnBrk="1" hangingPunct="1">
              <a:defRPr/>
            </a:pPr>
            <a:r>
              <a:rPr lang="en-US" sz="1200" b="1" dirty="0" smtClean="0">
                <a:solidFill>
                  <a:schemeClr val="bg1">
                    <a:lumMod val="95000"/>
                  </a:schemeClr>
                </a:solidFill>
              </a:rPr>
              <a:t> Rising to the Challenge:  Are High School Graduates Prepared for College/Work?</a:t>
            </a:r>
            <a:r>
              <a:rPr lang="en-US" sz="1200" b="1" baseline="0" dirty="0" smtClean="0">
                <a:solidFill>
                  <a:schemeClr val="bg1">
                    <a:lumMod val="95000"/>
                  </a:schemeClr>
                </a:solidFill>
              </a:rPr>
              <a:t> </a:t>
            </a:r>
            <a:r>
              <a:rPr lang="en-US" sz="1200" b="1" dirty="0" smtClean="0">
                <a:solidFill>
                  <a:schemeClr val="bg1">
                    <a:lumMod val="95000"/>
                  </a:schemeClr>
                </a:solidFill>
              </a:rPr>
              <a:t>– August 2015 – Hart Research/POS</a:t>
            </a:r>
            <a:endParaRPr lang="en-US" sz="1200" i="1" dirty="0" smtClean="0">
              <a:solidFill>
                <a:schemeClr val="bg1">
                  <a:lumMod val="95000"/>
                </a:schemeClr>
              </a:solidFill>
            </a:endParaRPr>
          </a:p>
        </p:txBody>
      </p:sp>
      <p:pic>
        <p:nvPicPr>
          <p:cNvPr id="5" name="Picture 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451503" y="91747"/>
            <a:ext cx="609600" cy="533400"/>
          </a:xfrm>
          <a:prstGeom prst="rect">
            <a:avLst/>
          </a:prstGeom>
        </p:spPr>
      </p:pic>
    </p:spTree>
  </p:cSld>
  <p:clrMap bg1="lt1" tx1="dk1" bg2="lt2" tx2="dk2" accent1="accent1" accent2="accent2" accent3="accent3" accent4="accent4" accent5="accent5" accent6="accent6" hlink="hlink" folHlink="folHlink"/>
  <p:sldLayoutIdLst>
    <p:sldLayoutId id="2147484138" r:id="rId1"/>
    <p:sldLayoutId id="2147484116" r:id="rId2"/>
    <p:sldLayoutId id="2147484139"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 id="2147484125" r:id="rId12"/>
    <p:sldLayoutId id="2147484126" r:id="rId13"/>
    <p:sldLayoutId id="2147484127"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0" fontAlgn="base" hangingPunct="0">
        <a:lnSpc>
          <a:spcPct val="80000"/>
        </a:lnSpc>
        <a:spcBef>
          <a:spcPct val="0"/>
        </a:spcBef>
        <a:spcAft>
          <a:spcPct val="0"/>
        </a:spcAft>
        <a:defRPr sz="3600" b="1">
          <a:solidFill>
            <a:schemeClr val="accent1">
              <a:lumMod val="50000"/>
            </a:schemeClr>
          </a:solidFill>
          <a:latin typeface="Calibri"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lumMod val="50000"/>
          </a:schemeClr>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lumMod val="50000"/>
          </a:schemeClr>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Clr>
          <a:schemeClr val="accent1">
            <a:lumMod val="50000"/>
          </a:schemeClr>
        </a:buClr>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lumMod val="50000"/>
          </a:schemeClr>
        </a:buClr>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lumMod val="50000"/>
          </a:schemeClr>
        </a:buClr>
        <a:buFont typeface="Arial" pitchFamily="34" charset="0"/>
        <a:buChar char="•"/>
        <a:defRPr sz="2000">
          <a:solidFill>
            <a:schemeClr val="tx1"/>
          </a:solidFill>
          <a:latin typeface="+mn-lt"/>
        </a:defRPr>
      </a:lvl5pPr>
      <a:lvl6pPr marL="25146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7/75/PittCommencement2007.jpg/640px-PittCommencement2007.jpg"/>
          <p:cNvPicPr>
            <a:picLocks noChangeAspect="1" noChangeArrowheads="1"/>
          </p:cNvPicPr>
          <p:nvPr/>
        </p:nvPicPr>
        <p:blipFill rotWithShape="1">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p:blipFill>
        <p:spPr bwMode="auto">
          <a:xfrm>
            <a:off x="0" y="-4"/>
            <a:ext cx="9145664" cy="5886717"/>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233"/>
          <p:cNvSpPr txBox="1">
            <a:spLocks noChangeArrowheads="1"/>
          </p:cNvSpPr>
          <p:nvPr/>
        </p:nvSpPr>
        <p:spPr bwMode="auto">
          <a:xfrm>
            <a:off x="-1" y="1525112"/>
            <a:ext cx="9131121" cy="215905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ct val="85000"/>
              </a:lnSpc>
            </a:pPr>
            <a:r>
              <a:rPr lang="en-US" sz="7000" b="1" dirty="0" smtClean="0">
                <a:solidFill>
                  <a:schemeClr val="bg1"/>
                </a:solidFill>
                <a:latin typeface="Calibri" pitchFamily="34" charset="0"/>
              </a:rPr>
              <a:t>Rising to the Challenge:</a:t>
            </a:r>
          </a:p>
          <a:p>
            <a:pPr eaLnBrk="1" hangingPunct="1">
              <a:lnSpc>
                <a:spcPct val="85000"/>
              </a:lnSpc>
            </a:pPr>
            <a:r>
              <a:rPr lang="en-US" sz="4400" b="1" i="1" dirty="0" smtClean="0">
                <a:solidFill>
                  <a:schemeClr val="bg1"/>
                </a:solidFill>
                <a:latin typeface="Calibri" pitchFamily="34" charset="0"/>
              </a:rPr>
              <a:t>Are Recent High School Graduates Prepared for College and Work?</a:t>
            </a:r>
            <a:endParaRPr lang="en-US" sz="4400" b="1" i="1" dirty="0">
              <a:solidFill>
                <a:schemeClr val="bg1"/>
              </a:solidFill>
              <a:latin typeface="Calibri" pitchFamily="34" charset="0"/>
            </a:endParaRPr>
          </a:p>
        </p:txBody>
      </p:sp>
      <p:sp>
        <p:nvSpPr>
          <p:cNvPr id="7" name="Rectangle 6"/>
          <p:cNvSpPr/>
          <p:nvPr/>
        </p:nvSpPr>
        <p:spPr bwMode="auto">
          <a:xfrm>
            <a:off x="-12861" y="5456570"/>
            <a:ext cx="9158525" cy="141319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4100" name="Text Box 234"/>
          <p:cNvSpPr txBox="1">
            <a:spLocks noChangeArrowheads="1"/>
          </p:cNvSpPr>
          <p:nvPr/>
        </p:nvSpPr>
        <p:spPr bwMode="auto">
          <a:xfrm>
            <a:off x="177374" y="6150308"/>
            <a:ext cx="8789266" cy="60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ts val="2000"/>
              </a:lnSpc>
            </a:pPr>
            <a:r>
              <a:rPr lang="en-US" sz="2000" b="1" i="1" dirty="0">
                <a:solidFill>
                  <a:schemeClr val="accent1">
                    <a:lumMod val="75000"/>
                  </a:schemeClr>
                </a:solidFill>
                <a:latin typeface="Calibri" pitchFamily="34" charset="0"/>
              </a:rPr>
              <a:t>Key </a:t>
            </a:r>
            <a:r>
              <a:rPr lang="en-US" sz="2000" b="1" i="1" dirty="0" smtClean="0">
                <a:solidFill>
                  <a:schemeClr val="accent1">
                    <a:lumMod val="75000"/>
                  </a:schemeClr>
                </a:solidFill>
                <a:latin typeface="Calibri" pitchFamily="34" charset="0"/>
              </a:rPr>
              <a:t>findings </a:t>
            </a:r>
            <a:r>
              <a:rPr lang="en-US" sz="2000" b="1" i="1" dirty="0">
                <a:solidFill>
                  <a:schemeClr val="accent1">
                    <a:lumMod val="75000"/>
                  </a:schemeClr>
                </a:solidFill>
                <a:latin typeface="Calibri" pitchFamily="34" charset="0"/>
              </a:rPr>
              <a:t>from </a:t>
            </a:r>
            <a:r>
              <a:rPr lang="en-US" sz="2000" b="1" i="1" dirty="0" smtClean="0">
                <a:solidFill>
                  <a:schemeClr val="accent1">
                    <a:lumMod val="75000"/>
                  </a:schemeClr>
                </a:solidFill>
                <a:latin typeface="Calibri" pitchFamily="34" charset="0"/>
              </a:rPr>
              <a:t>a survey among parents of recent public high school graduates </a:t>
            </a:r>
            <a:endParaRPr lang="en-US" sz="2000" b="1" i="1" dirty="0">
              <a:solidFill>
                <a:schemeClr val="accent1">
                  <a:lumMod val="75000"/>
                </a:schemeClr>
              </a:solidFill>
              <a:latin typeface="Calibri" pitchFamily="34" charset="0"/>
            </a:endParaRPr>
          </a:p>
          <a:p>
            <a:pPr eaLnBrk="1" hangingPunct="1">
              <a:lnSpc>
                <a:spcPts val="2000"/>
              </a:lnSpc>
            </a:pPr>
            <a:r>
              <a:rPr lang="en-US" sz="2000" b="1" i="1" dirty="0" smtClean="0">
                <a:solidFill>
                  <a:schemeClr val="accent1">
                    <a:lumMod val="75000"/>
                  </a:schemeClr>
                </a:solidFill>
                <a:latin typeface="Calibri" pitchFamily="34" charset="0"/>
              </a:rPr>
              <a:t>Conducted August 2015</a:t>
            </a:r>
            <a:endParaRPr lang="en-US" sz="2000" b="1" i="1" dirty="0">
              <a:solidFill>
                <a:schemeClr val="accent1">
                  <a:lumMod val="75000"/>
                </a:schemeClr>
              </a:solidFill>
              <a:latin typeface="Calibri" pitchFamily="34" charset="0"/>
            </a:endParaRP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1742" y="4826344"/>
            <a:ext cx="1440517" cy="1260453"/>
          </a:xfrm>
          <a:prstGeom prst="rect">
            <a:avLst/>
          </a:prstGeom>
        </p:spPr>
      </p:pic>
      <p:grpSp>
        <p:nvGrpSpPr>
          <p:cNvPr id="6" name="Group 5"/>
          <p:cNvGrpSpPr/>
          <p:nvPr/>
        </p:nvGrpSpPr>
        <p:grpSpPr>
          <a:xfrm>
            <a:off x="2736761" y="0"/>
            <a:ext cx="3670479" cy="476295"/>
            <a:chOff x="2897746" y="0"/>
            <a:chExt cx="3670479" cy="476295"/>
          </a:xfrm>
        </p:grpSpPr>
        <p:sp>
          <p:nvSpPr>
            <p:cNvPr id="5" name="Rectangle 4"/>
            <p:cNvSpPr/>
            <p:nvPr/>
          </p:nvSpPr>
          <p:spPr bwMode="auto">
            <a:xfrm>
              <a:off x="2897746" y="0"/>
              <a:ext cx="3670479" cy="476295"/>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grpSp>
          <p:nvGrpSpPr>
            <p:cNvPr id="19" name="Group 18"/>
            <p:cNvGrpSpPr>
              <a:grpSpLocks noChangeAspect="1"/>
            </p:cNvGrpSpPr>
            <p:nvPr/>
          </p:nvGrpSpPr>
          <p:grpSpPr>
            <a:xfrm>
              <a:off x="3012746" y="95671"/>
              <a:ext cx="1277357" cy="341987"/>
              <a:chOff x="4041775" y="527050"/>
              <a:chExt cx="2282825" cy="611180"/>
            </a:xfrm>
            <a:effectLst/>
          </p:grpSpPr>
          <p:sp>
            <p:nvSpPr>
              <p:cNvPr id="20" name="WordArt 79"/>
              <p:cNvSpPr>
                <a:spLocks noChangeArrowheads="1" noChangeShapeType="1" noTextEdit="1"/>
              </p:cNvSpPr>
              <p:nvPr/>
            </p:nvSpPr>
            <p:spPr bwMode="auto">
              <a:xfrm>
                <a:off x="4044349" y="527050"/>
                <a:ext cx="804265" cy="194494"/>
              </a:xfrm>
              <a:prstGeom prst="rect">
                <a:avLst/>
              </a:prstGeom>
              <a:effectLst>
                <a:outerShdw blurRad="12700" dist="6350" dir="2700000" algn="tl" rotWithShape="0">
                  <a:schemeClr val="tx1">
                    <a:alpha val="90000"/>
                  </a:schemeClr>
                </a:outerShdw>
              </a:effectLst>
            </p:spPr>
            <p:txBody>
              <a:bodyPr wrap="none" fromWordArt="1">
                <a:prstTxWarp prst="textPlain">
                  <a:avLst>
                    <a:gd name="adj" fmla="val 50000"/>
                  </a:avLst>
                </a:prstTxWarp>
              </a:bodyPr>
              <a:lstStyle/>
              <a:p>
                <a:r>
                  <a:rPr lang="en-US" sz="3600" b="1" kern="10" dirty="0">
                    <a:ln w="9525">
                      <a:noFill/>
                      <a:round/>
                      <a:headEnd/>
                      <a:tailEnd/>
                    </a:ln>
                    <a:solidFill>
                      <a:srgbClr val="000066"/>
                    </a:solidFill>
                    <a:latin typeface="Corbel" pitchFamily="34" charset="0"/>
                  </a:rPr>
                  <a:t>HART</a:t>
                </a:r>
              </a:p>
            </p:txBody>
          </p:sp>
          <p:sp>
            <p:nvSpPr>
              <p:cNvPr id="21" name="WordArt 80"/>
              <p:cNvSpPr>
                <a:spLocks noChangeArrowheads="1" noChangeShapeType="1" noTextEdit="1"/>
              </p:cNvSpPr>
              <p:nvPr/>
            </p:nvSpPr>
            <p:spPr bwMode="auto">
              <a:xfrm>
                <a:off x="4873063" y="744729"/>
                <a:ext cx="1424514" cy="193206"/>
              </a:xfrm>
              <a:prstGeom prst="rect">
                <a:avLst/>
              </a:prstGeom>
              <a:effectLst>
                <a:outerShdw blurRad="12700" dist="6350" dir="2700000" algn="tl" rotWithShape="0">
                  <a:schemeClr val="tx1">
                    <a:alpha val="90000"/>
                  </a:schemeClr>
                </a:outerShdw>
              </a:effectLst>
            </p:spPr>
            <p:txBody>
              <a:bodyPr wrap="none" fromWordArt="1">
                <a:prstTxWarp prst="textPlain">
                  <a:avLst>
                    <a:gd name="adj" fmla="val 50000"/>
                  </a:avLst>
                </a:prstTxWarp>
              </a:bodyPr>
              <a:lstStyle/>
              <a:p>
                <a:r>
                  <a:rPr lang="en-US" sz="3600" b="1" kern="10" dirty="0">
                    <a:ln w="9525">
                      <a:noFill/>
                      <a:round/>
                      <a:headEnd/>
                      <a:tailEnd/>
                    </a:ln>
                    <a:solidFill>
                      <a:srgbClr val="000066"/>
                    </a:solidFill>
                    <a:latin typeface="Corbel" pitchFamily="34" charset="0"/>
                  </a:rPr>
                  <a:t>RESEARCH</a:t>
                </a:r>
              </a:p>
            </p:txBody>
          </p:sp>
          <p:sp>
            <p:nvSpPr>
              <p:cNvPr id="22" name="Rectangle 82"/>
              <p:cNvSpPr>
                <a:spLocks noChangeArrowheads="1"/>
              </p:cNvSpPr>
              <p:nvPr/>
            </p:nvSpPr>
            <p:spPr bwMode="auto">
              <a:xfrm>
                <a:off x="4876923" y="605620"/>
                <a:ext cx="1447677" cy="55386"/>
              </a:xfrm>
              <a:prstGeom prst="rect">
                <a:avLst/>
              </a:prstGeom>
              <a:gradFill rotWithShape="1">
                <a:gsLst>
                  <a:gs pos="0">
                    <a:srgbClr val="000099"/>
                  </a:gs>
                  <a:gs pos="50000">
                    <a:srgbClr val="0066FF"/>
                  </a:gs>
                  <a:gs pos="100000">
                    <a:srgbClr val="000099"/>
                  </a:gs>
                </a:gsLst>
                <a:lin ang="5400000" scaled="1"/>
              </a:gradFill>
              <a:ln w="9525">
                <a:noFill/>
                <a:miter lim="800000"/>
                <a:headEnd/>
                <a:tailEnd/>
              </a:ln>
            </p:spPr>
            <p:txBody>
              <a:bodyPr wrap="none" anchor="ctr"/>
              <a:lstStyle/>
              <a:p>
                <a:endParaRPr lang="en-US" b="1" dirty="0">
                  <a:solidFill>
                    <a:srgbClr val="000066"/>
                  </a:solidFill>
                  <a:latin typeface="Corbel" pitchFamily="34" charset="0"/>
                </a:endParaRPr>
              </a:p>
            </p:txBody>
          </p:sp>
          <p:sp>
            <p:nvSpPr>
              <p:cNvPr id="23" name="Rectangle 83"/>
              <p:cNvSpPr>
                <a:spLocks noChangeArrowheads="1"/>
              </p:cNvSpPr>
              <p:nvPr/>
            </p:nvSpPr>
            <p:spPr bwMode="auto">
              <a:xfrm>
                <a:off x="4041775" y="825875"/>
                <a:ext cx="775955" cy="55386"/>
              </a:xfrm>
              <a:prstGeom prst="rect">
                <a:avLst/>
              </a:prstGeom>
              <a:gradFill rotWithShape="1">
                <a:gsLst>
                  <a:gs pos="0">
                    <a:srgbClr val="990033"/>
                  </a:gs>
                  <a:gs pos="50000">
                    <a:srgbClr val="D20005"/>
                  </a:gs>
                  <a:gs pos="100000">
                    <a:srgbClr val="990033"/>
                  </a:gs>
                </a:gsLst>
                <a:lin ang="5400000" scaled="1"/>
              </a:gradFill>
              <a:ln w="9525">
                <a:noFill/>
                <a:miter lim="800000"/>
                <a:headEnd/>
                <a:tailEnd/>
              </a:ln>
            </p:spPr>
            <p:txBody>
              <a:bodyPr wrap="none" anchor="ctr"/>
              <a:lstStyle/>
              <a:p>
                <a:endParaRPr lang="en-US" b="1" dirty="0">
                  <a:solidFill>
                    <a:srgbClr val="000066"/>
                  </a:solidFill>
                  <a:latin typeface="Corbel" pitchFamily="34" charset="0"/>
                </a:endParaRPr>
              </a:p>
            </p:txBody>
          </p:sp>
          <p:sp>
            <p:nvSpPr>
              <p:cNvPr id="30" name="WordArt 84"/>
              <p:cNvSpPr>
                <a:spLocks noChangeArrowheads="1" noChangeShapeType="1" noTextEdit="1"/>
              </p:cNvSpPr>
              <p:nvPr/>
            </p:nvSpPr>
            <p:spPr bwMode="auto">
              <a:xfrm>
                <a:off x="4888505" y="1016505"/>
                <a:ext cx="1416793" cy="121725"/>
              </a:xfrm>
              <a:prstGeom prst="rect">
                <a:avLst/>
              </a:prstGeom>
            </p:spPr>
            <p:txBody>
              <a:bodyPr wrap="none" fromWordArt="1">
                <a:prstTxWarp prst="textPlain">
                  <a:avLst>
                    <a:gd name="adj" fmla="val 50000"/>
                  </a:avLst>
                </a:prstTxWarp>
              </a:bodyPr>
              <a:lstStyle/>
              <a:p>
                <a:r>
                  <a:rPr lang="en-US" sz="3600" b="1" kern="10" dirty="0">
                    <a:ln w="9525">
                      <a:noFill/>
                      <a:round/>
                      <a:headEnd/>
                      <a:tailEnd/>
                    </a:ln>
                    <a:solidFill>
                      <a:srgbClr val="000066"/>
                    </a:solidFill>
                    <a:latin typeface="Corbel" pitchFamily="34" charset="0"/>
                    <a:cs typeface="Arial"/>
                  </a:rPr>
                  <a:t>ASSOCIATES</a:t>
                </a:r>
              </a:p>
            </p:txBody>
          </p:sp>
        </p:grpSp>
        <p:pic>
          <p:nvPicPr>
            <p:cNvPr id="2" name="Picture 1"/>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65559" y="116366"/>
              <a:ext cx="1842996" cy="292349"/>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9" y="418599"/>
            <a:ext cx="8200643" cy="1143000"/>
          </a:xfrm>
        </p:spPr>
        <p:txBody>
          <a:bodyPr/>
          <a:lstStyle/>
          <a:p>
            <a:r>
              <a:rPr lang="en-US" dirty="0" smtClean="0"/>
              <a:t>A majority </a:t>
            </a:r>
            <a:r>
              <a:rPr lang="en-US" dirty="0"/>
              <a:t>of parents </a:t>
            </a:r>
            <a:r>
              <a:rPr lang="en-US" dirty="0" smtClean="0"/>
              <a:t>are at </a:t>
            </a:r>
            <a:r>
              <a:rPr lang="en-US" dirty="0"/>
              <a:t>least somewhat </a:t>
            </a:r>
            <a:r>
              <a:rPr lang="en-US" dirty="0" smtClean="0"/>
              <a:t>satisfied </a:t>
            </a:r>
            <a:r>
              <a:rPr lang="en-US" dirty="0"/>
              <a:t>with the job their child’s high school did preparing them for success after high </a:t>
            </a:r>
            <a:r>
              <a:rPr lang="en-US" dirty="0" smtClean="0"/>
              <a:t>school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9331309"/>
              </p:ext>
            </p:extLst>
          </p:nvPr>
        </p:nvGraphicFramePr>
        <p:xfrm>
          <a:off x="2361985" y="2274570"/>
          <a:ext cx="4069751" cy="397528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10</a:t>
            </a:fld>
            <a:endParaRPr lang="en-US" dirty="0"/>
          </a:p>
        </p:txBody>
      </p:sp>
      <p:sp>
        <p:nvSpPr>
          <p:cNvPr id="6" name="TextBox 5"/>
          <p:cNvSpPr txBox="1"/>
          <p:nvPr/>
        </p:nvSpPr>
        <p:spPr>
          <a:xfrm>
            <a:off x="307112" y="1576936"/>
            <a:ext cx="8534235" cy="579646"/>
          </a:xfrm>
          <a:prstGeom prst="rect">
            <a:avLst/>
          </a:prstGeom>
          <a:noFill/>
        </p:spPr>
        <p:txBody>
          <a:bodyPr wrap="square" rtlCol="0">
            <a:spAutoFit/>
          </a:bodyPr>
          <a:lstStyle/>
          <a:p>
            <a:pPr algn="l">
              <a:lnSpc>
                <a:spcPts val="1900"/>
              </a:lnSpc>
            </a:pPr>
            <a:r>
              <a:rPr lang="en-US" sz="1600" i="1" dirty="0">
                <a:solidFill>
                  <a:schemeClr val="tx1">
                    <a:lumMod val="65000"/>
                    <a:lumOff val="35000"/>
                  </a:schemeClr>
                </a:solidFill>
              </a:rPr>
              <a:t>Overall, how satisfied are you with the job your child's high school did in preparing [him/her] for success after high school</a:t>
            </a:r>
            <a:r>
              <a:rPr lang="en-US" sz="1600" i="1" dirty="0" smtClean="0">
                <a:solidFill>
                  <a:schemeClr val="tx1">
                    <a:lumMod val="65000"/>
                    <a:lumOff val="35000"/>
                  </a:schemeClr>
                </a:solidFill>
              </a:rPr>
              <a:t>?</a:t>
            </a:r>
            <a:endParaRPr lang="en-US" sz="1600" i="1" dirty="0">
              <a:solidFill>
                <a:schemeClr val="tx1">
                  <a:lumMod val="65000"/>
                  <a:lumOff val="35000"/>
                </a:schemeClr>
              </a:solidFill>
            </a:endParaRPr>
          </a:p>
        </p:txBody>
      </p:sp>
      <p:sp>
        <p:nvSpPr>
          <p:cNvPr id="15" name="TextBox 14"/>
          <p:cNvSpPr txBox="1"/>
          <p:nvPr/>
        </p:nvSpPr>
        <p:spPr>
          <a:xfrm>
            <a:off x="3298527" y="2670099"/>
            <a:ext cx="595035" cy="338554"/>
          </a:xfrm>
          <a:prstGeom prst="rect">
            <a:avLst/>
          </a:prstGeom>
          <a:noFill/>
        </p:spPr>
        <p:txBody>
          <a:bodyPr wrap="none" rtlCol="0">
            <a:spAutoFit/>
          </a:bodyPr>
          <a:lstStyle/>
          <a:p>
            <a:r>
              <a:rPr lang="en-US" sz="1600" b="1" dirty="0" smtClean="0"/>
              <a:t>84%</a:t>
            </a:r>
            <a:endParaRPr lang="en-US" sz="1600" b="1" dirty="0"/>
          </a:p>
        </p:txBody>
      </p:sp>
      <p:sp>
        <p:nvSpPr>
          <p:cNvPr id="36" name="TextBox 35"/>
          <p:cNvSpPr txBox="1"/>
          <p:nvPr/>
        </p:nvSpPr>
        <p:spPr>
          <a:xfrm>
            <a:off x="5040314" y="4977562"/>
            <a:ext cx="595035" cy="338554"/>
          </a:xfrm>
          <a:prstGeom prst="rect">
            <a:avLst/>
          </a:prstGeom>
          <a:noFill/>
        </p:spPr>
        <p:txBody>
          <a:bodyPr wrap="none" rtlCol="0">
            <a:spAutoFit/>
          </a:bodyPr>
          <a:lstStyle/>
          <a:p>
            <a:r>
              <a:rPr lang="en-US" sz="1600" b="1" dirty="0" smtClean="0"/>
              <a:t>16%</a:t>
            </a:r>
            <a:endParaRPr lang="en-US" sz="1600" b="1" dirty="0"/>
          </a:p>
        </p:txBody>
      </p:sp>
      <p:sp>
        <p:nvSpPr>
          <p:cNvPr id="21" name="TextBox 20"/>
          <p:cNvSpPr txBox="1"/>
          <p:nvPr/>
        </p:nvSpPr>
        <p:spPr>
          <a:xfrm>
            <a:off x="2919719" y="6029378"/>
            <a:ext cx="1040670" cy="338554"/>
          </a:xfrm>
          <a:prstGeom prst="rect">
            <a:avLst/>
          </a:prstGeom>
          <a:noFill/>
        </p:spPr>
        <p:txBody>
          <a:bodyPr wrap="none" rtlCol="0">
            <a:spAutoFit/>
          </a:bodyPr>
          <a:lstStyle/>
          <a:p>
            <a:r>
              <a:rPr lang="en-US" sz="1600" b="1" dirty="0" smtClean="0"/>
              <a:t>Satisfied</a:t>
            </a:r>
            <a:endParaRPr lang="en-US" sz="1600" b="1" dirty="0"/>
          </a:p>
        </p:txBody>
      </p:sp>
      <p:sp>
        <p:nvSpPr>
          <p:cNvPr id="23" name="TextBox 22"/>
          <p:cNvSpPr txBox="1"/>
          <p:nvPr/>
        </p:nvSpPr>
        <p:spPr>
          <a:xfrm>
            <a:off x="4515370" y="6029378"/>
            <a:ext cx="1337226" cy="338554"/>
          </a:xfrm>
          <a:prstGeom prst="rect">
            <a:avLst/>
          </a:prstGeom>
          <a:noFill/>
        </p:spPr>
        <p:txBody>
          <a:bodyPr wrap="none" rtlCol="0">
            <a:spAutoFit/>
          </a:bodyPr>
          <a:lstStyle/>
          <a:p>
            <a:r>
              <a:rPr lang="en-US" sz="1600" b="1" dirty="0" smtClean="0"/>
              <a:t>Dissatisfied</a:t>
            </a:r>
            <a:endParaRPr lang="en-US" sz="1600" b="1" dirty="0"/>
          </a:p>
        </p:txBody>
      </p:sp>
      <p:sp>
        <p:nvSpPr>
          <p:cNvPr id="27" name="TextBox 26"/>
          <p:cNvSpPr txBox="1"/>
          <p:nvPr/>
        </p:nvSpPr>
        <p:spPr>
          <a:xfrm>
            <a:off x="3089019" y="4741598"/>
            <a:ext cx="808235" cy="461665"/>
          </a:xfrm>
          <a:prstGeom prst="rect">
            <a:avLst/>
          </a:prstGeom>
          <a:noFill/>
        </p:spPr>
        <p:txBody>
          <a:bodyPr wrap="none" rtlCol="0">
            <a:spAutoFit/>
          </a:bodyPr>
          <a:lstStyle/>
          <a:p>
            <a:r>
              <a:rPr lang="en-US" sz="1200" b="1" dirty="0" smtClean="0">
                <a:solidFill>
                  <a:schemeClr val="bg1"/>
                </a:solidFill>
              </a:rPr>
              <a:t>Very</a:t>
            </a:r>
            <a:br>
              <a:rPr lang="en-US" sz="1200" b="1" dirty="0" smtClean="0">
                <a:solidFill>
                  <a:schemeClr val="bg1"/>
                </a:solidFill>
              </a:rPr>
            </a:br>
            <a:r>
              <a:rPr lang="en-US" sz="1200" b="1" dirty="0" smtClean="0">
                <a:solidFill>
                  <a:schemeClr val="bg1"/>
                </a:solidFill>
              </a:rPr>
              <a:t>satisfied</a:t>
            </a:r>
            <a:endParaRPr lang="en-US" sz="1200" b="1" dirty="0">
              <a:solidFill>
                <a:schemeClr val="bg1"/>
              </a:solidFill>
            </a:endParaRPr>
          </a:p>
        </p:txBody>
      </p:sp>
      <p:sp>
        <p:nvSpPr>
          <p:cNvPr id="29" name="TextBox 28"/>
          <p:cNvSpPr txBox="1"/>
          <p:nvPr/>
        </p:nvSpPr>
        <p:spPr>
          <a:xfrm>
            <a:off x="3019753" y="3556688"/>
            <a:ext cx="954108" cy="461665"/>
          </a:xfrm>
          <a:prstGeom prst="rect">
            <a:avLst/>
          </a:prstGeom>
          <a:noFill/>
        </p:spPr>
        <p:txBody>
          <a:bodyPr wrap="none" rtlCol="0">
            <a:spAutoFit/>
          </a:bodyPr>
          <a:lstStyle/>
          <a:p>
            <a:r>
              <a:rPr lang="en-US" sz="1200" b="1" dirty="0" smtClean="0">
                <a:solidFill>
                  <a:schemeClr val="bg1"/>
                </a:solidFill>
              </a:rPr>
              <a:t>Somewhat</a:t>
            </a:r>
            <a:br>
              <a:rPr lang="en-US" sz="1200" b="1" dirty="0" smtClean="0">
                <a:solidFill>
                  <a:schemeClr val="bg1"/>
                </a:solidFill>
              </a:rPr>
            </a:br>
            <a:r>
              <a:rPr lang="en-US" sz="1200" b="1" dirty="0" smtClean="0">
                <a:solidFill>
                  <a:schemeClr val="bg1"/>
                </a:solidFill>
              </a:rPr>
              <a:t>satisfied</a:t>
            </a:r>
            <a:endParaRPr lang="en-US" sz="1200" b="1" dirty="0">
              <a:solidFill>
                <a:schemeClr val="bg1"/>
              </a:solidFill>
            </a:endParaRPr>
          </a:p>
        </p:txBody>
      </p:sp>
      <p:sp>
        <p:nvSpPr>
          <p:cNvPr id="33" name="TextBox 32"/>
          <p:cNvSpPr txBox="1"/>
          <p:nvPr/>
        </p:nvSpPr>
        <p:spPr>
          <a:xfrm>
            <a:off x="4706292" y="5787115"/>
            <a:ext cx="508024" cy="276999"/>
          </a:xfrm>
          <a:prstGeom prst="rect">
            <a:avLst/>
          </a:prstGeom>
          <a:noFill/>
        </p:spPr>
        <p:txBody>
          <a:bodyPr wrap="none" rtlCol="0">
            <a:spAutoFit/>
          </a:bodyPr>
          <a:lstStyle/>
          <a:p>
            <a:r>
              <a:rPr lang="en-US" sz="1200" b="1" dirty="0" smtClean="0">
                <a:solidFill>
                  <a:schemeClr val="bg1"/>
                </a:solidFill>
              </a:rPr>
              <a:t>Very</a:t>
            </a:r>
            <a:endParaRPr lang="en-US" sz="1200" b="1" dirty="0">
              <a:solidFill>
                <a:schemeClr val="bg1"/>
              </a:solidFill>
            </a:endParaRPr>
          </a:p>
        </p:txBody>
      </p:sp>
      <p:sp>
        <p:nvSpPr>
          <p:cNvPr id="34" name="TextBox 33"/>
          <p:cNvSpPr txBox="1"/>
          <p:nvPr/>
        </p:nvSpPr>
        <p:spPr>
          <a:xfrm>
            <a:off x="4681241" y="5423997"/>
            <a:ext cx="954107" cy="276999"/>
          </a:xfrm>
          <a:prstGeom prst="rect">
            <a:avLst/>
          </a:prstGeom>
          <a:noFill/>
        </p:spPr>
        <p:txBody>
          <a:bodyPr wrap="none" rtlCol="0">
            <a:spAutoFit/>
          </a:bodyPr>
          <a:lstStyle/>
          <a:p>
            <a:r>
              <a:rPr lang="en-US" sz="1200" b="1" dirty="0" smtClean="0">
                <a:solidFill>
                  <a:schemeClr val="bg1"/>
                </a:solidFill>
              </a:rPr>
              <a:t>Somewhat</a:t>
            </a:r>
            <a:endParaRPr lang="en-US" sz="1200" b="1" dirty="0">
              <a:solidFill>
                <a:schemeClr val="bg1"/>
              </a:solidFill>
            </a:endParaRPr>
          </a:p>
        </p:txBody>
      </p:sp>
    </p:spTree>
    <p:extLst>
      <p:ext uri="{BB962C8B-B14F-4D97-AF65-F5344CB8AC3E}">
        <p14:creationId xmlns:p14="http://schemas.microsoft.com/office/powerpoint/2010/main" val="3067693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9" y="418599"/>
            <a:ext cx="8153630" cy="1143000"/>
          </a:xfrm>
        </p:spPr>
        <p:txBody>
          <a:bodyPr/>
          <a:lstStyle/>
          <a:p>
            <a:r>
              <a:rPr lang="en-US" dirty="0" smtClean="0"/>
              <a:t>Degree of satisfaction varies significantly by high school achievement level and academic expectations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11</a:t>
            </a:fld>
            <a:endParaRPr lang="en-US" dirty="0"/>
          </a:p>
        </p:txBody>
      </p:sp>
      <p:sp>
        <p:nvSpPr>
          <p:cNvPr id="6" name="TextBox 5"/>
          <p:cNvSpPr txBox="1"/>
          <p:nvPr/>
        </p:nvSpPr>
        <p:spPr>
          <a:xfrm>
            <a:off x="307112" y="1576936"/>
            <a:ext cx="8534235" cy="579646"/>
          </a:xfrm>
          <a:prstGeom prst="rect">
            <a:avLst/>
          </a:prstGeom>
          <a:noFill/>
        </p:spPr>
        <p:txBody>
          <a:bodyPr wrap="square" rtlCol="0">
            <a:spAutoFit/>
          </a:bodyPr>
          <a:lstStyle/>
          <a:p>
            <a:pPr algn="l">
              <a:lnSpc>
                <a:spcPts val="1900"/>
              </a:lnSpc>
            </a:pPr>
            <a:r>
              <a:rPr lang="en-US" sz="1600" i="1" dirty="0">
                <a:solidFill>
                  <a:schemeClr val="tx1">
                    <a:lumMod val="65000"/>
                    <a:lumOff val="35000"/>
                  </a:schemeClr>
                </a:solidFill>
              </a:rPr>
              <a:t>Overall, how satisfied are you with the job your child's high school did in preparing [him/her] for success after high school</a:t>
            </a:r>
            <a:r>
              <a:rPr lang="en-US" sz="1600" i="1" dirty="0" smtClean="0">
                <a:solidFill>
                  <a:schemeClr val="tx1">
                    <a:lumMod val="65000"/>
                    <a:lumOff val="35000"/>
                  </a:schemeClr>
                </a:solidFill>
              </a:rPr>
              <a:t>?</a:t>
            </a:r>
            <a:endParaRPr lang="en-US" sz="1600" i="1" dirty="0">
              <a:solidFill>
                <a:schemeClr val="tx1">
                  <a:lumMod val="65000"/>
                  <a:lumOff val="35000"/>
                </a:schemeClr>
              </a:solidFill>
            </a:endParaRPr>
          </a:p>
        </p:txBody>
      </p:sp>
      <p:sp>
        <p:nvSpPr>
          <p:cNvPr id="22" name="TextBox 21"/>
          <p:cNvSpPr txBox="1"/>
          <p:nvPr/>
        </p:nvSpPr>
        <p:spPr>
          <a:xfrm>
            <a:off x="2038463" y="2705458"/>
            <a:ext cx="909223" cy="3508653"/>
          </a:xfrm>
          <a:prstGeom prst="rect">
            <a:avLst/>
          </a:prstGeom>
          <a:noFill/>
        </p:spPr>
        <p:txBody>
          <a:bodyPr wrap="none" rtlCol="0">
            <a:spAutoFit/>
          </a:bodyPr>
          <a:lstStyle/>
          <a:p>
            <a:pPr>
              <a:spcBef>
                <a:spcPts val="1200"/>
              </a:spcBef>
            </a:pPr>
            <a:r>
              <a:rPr lang="en-US" b="1" dirty="0" smtClean="0"/>
              <a:t>Total</a:t>
            </a:r>
            <a:br>
              <a:rPr lang="en-US" b="1" dirty="0" smtClean="0"/>
            </a:br>
            <a:r>
              <a:rPr lang="en-US" b="1" dirty="0" smtClean="0"/>
              <a:t>satisfied</a:t>
            </a:r>
          </a:p>
          <a:p>
            <a:pPr>
              <a:spcBef>
                <a:spcPts val="1200"/>
              </a:spcBef>
            </a:pPr>
            <a:r>
              <a:rPr lang="en-US" b="1" dirty="0" smtClean="0"/>
              <a:t>84%</a:t>
            </a:r>
          </a:p>
          <a:p>
            <a:pPr>
              <a:spcBef>
                <a:spcPts val="1200"/>
              </a:spcBef>
            </a:pPr>
            <a:r>
              <a:rPr lang="en-US" dirty="0"/>
              <a:t/>
            </a:r>
            <a:br>
              <a:rPr lang="en-US" dirty="0"/>
            </a:br>
            <a:r>
              <a:rPr lang="en-US" dirty="0"/>
              <a:t/>
            </a:r>
            <a:br>
              <a:rPr lang="en-US" dirty="0"/>
            </a:br>
            <a:r>
              <a:rPr lang="en-US" dirty="0" smtClean="0"/>
              <a:t>85%</a:t>
            </a:r>
            <a:br>
              <a:rPr lang="en-US" dirty="0" smtClean="0"/>
            </a:br>
            <a:r>
              <a:rPr lang="en-US" dirty="0" smtClean="0"/>
              <a:t>92%</a:t>
            </a:r>
            <a:br>
              <a:rPr lang="en-US" dirty="0" smtClean="0"/>
            </a:br>
            <a:r>
              <a:rPr lang="en-US" dirty="0" smtClean="0"/>
              <a:t>74%</a:t>
            </a:r>
          </a:p>
          <a:p>
            <a:pPr>
              <a:spcBef>
                <a:spcPts val="1200"/>
              </a:spcBef>
            </a:pPr>
            <a:r>
              <a:rPr lang="en-US" dirty="0" smtClean="0"/>
              <a:t>80%</a:t>
            </a:r>
            <a:br>
              <a:rPr lang="en-US" dirty="0" smtClean="0"/>
            </a:br>
            <a:r>
              <a:rPr lang="en-US" dirty="0" smtClean="0"/>
              <a:t>87%</a:t>
            </a:r>
          </a:p>
          <a:p>
            <a:pPr>
              <a:spcBef>
                <a:spcPts val="1200"/>
              </a:spcBef>
            </a:pPr>
            <a:r>
              <a:rPr lang="en-US" dirty="0" smtClean="0"/>
              <a:t>82%</a:t>
            </a:r>
            <a:br>
              <a:rPr lang="en-US" dirty="0" smtClean="0"/>
            </a:br>
            <a:r>
              <a:rPr lang="en-US" dirty="0" smtClean="0"/>
              <a:t>84%</a:t>
            </a:r>
            <a:br>
              <a:rPr lang="en-US" dirty="0" smtClean="0"/>
            </a:br>
            <a:r>
              <a:rPr lang="en-US" dirty="0" smtClean="0"/>
              <a:t>87</a:t>
            </a:r>
            <a:r>
              <a:rPr lang="en-US" dirty="0"/>
              <a:t>%</a:t>
            </a:r>
          </a:p>
        </p:txBody>
      </p:sp>
      <p:sp>
        <p:nvSpPr>
          <p:cNvPr id="24" name="TextBox 23"/>
          <p:cNvSpPr txBox="1"/>
          <p:nvPr/>
        </p:nvSpPr>
        <p:spPr>
          <a:xfrm>
            <a:off x="2883726" y="2705458"/>
            <a:ext cx="909223" cy="3508653"/>
          </a:xfrm>
          <a:prstGeom prst="rect">
            <a:avLst/>
          </a:prstGeom>
          <a:noFill/>
        </p:spPr>
        <p:txBody>
          <a:bodyPr wrap="none" rtlCol="0">
            <a:spAutoFit/>
          </a:bodyPr>
          <a:lstStyle/>
          <a:p>
            <a:pPr>
              <a:spcBef>
                <a:spcPts val="1200"/>
              </a:spcBef>
            </a:pPr>
            <a:r>
              <a:rPr lang="en-US" b="1" i="1" dirty="0" smtClean="0"/>
              <a:t>Very</a:t>
            </a:r>
            <a:br>
              <a:rPr lang="en-US" b="1" i="1" dirty="0" smtClean="0"/>
            </a:br>
            <a:r>
              <a:rPr lang="en-US" b="1" i="1" dirty="0" smtClean="0"/>
              <a:t>satisfied</a:t>
            </a:r>
          </a:p>
          <a:p>
            <a:pPr>
              <a:spcBef>
                <a:spcPts val="1200"/>
              </a:spcBef>
            </a:pPr>
            <a:r>
              <a:rPr lang="en-US" b="1" i="1" dirty="0" smtClean="0"/>
              <a:t>41%</a:t>
            </a:r>
          </a:p>
          <a:p>
            <a:pPr>
              <a:spcBef>
                <a:spcPts val="1200"/>
              </a:spcBef>
            </a:pPr>
            <a:r>
              <a:rPr lang="en-US" i="1" dirty="0"/>
              <a:t/>
            </a:r>
            <a:br>
              <a:rPr lang="en-US" i="1" dirty="0"/>
            </a:br>
            <a:r>
              <a:rPr lang="en-US" i="1" dirty="0" smtClean="0"/>
              <a:t/>
            </a:r>
            <a:br>
              <a:rPr lang="en-US" i="1" dirty="0" smtClean="0"/>
            </a:br>
            <a:r>
              <a:rPr lang="en-US" i="1" dirty="0" smtClean="0"/>
              <a:t>44%</a:t>
            </a:r>
            <a:br>
              <a:rPr lang="en-US" i="1" dirty="0" smtClean="0"/>
            </a:br>
            <a:r>
              <a:rPr lang="en-US" i="1" dirty="0" smtClean="0"/>
              <a:t>53%</a:t>
            </a:r>
            <a:br>
              <a:rPr lang="en-US" i="1" dirty="0" smtClean="0"/>
            </a:br>
            <a:r>
              <a:rPr lang="en-US" i="1" dirty="0" smtClean="0"/>
              <a:t>26%</a:t>
            </a:r>
          </a:p>
          <a:p>
            <a:pPr>
              <a:spcBef>
                <a:spcPts val="1200"/>
              </a:spcBef>
            </a:pPr>
            <a:r>
              <a:rPr lang="en-US" i="1" dirty="0" smtClean="0"/>
              <a:t>34%</a:t>
            </a:r>
            <a:br>
              <a:rPr lang="en-US" i="1" dirty="0" smtClean="0"/>
            </a:br>
            <a:r>
              <a:rPr lang="en-US" i="1" dirty="0" smtClean="0"/>
              <a:t>48%</a:t>
            </a:r>
          </a:p>
          <a:p>
            <a:pPr>
              <a:spcBef>
                <a:spcPts val="1200"/>
              </a:spcBef>
            </a:pPr>
            <a:r>
              <a:rPr lang="en-US" i="1" dirty="0" smtClean="0"/>
              <a:t>39%</a:t>
            </a:r>
            <a:br>
              <a:rPr lang="en-US" i="1" dirty="0" smtClean="0"/>
            </a:br>
            <a:r>
              <a:rPr lang="en-US" i="1" dirty="0" smtClean="0"/>
              <a:t>46%</a:t>
            </a:r>
            <a:br>
              <a:rPr lang="en-US" i="1" dirty="0" smtClean="0"/>
            </a:br>
            <a:r>
              <a:rPr lang="en-US" i="1" dirty="0" smtClean="0"/>
              <a:t>43%</a:t>
            </a:r>
            <a:endParaRPr lang="en-US" i="1" dirty="0"/>
          </a:p>
        </p:txBody>
      </p:sp>
      <p:sp>
        <p:nvSpPr>
          <p:cNvPr id="25" name="TextBox 24"/>
          <p:cNvSpPr txBox="1"/>
          <p:nvPr/>
        </p:nvSpPr>
        <p:spPr>
          <a:xfrm>
            <a:off x="3749446" y="2490014"/>
            <a:ext cx="651140" cy="3724096"/>
          </a:xfrm>
          <a:prstGeom prst="rect">
            <a:avLst/>
          </a:prstGeom>
          <a:noFill/>
        </p:spPr>
        <p:txBody>
          <a:bodyPr wrap="none" rtlCol="0">
            <a:spAutoFit/>
          </a:bodyPr>
          <a:lstStyle/>
          <a:p>
            <a:pPr>
              <a:spcBef>
                <a:spcPts val="1200"/>
              </a:spcBef>
            </a:pPr>
            <a:r>
              <a:rPr lang="en-US" b="1" dirty="0" smtClean="0"/>
              <a:t>Dis-</a:t>
            </a:r>
            <a:br>
              <a:rPr lang="en-US" b="1" dirty="0" smtClean="0"/>
            </a:br>
            <a:r>
              <a:rPr lang="en-US" b="1" dirty="0" err="1" smtClean="0"/>
              <a:t>satis</a:t>
            </a:r>
            <a:r>
              <a:rPr lang="en-US" b="1" dirty="0" smtClean="0"/>
              <a:t>-</a:t>
            </a:r>
            <a:br>
              <a:rPr lang="en-US" b="1" dirty="0" smtClean="0"/>
            </a:br>
            <a:r>
              <a:rPr lang="en-US" b="1" dirty="0" err="1" smtClean="0"/>
              <a:t>fied</a:t>
            </a:r>
            <a:endParaRPr lang="en-US" b="1" dirty="0" smtClean="0"/>
          </a:p>
          <a:p>
            <a:pPr>
              <a:spcBef>
                <a:spcPts val="1200"/>
              </a:spcBef>
            </a:pPr>
            <a:r>
              <a:rPr lang="en-US" b="1" dirty="0" smtClean="0"/>
              <a:t>16%</a:t>
            </a:r>
          </a:p>
          <a:p>
            <a:pPr>
              <a:spcBef>
                <a:spcPts val="1200"/>
              </a:spcBef>
            </a:pPr>
            <a:r>
              <a:rPr lang="en-US" dirty="0"/>
              <a:t/>
            </a:r>
            <a:br>
              <a:rPr lang="en-US" dirty="0"/>
            </a:br>
            <a:r>
              <a:rPr lang="en-US" dirty="0"/>
              <a:t/>
            </a:r>
            <a:br>
              <a:rPr lang="en-US" dirty="0"/>
            </a:br>
            <a:r>
              <a:rPr lang="en-US" dirty="0" smtClean="0"/>
              <a:t>15%</a:t>
            </a:r>
            <a:br>
              <a:rPr lang="en-US" dirty="0" smtClean="0"/>
            </a:br>
            <a:r>
              <a:rPr lang="en-US" dirty="0" smtClean="0"/>
              <a:t>  8%</a:t>
            </a:r>
            <a:br>
              <a:rPr lang="en-US" dirty="0" smtClean="0"/>
            </a:br>
            <a:r>
              <a:rPr lang="en-US" dirty="0" smtClean="0"/>
              <a:t>26%</a:t>
            </a:r>
          </a:p>
          <a:p>
            <a:pPr>
              <a:spcBef>
                <a:spcPts val="1200"/>
              </a:spcBef>
            </a:pPr>
            <a:r>
              <a:rPr lang="en-US" dirty="0" smtClean="0"/>
              <a:t>20%</a:t>
            </a:r>
            <a:br>
              <a:rPr lang="en-US" dirty="0" smtClean="0"/>
            </a:br>
            <a:r>
              <a:rPr lang="en-US" dirty="0" smtClean="0"/>
              <a:t>13%</a:t>
            </a:r>
          </a:p>
          <a:p>
            <a:pPr>
              <a:spcBef>
                <a:spcPts val="1200"/>
              </a:spcBef>
            </a:pPr>
            <a:r>
              <a:rPr lang="en-US" dirty="0" smtClean="0"/>
              <a:t>18%</a:t>
            </a:r>
            <a:br>
              <a:rPr lang="en-US" dirty="0" smtClean="0"/>
            </a:br>
            <a:r>
              <a:rPr lang="en-US" dirty="0" smtClean="0"/>
              <a:t>16%</a:t>
            </a:r>
            <a:br>
              <a:rPr lang="en-US" dirty="0" smtClean="0"/>
            </a:br>
            <a:r>
              <a:rPr lang="en-US" dirty="0" smtClean="0"/>
              <a:t>13%</a:t>
            </a:r>
            <a:endParaRPr lang="en-US" dirty="0"/>
          </a:p>
        </p:txBody>
      </p:sp>
      <p:cxnSp>
        <p:nvCxnSpPr>
          <p:cNvPr id="31" name="Straight Connector 30"/>
          <p:cNvCxnSpPr/>
          <p:nvPr/>
        </p:nvCxnSpPr>
        <p:spPr bwMode="auto">
          <a:xfrm>
            <a:off x="2163968" y="3241834"/>
            <a:ext cx="2192462"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79743" y="3290234"/>
            <a:ext cx="2084225" cy="2923877"/>
          </a:xfrm>
          <a:prstGeom prst="rect">
            <a:avLst/>
          </a:prstGeom>
          <a:noFill/>
        </p:spPr>
        <p:txBody>
          <a:bodyPr wrap="none" rtlCol="0">
            <a:spAutoFit/>
          </a:bodyPr>
          <a:lstStyle/>
          <a:p>
            <a:pPr algn="l">
              <a:spcBef>
                <a:spcPts val="1200"/>
              </a:spcBef>
            </a:pPr>
            <a:r>
              <a:rPr lang="en-US" b="1" dirty="0" smtClean="0"/>
              <a:t>All parents</a:t>
            </a:r>
          </a:p>
          <a:p>
            <a:pPr algn="l">
              <a:spcBef>
                <a:spcPts val="1200"/>
              </a:spcBef>
            </a:pPr>
            <a:r>
              <a:rPr lang="en-US" dirty="0" smtClean="0"/>
              <a:t>Parents of college</a:t>
            </a:r>
            <a:br>
              <a:rPr lang="en-US" dirty="0" smtClean="0"/>
            </a:br>
            <a:r>
              <a:rPr lang="en-US" dirty="0" smtClean="0"/>
              <a:t>students:</a:t>
            </a:r>
            <a:br>
              <a:rPr lang="en-US" dirty="0" smtClean="0"/>
            </a:br>
            <a:r>
              <a:rPr lang="en-US" dirty="0" smtClean="0"/>
              <a:t>    Two-year colleges</a:t>
            </a:r>
            <a:br>
              <a:rPr lang="en-US" dirty="0" smtClean="0"/>
            </a:br>
            <a:r>
              <a:rPr lang="en-US" dirty="0" smtClean="0"/>
              <a:t>    Four-year colleges</a:t>
            </a:r>
            <a:br>
              <a:rPr lang="en-US" dirty="0" smtClean="0"/>
            </a:br>
            <a:r>
              <a:rPr lang="en-US" dirty="0" smtClean="0"/>
              <a:t>Parents of non-students</a:t>
            </a:r>
          </a:p>
          <a:p>
            <a:pPr algn="l">
              <a:spcBef>
                <a:spcPts val="1200"/>
              </a:spcBef>
            </a:pPr>
            <a:r>
              <a:rPr lang="en-US" dirty="0" smtClean="0"/>
              <a:t>Parents of daughters</a:t>
            </a:r>
            <a:br>
              <a:rPr lang="en-US" dirty="0" smtClean="0"/>
            </a:br>
            <a:r>
              <a:rPr lang="en-US" dirty="0" smtClean="0"/>
              <a:t>Parents of sons</a:t>
            </a:r>
            <a:endParaRPr lang="en-US" dirty="0"/>
          </a:p>
          <a:p>
            <a:pPr algn="l">
              <a:spcBef>
                <a:spcPts val="1200"/>
              </a:spcBef>
            </a:pPr>
            <a:r>
              <a:rPr lang="en-US" dirty="0" smtClean="0"/>
              <a:t>Whites</a:t>
            </a:r>
            <a:br>
              <a:rPr lang="en-US" dirty="0" smtClean="0"/>
            </a:br>
            <a:r>
              <a:rPr lang="en-US" dirty="0" smtClean="0"/>
              <a:t>African Americans</a:t>
            </a:r>
            <a:br>
              <a:rPr lang="en-US" dirty="0" smtClean="0"/>
            </a:br>
            <a:r>
              <a:rPr lang="en-US" dirty="0" smtClean="0"/>
              <a:t>Hispanics</a:t>
            </a:r>
          </a:p>
        </p:txBody>
      </p:sp>
      <p:sp>
        <p:nvSpPr>
          <p:cNvPr id="40" name="TextBox 39"/>
          <p:cNvSpPr txBox="1"/>
          <p:nvPr/>
        </p:nvSpPr>
        <p:spPr>
          <a:xfrm>
            <a:off x="4415523" y="3290234"/>
            <a:ext cx="2672270" cy="2769989"/>
          </a:xfrm>
          <a:prstGeom prst="rect">
            <a:avLst/>
          </a:prstGeom>
          <a:noFill/>
        </p:spPr>
        <p:txBody>
          <a:bodyPr wrap="none" rtlCol="0">
            <a:spAutoFit/>
          </a:bodyPr>
          <a:lstStyle/>
          <a:p>
            <a:pPr algn="l">
              <a:spcBef>
                <a:spcPts val="1200"/>
              </a:spcBef>
            </a:pPr>
            <a:r>
              <a:rPr lang="en-US" dirty="0" smtClean="0"/>
              <a:t>HS expectations:</a:t>
            </a:r>
            <a:br>
              <a:rPr lang="en-US" dirty="0" smtClean="0"/>
            </a:br>
            <a:r>
              <a:rPr lang="en-US" dirty="0" smtClean="0"/>
              <a:t>   High</a:t>
            </a:r>
            <a:br>
              <a:rPr lang="en-US" dirty="0" smtClean="0"/>
            </a:br>
            <a:r>
              <a:rPr lang="en-US" dirty="0" smtClean="0"/>
              <a:t>   Moderate</a:t>
            </a:r>
            <a:br>
              <a:rPr lang="en-US" dirty="0" smtClean="0"/>
            </a:br>
            <a:r>
              <a:rPr lang="en-US" dirty="0" smtClean="0"/>
              <a:t>   Low</a:t>
            </a:r>
          </a:p>
          <a:p>
            <a:pPr algn="l">
              <a:spcBef>
                <a:spcPts val="1200"/>
              </a:spcBef>
            </a:pPr>
            <a:r>
              <a:rPr lang="en-US" dirty="0" smtClean="0"/>
              <a:t>HS focus:</a:t>
            </a:r>
            <a:br>
              <a:rPr lang="en-US" dirty="0" smtClean="0"/>
            </a:br>
            <a:r>
              <a:rPr lang="en-US" dirty="0" smtClean="0"/>
              <a:t>   HS diploma</a:t>
            </a:r>
            <a:br>
              <a:rPr lang="en-US" dirty="0" smtClean="0"/>
            </a:br>
            <a:r>
              <a:rPr lang="en-US" dirty="0" smtClean="0"/>
              <a:t>   College</a:t>
            </a:r>
          </a:p>
          <a:p>
            <a:pPr algn="l">
              <a:spcBef>
                <a:spcPts val="1200"/>
              </a:spcBef>
            </a:pPr>
            <a:r>
              <a:rPr lang="en-US" dirty="0" smtClean="0"/>
              <a:t>HS achievement:</a:t>
            </a:r>
            <a:br>
              <a:rPr lang="en-US" dirty="0" smtClean="0"/>
            </a:br>
            <a:r>
              <a:rPr lang="en-US" dirty="0" smtClean="0"/>
              <a:t>   Above </a:t>
            </a:r>
            <a:r>
              <a:rPr lang="en-US" dirty="0" err="1" smtClean="0"/>
              <a:t>avg</a:t>
            </a:r>
            <a:r>
              <a:rPr lang="en-US" dirty="0" smtClean="0"/>
              <a:t>/most college</a:t>
            </a:r>
            <a:br>
              <a:rPr lang="en-US" dirty="0" smtClean="0"/>
            </a:br>
            <a:r>
              <a:rPr lang="en-US" dirty="0" smtClean="0"/>
              <a:t>   </a:t>
            </a:r>
            <a:r>
              <a:rPr lang="en-US" dirty="0" err="1" smtClean="0"/>
              <a:t>Avg</a:t>
            </a:r>
            <a:r>
              <a:rPr lang="en-US" dirty="0" smtClean="0"/>
              <a:t>/many college, many not</a:t>
            </a:r>
            <a:br>
              <a:rPr lang="en-US" dirty="0" smtClean="0"/>
            </a:br>
            <a:r>
              <a:rPr lang="en-US" dirty="0" smtClean="0"/>
              <a:t>   Below </a:t>
            </a:r>
            <a:r>
              <a:rPr lang="en-US" dirty="0" err="1" smtClean="0"/>
              <a:t>avg</a:t>
            </a:r>
            <a:r>
              <a:rPr lang="en-US" dirty="0" smtClean="0"/>
              <a:t>/some, few college</a:t>
            </a:r>
          </a:p>
        </p:txBody>
      </p:sp>
      <p:cxnSp>
        <p:nvCxnSpPr>
          <p:cNvPr id="41" name="Straight Connector 40"/>
          <p:cNvCxnSpPr/>
          <p:nvPr/>
        </p:nvCxnSpPr>
        <p:spPr bwMode="auto">
          <a:xfrm>
            <a:off x="4411980" y="2480310"/>
            <a:ext cx="0" cy="387477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p:cNvSpPr txBox="1"/>
          <p:nvPr/>
        </p:nvSpPr>
        <p:spPr>
          <a:xfrm>
            <a:off x="6838919" y="2705458"/>
            <a:ext cx="909223" cy="3354765"/>
          </a:xfrm>
          <a:prstGeom prst="rect">
            <a:avLst/>
          </a:prstGeom>
          <a:noFill/>
        </p:spPr>
        <p:txBody>
          <a:bodyPr wrap="none" rtlCol="0">
            <a:spAutoFit/>
          </a:bodyPr>
          <a:lstStyle/>
          <a:p>
            <a:pPr>
              <a:spcBef>
                <a:spcPts val="1200"/>
              </a:spcBef>
            </a:pPr>
            <a:r>
              <a:rPr lang="en-US" b="1" dirty="0" smtClean="0"/>
              <a:t>Total</a:t>
            </a:r>
            <a:br>
              <a:rPr lang="en-US" b="1" dirty="0" smtClean="0"/>
            </a:br>
            <a:r>
              <a:rPr lang="en-US" b="1" dirty="0" smtClean="0"/>
              <a:t>satisfied</a:t>
            </a:r>
          </a:p>
          <a:p>
            <a:pPr>
              <a:spcBef>
                <a:spcPts val="1200"/>
              </a:spcBef>
            </a:pPr>
            <a:r>
              <a:rPr lang="en-US" dirty="0" smtClean="0"/>
              <a:t/>
            </a:r>
            <a:br>
              <a:rPr lang="en-US" dirty="0" smtClean="0"/>
            </a:br>
            <a:r>
              <a:rPr lang="en-US" b="1" dirty="0" smtClean="0">
                <a:solidFill>
                  <a:schemeClr val="accent1"/>
                </a:solidFill>
              </a:rPr>
              <a:t>96%</a:t>
            </a:r>
            <a:br>
              <a:rPr lang="en-US" b="1" dirty="0" smtClean="0">
                <a:solidFill>
                  <a:schemeClr val="accent1"/>
                </a:solidFill>
              </a:rPr>
            </a:br>
            <a:r>
              <a:rPr lang="en-US" b="1" dirty="0" smtClean="0">
                <a:solidFill>
                  <a:schemeClr val="accent1"/>
                </a:solidFill>
              </a:rPr>
              <a:t>84%</a:t>
            </a:r>
            <a:br>
              <a:rPr lang="en-US" b="1" dirty="0" smtClean="0">
                <a:solidFill>
                  <a:schemeClr val="accent1"/>
                </a:solidFill>
              </a:rPr>
            </a:br>
            <a:r>
              <a:rPr lang="en-US" b="1" dirty="0" smtClean="0">
                <a:solidFill>
                  <a:schemeClr val="accent1"/>
                </a:solidFill>
              </a:rPr>
              <a:t>55%</a:t>
            </a:r>
          </a:p>
          <a:p>
            <a:pPr>
              <a:spcBef>
                <a:spcPts val="1200"/>
              </a:spcBef>
            </a:pPr>
            <a:r>
              <a:rPr lang="en-US" dirty="0" smtClean="0">
                <a:solidFill>
                  <a:schemeClr val="accent1"/>
                </a:solidFill>
              </a:rPr>
              <a:t/>
            </a:r>
            <a:br>
              <a:rPr lang="en-US" dirty="0" smtClean="0">
                <a:solidFill>
                  <a:schemeClr val="accent1"/>
                </a:solidFill>
              </a:rPr>
            </a:br>
            <a:r>
              <a:rPr lang="en-US" dirty="0" smtClean="0"/>
              <a:t>75%</a:t>
            </a:r>
            <a:br>
              <a:rPr lang="en-US" dirty="0" smtClean="0"/>
            </a:br>
            <a:r>
              <a:rPr lang="en-US" dirty="0" smtClean="0"/>
              <a:t>92%</a:t>
            </a:r>
          </a:p>
          <a:p>
            <a:pPr>
              <a:spcBef>
                <a:spcPts val="1200"/>
              </a:spcBef>
            </a:pPr>
            <a:r>
              <a:rPr lang="en-US" dirty="0"/>
              <a:t/>
            </a:r>
            <a:br>
              <a:rPr lang="en-US" dirty="0"/>
            </a:br>
            <a:r>
              <a:rPr lang="en-US" b="1" dirty="0" smtClean="0">
                <a:solidFill>
                  <a:schemeClr val="accent1"/>
                </a:solidFill>
              </a:rPr>
              <a:t>95%</a:t>
            </a:r>
            <a:br>
              <a:rPr lang="en-US" b="1" dirty="0" smtClean="0">
                <a:solidFill>
                  <a:schemeClr val="accent1"/>
                </a:solidFill>
              </a:rPr>
            </a:br>
            <a:r>
              <a:rPr lang="en-US" b="1" dirty="0" smtClean="0">
                <a:solidFill>
                  <a:schemeClr val="accent1"/>
                </a:solidFill>
              </a:rPr>
              <a:t>81%</a:t>
            </a:r>
            <a:br>
              <a:rPr lang="en-US" b="1" dirty="0" smtClean="0">
                <a:solidFill>
                  <a:schemeClr val="accent1"/>
                </a:solidFill>
              </a:rPr>
            </a:br>
            <a:r>
              <a:rPr lang="en-US" b="1" dirty="0" smtClean="0">
                <a:solidFill>
                  <a:schemeClr val="accent1"/>
                </a:solidFill>
              </a:rPr>
              <a:t>56%</a:t>
            </a:r>
          </a:p>
        </p:txBody>
      </p:sp>
      <p:sp>
        <p:nvSpPr>
          <p:cNvPr id="43" name="TextBox 42"/>
          <p:cNvSpPr txBox="1"/>
          <p:nvPr/>
        </p:nvSpPr>
        <p:spPr>
          <a:xfrm>
            <a:off x="7661322" y="2705458"/>
            <a:ext cx="909223" cy="3354765"/>
          </a:xfrm>
          <a:prstGeom prst="rect">
            <a:avLst/>
          </a:prstGeom>
          <a:noFill/>
        </p:spPr>
        <p:txBody>
          <a:bodyPr wrap="none" rtlCol="0">
            <a:spAutoFit/>
          </a:bodyPr>
          <a:lstStyle/>
          <a:p>
            <a:pPr>
              <a:spcBef>
                <a:spcPts val="1200"/>
              </a:spcBef>
            </a:pPr>
            <a:r>
              <a:rPr lang="en-US" b="1" i="1" dirty="0" smtClean="0"/>
              <a:t>Very</a:t>
            </a:r>
            <a:br>
              <a:rPr lang="en-US" b="1" i="1" dirty="0" smtClean="0"/>
            </a:br>
            <a:r>
              <a:rPr lang="en-US" b="1" i="1" dirty="0" smtClean="0"/>
              <a:t>satisfied</a:t>
            </a:r>
          </a:p>
          <a:p>
            <a:pPr>
              <a:spcBef>
                <a:spcPts val="1200"/>
              </a:spcBef>
            </a:pPr>
            <a:r>
              <a:rPr lang="en-US" i="1" dirty="0" smtClean="0"/>
              <a:t/>
            </a:r>
            <a:br>
              <a:rPr lang="en-US" i="1" dirty="0" smtClean="0"/>
            </a:br>
            <a:r>
              <a:rPr lang="en-US" i="1" dirty="0" smtClean="0"/>
              <a:t>70%</a:t>
            </a:r>
            <a:br>
              <a:rPr lang="en-US" i="1" dirty="0" smtClean="0"/>
            </a:br>
            <a:r>
              <a:rPr lang="en-US" i="1" dirty="0" smtClean="0"/>
              <a:t>31%</a:t>
            </a:r>
            <a:br>
              <a:rPr lang="en-US" i="1" dirty="0" smtClean="0"/>
            </a:br>
            <a:r>
              <a:rPr lang="en-US" i="1" dirty="0" smtClean="0"/>
              <a:t>12%</a:t>
            </a:r>
          </a:p>
          <a:p>
            <a:pPr>
              <a:spcBef>
                <a:spcPts val="1200"/>
              </a:spcBef>
            </a:pPr>
            <a:r>
              <a:rPr lang="en-US" i="1" dirty="0"/>
              <a:t/>
            </a:r>
            <a:br>
              <a:rPr lang="en-US" i="1" dirty="0"/>
            </a:br>
            <a:r>
              <a:rPr lang="en-US" i="1" dirty="0" smtClean="0"/>
              <a:t>25%</a:t>
            </a:r>
            <a:br>
              <a:rPr lang="en-US" i="1" dirty="0" smtClean="0"/>
            </a:br>
            <a:r>
              <a:rPr lang="en-US" i="1" dirty="0" smtClean="0"/>
              <a:t>56%</a:t>
            </a:r>
          </a:p>
          <a:p>
            <a:pPr>
              <a:spcBef>
                <a:spcPts val="1200"/>
              </a:spcBef>
            </a:pPr>
            <a:r>
              <a:rPr lang="en-US" i="1" dirty="0"/>
              <a:t/>
            </a:r>
            <a:br>
              <a:rPr lang="en-US" i="1" dirty="0"/>
            </a:br>
            <a:r>
              <a:rPr lang="en-US" i="1" dirty="0" smtClean="0"/>
              <a:t>61%</a:t>
            </a:r>
            <a:br>
              <a:rPr lang="en-US" i="1" dirty="0" smtClean="0"/>
            </a:br>
            <a:r>
              <a:rPr lang="en-US" i="1" dirty="0" smtClean="0"/>
              <a:t>28%</a:t>
            </a:r>
            <a:br>
              <a:rPr lang="en-US" i="1" dirty="0" smtClean="0"/>
            </a:br>
            <a:r>
              <a:rPr lang="en-US" i="1" dirty="0" smtClean="0"/>
              <a:t>12%</a:t>
            </a:r>
            <a:endParaRPr lang="en-US" i="1" dirty="0"/>
          </a:p>
        </p:txBody>
      </p:sp>
      <p:sp>
        <p:nvSpPr>
          <p:cNvPr id="44" name="TextBox 43"/>
          <p:cNvSpPr txBox="1"/>
          <p:nvPr/>
        </p:nvSpPr>
        <p:spPr>
          <a:xfrm>
            <a:off x="8469891" y="2490015"/>
            <a:ext cx="651140" cy="3570208"/>
          </a:xfrm>
          <a:prstGeom prst="rect">
            <a:avLst/>
          </a:prstGeom>
          <a:noFill/>
        </p:spPr>
        <p:txBody>
          <a:bodyPr wrap="none" rtlCol="0">
            <a:spAutoFit/>
          </a:bodyPr>
          <a:lstStyle/>
          <a:p>
            <a:pPr>
              <a:spcBef>
                <a:spcPts val="1200"/>
              </a:spcBef>
            </a:pPr>
            <a:r>
              <a:rPr lang="en-US" b="1" dirty="0" smtClean="0"/>
              <a:t>Dis-</a:t>
            </a:r>
            <a:br>
              <a:rPr lang="en-US" b="1" dirty="0" smtClean="0"/>
            </a:br>
            <a:r>
              <a:rPr lang="en-US" b="1" dirty="0" err="1" smtClean="0"/>
              <a:t>satis</a:t>
            </a:r>
            <a:r>
              <a:rPr lang="en-US" b="1" dirty="0" smtClean="0"/>
              <a:t>-</a:t>
            </a:r>
            <a:br>
              <a:rPr lang="en-US" b="1" dirty="0" smtClean="0"/>
            </a:br>
            <a:r>
              <a:rPr lang="en-US" b="1" dirty="0" err="1" smtClean="0"/>
              <a:t>fied</a:t>
            </a:r>
            <a:endParaRPr lang="en-US" b="1" dirty="0" smtClean="0"/>
          </a:p>
          <a:p>
            <a:pPr>
              <a:spcBef>
                <a:spcPts val="1200"/>
              </a:spcBef>
            </a:pPr>
            <a:r>
              <a:rPr lang="en-US" b="1" dirty="0" smtClean="0"/>
              <a:t/>
            </a:r>
            <a:br>
              <a:rPr lang="en-US" b="1" dirty="0" smtClean="0"/>
            </a:br>
            <a:r>
              <a:rPr lang="en-US" b="1" dirty="0" smtClean="0">
                <a:solidFill>
                  <a:schemeClr val="accent4"/>
                </a:solidFill>
              </a:rPr>
              <a:t>  4%</a:t>
            </a:r>
            <a:br>
              <a:rPr lang="en-US" b="1" dirty="0" smtClean="0">
                <a:solidFill>
                  <a:schemeClr val="accent4"/>
                </a:solidFill>
              </a:rPr>
            </a:br>
            <a:r>
              <a:rPr lang="en-US" b="1" dirty="0" smtClean="0">
                <a:solidFill>
                  <a:schemeClr val="accent4"/>
                </a:solidFill>
              </a:rPr>
              <a:t>16%</a:t>
            </a:r>
            <a:br>
              <a:rPr lang="en-US" b="1" dirty="0" smtClean="0">
                <a:solidFill>
                  <a:schemeClr val="accent4"/>
                </a:solidFill>
              </a:rPr>
            </a:br>
            <a:r>
              <a:rPr lang="en-US" b="1" dirty="0" smtClean="0">
                <a:solidFill>
                  <a:schemeClr val="accent4"/>
                </a:solidFill>
              </a:rPr>
              <a:t>45%</a:t>
            </a:r>
          </a:p>
          <a:p>
            <a:pPr>
              <a:spcBef>
                <a:spcPts val="1200"/>
              </a:spcBef>
            </a:pPr>
            <a:r>
              <a:rPr lang="en-US" dirty="0" smtClean="0">
                <a:solidFill>
                  <a:schemeClr val="accent4"/>
                </a:solidFill>
              </a:rPr>
              <a:t/>
            </a:r>
            <a:br>
              <a:rPr lang="en-US" dirty="0" smtClean="0">
                <a:solidFill>
                  <a:schemeClr val="accent4"/>
                </a:solidFill>
              </a:rPr>
            </a:br>
            <a:r>
              <a:rPr lang="en-US" dirty="0" smtClean="0"/>
              <a:t>25%</a:t>
            </a:r>
            <a:br>
              <a:rPr lang="en-US" dirty="0" smtClean="0"/>
            </a:br>
            <a:r>
              <a:rPr lang="en-US" dirty="0" smtClean="0"/>
              <a:t>  8%</a:t>
            </a:r>
          </a:p>
          <a:p>
            <a:pPr>
              <a:spcBef>
                <a:spcPts val="1200"/>
              </a:spcBef>
            </a:pPr>
            <a:r>
              <a:rPr lang="en-US" dirty="0"/>
              <a:t/>
            </a:r>
            <a:br>
              <a:rPr lang="en-US" dirty="0"/>
            </a:br>
            <a:r>
              <a:rPr lang="en-US" dirty="0" smtClean="0">
                <a:solidFill>
                  <a:schemeClr val="accent4"/>
                </a:solidFill>
              </a:rPr>
              <a:t>  </a:t>
            </a:r>
            <a:r>
              <a:rPr lang="en-US" b="1" dirty="0" smtClean="0">
                <a:solidFill>
                  <a:schemeClr val="accent4"/>
                </a:solidFill>
              </a:rPr>
              <a:t>5%</a:t>
            </a:r>
            <a:br>
              <a:rPr lang="en-US" b="1" dirty="0" smtClean="0">
                <a:solidFill>
                  <a:schemeClr val="accent4"/>
                </a:solidFill>
              </a:rPr>
            </a:br>
            <a:r>
              <a:rPr lang="en-US" b="1" dirty="0" smtClean="0">
                <a:solidFill>
                  <a:schemeClr val="accent4"/>
                </a:solidFill>
              </a:rPr>
              <a:t>19%</a:t>
            </a:r>
            <a:br>
              <a:rPr lang="en-US" b="1" dirty="0" smtClean="0">
                <a:solidFill>
                  <a:schemeClr val="accent4"/>
                </a:solidFill>
              </a:rPr>
            </a:br>
            <a:r>
              <a:rPr lang="en-US" b="1" dirty="0" smtClean="0">
                <a:solidFill>
                  <a:schemeClr val="accent4"/>
                </a:solidFill>
              </a:rPr>
              <a:t>44%</a:t>
            </a:r>
            <a:endParaRPr lang="en-US" b="1" dirty="0">
              <a:solidFill>
                <a:schemeClr val="accent4"/>
              </a:solidFill>
            </a:endParaRPr>
          </a:p>
        </p:txBody>
      </p:sp>
      <p:cxnSp>
        <p:nvCxnSpPr>
          <p:cNvPr id="45" name="Straight Connector 44"/>
          <p:cNvCxnSpPr/>
          <p:nvPr/>
        </p:nvCxnSpPr>
        <p:spPr bwMode="auto">
          <a:xfrm>
            <a:off x="6827264" y="3241834"/>
            <a:ext cx="2192462"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9680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79" y="456695"/>
            <a:ext cx="8304941" cy="1143000"/>
          </a:xfrm>
        </p:spPr>
        <p:txBody>
          <a:bodyPr/>
          <a:lstStyle/>
          <a:p>
            <a:r>
              <a:rPr lang="en-US" dirty="0"/>
              <a:t>Parents are much more satisfied with the job </a:t>
            </a:r>
            <a:r>
              <a:rPr lang="en-US" u="sng" dirty="0"/>
              <a:t>their child’s</a:t>
            </a:r>
            <a:r>
              <a:rPr lang="en-US" dirty="0"/>
              <a:t> </a:t>
            </a:r>
            <a:r>
              <a:rPr lang="en-US" dirty="0" smtClean="0"/>
              <a:t>high </a:t>
            </a:r>
            <a:r>
              <a:rPr lang="en-US" dirty="0"/>
              <a:t>school did than are employers and college instructors </a:t>
            </a:r>
            <a:r>
              <a:rPr lang="en-US" dirty="0" smtClean="0"/>
              <a:t>regarding public </a:t>
            </a:r>
            <a:r>
              <a:rPr lang="en-US" dirty="0"/>
              <a:t>high schools </a:t>
            </a:r>
            <a:r>
              <a:rPr lang="en-US" dirty="0" smtClean="0"/>
              <a:t>generally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094483"/>
              </p:ext>
            </p:extLst>
          </p:nvPr>
        </p:nvGraphicFramePr>
        <p:xfrm>
          <a:off x="605790" y="2108232"/>
          <a:ext cx="777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12</a:t>
            </a:fld>
            <a:endParaRPr lang="en-US" dirty="0"/>
          </a:p>
        </p:txBody>
      </p:sp>
      <p:sp>
        <p:nvSpPr>
          <p:cNvPr id="7" name="TextBox 6"/>
          <p:cNvSpPr txBox="1"/>
          <p:nvPr/>
        </p:nvSpPr>
        <p:spPr>
          <a:xfrm>
            <a:off x="442995" y="1599695"/>
            <a:ext cx="8258011" cy="584775"/>
          </a:xfrm>
          <a:prstGeom prst="rect">
            <a:avLst/>
          </a:prstGeom>
          <a:noFill/>
        </p:spPr>
        <p:txBody>
          <a:bodyPr wrap="square" rtlCol="0">
            <a:spAutoFit/>
          </a:bodyPr>
          <a:lstStyle/>
          <a:p>
            <a:pPr algn="just"/>
            <a:r>
              <a:rPr lang="en-US" sz="1600" i="1" dirty="0">
                <a:solidFill>
                  <a:schemeClr val="tx1">
                    <a:lumMod val="65000"/>
                    <a:lumOff val="35000"/>
                  </a:schemeClr>
                </a:solidFill>
                <a:latin typeface="+mn-lt"/>
              </a:rPr>
              <a:t>Overall, how satisfied are you with the job that </a:t>
            </a:r>
            <a:r>
              <a:rPr lang="en-US" sz="1600" i="1" dirty="0" smtClean="0">
                <a:solidFill>
                  <a:schemeClr val="tx1">
                    <a:lumMod val="65000"/>
                    <a:lumOff val="35000"/>
                  </a:schemeClr>
                </a:solidFill>
                <a:latin typeface="+mn-lt"/>
              </a:rPr>
              <a:t>[your child’s high school did/</a:t>
            </a:r>
            <a:r>
              <a:rPr lang="en-US" sz="1600" i="1" dirty="0" smtClean="0">
                <a:solidFill>
                  <a:schemeClr val="tx1">
                    <a:lumMod val="65000"/>
                    <a:lumOff val="35000"/>
                  </a:schemeClr>
                </a:solidFill>
              </a:rPr>
              <a:t>public </a:t>
            </a:r>
            <a:r>
              <a:rPr lang="en-US" sz="1600" i="1" dirty="0">
                <a:solidFill>
                  <a:schemeClr val="tx1">
                    <a:lumMod val="65000"/>
                    <a:lumOff val="35000"/>
                  </a:schemeClr>
                </a:solidFill>
              </a:rPr>
              <a:t>high schools in the </a:t>
            </a:r>
            <a:r>
              <a:rPr lang="en-US" sz="1600" i="1" dirty="0" smtClean="0">
                <a:solidFill>
                  <a:schemeClr val="tx1">
                    <a:lumMod val="65000"/>
                    <a:lumOff val="35000"/>
                  </a:schemeClr>
                </a:solidFill>
              </a:rPr>
              <a:t>US </a:t>
            </a:r>
            <a:r>
              <a:rPr lang="en-US" sz="1600" i="1" dirty="0">
                <a:solidFill>
                  <a:schemeClr val="tx1">
                    <a:lumMod val="65000"/>
                    <a:lumOff val="35000"/>
                  </a:schemeClr>
                </a:solidFill>
              </a:rPr>
              <a:t>are </a:t>
            </a:r>
            <a:r>
              <a:rPr lang="en-US" sz="1600" i="1" dirty="0" smtClean="0">
                <a:solidFill>
                  <a:schemeClr val="tx1">
                    <a:lumMod val="65000"/>
                    <a:lumOff val="35000"/>
                  </a:schemeClr>
                </a:solidFill>
              </a:rPr>
              <a:t>doing</a:t>
            </a:r>
            <a:r>
              <a:rPr lang="en-US" sz="1600" i="1" dirty="0" smtClean="0">
                <a:solidFill>
                  <a:schemeClr val="tx1">
                    <a:lumMod val="65000"/>
                    <a:lumOff val="35000"/>
                  </a:schemeClr>
                </a:solidFill>
                <a:latin typeface="+mn-lt"/>
              </a:rPr>
              <a:t>] </a:t>
            </a:r>
            <a:r>
              <a:rPr lang="en-US" sz="1600" i="1" dirty="0">
                <a:solidFill>
                  <a:schemeClr val="tx1">
                    <a:lumMod val="65000"/>
                    <a:lumOff val="35000"/>
                  </a:schemeClr>
                </a:solidFill>
                <a:latin typeface="+mn-lt"/>
              </a:rPr>
              <a:t>in preparing </a:t>
            </a:r>
            <a:r>
              <a:rPr lang="en-US" sz="1600" i="1" dirty="0" smtClean="0">
                <a:solidFill>
                  <a:schemeClr val="tx1">
                    <a:lumMod val="65000"/>
                    <a:lumOff val="35000"/>
                  </a:schemeClr>
                </a:solidFill>
                <a:latin typeface="+mn-lt"/>
              </a:rPr>
              <a:t>graduates for success after high school? </a:t>
            </a:r>
            <a:endParaRPr lang="en-US" sz="1600" i="1" dirty="0">
              <a:solidFill>
                <a:schemeClr val="tx1">
                  <a:lumMod val="65000"/>
                  <a:lumOff val="35000"/>
                </a:schemeClr>
              </a:solidFill>
              <a:latin typeface="+mn-lt"/>
            </a:endParaRPr>
          </a:p>
        </p:txBody>
      </p:sp>
      <p:sp>
        <p:nvSpPr>
          <p:cNvPr id="8" name="TextBox 7"/>
          <p:cNvSpPr txBox="1"/>
          <p:nvPr/>
        </p:nvSpPr>
        <p:spPr>
          <a:xfrm>
            <a:off x="3820013" y="6073114"/>
            <a:ext cx="1364476" cy="369332"/>
          </a:xfrm>
          <a:prstGeom prst="rect">
            <a:avLst/>
          </a:prstGeom>
          <a:noFill/>
        </p:spPr>
        <p:txBody>
          <a:bodyPr wrap="none" rtlCol="0">
            <a:spAutoFit/>
          </a:bodyPr>
          <a:lstStyle/>
          <a:p>
            <a:r>
              <a:rPr lang="en-US" sz="1800" b="1" dirty="0" smtClean="0"/>
              <a:t>Employers</a:t>
            </a:r>
            <a:endParaRPr lang="en-US" sz="1800" b="1" dirty="0"/>
          </a:p>
        </p:txBody>
      </p:sp>
      <p:sp>
        <p:nvSpPr>
          <p:cNvPr id="10" name="TextBox 9"/>
          <p:cNvSpPr txBox="1"/>
          <p:nvPr/>
        </p:nvSpPr>
        <p:spPr>
          <a:xfrm>
            <a:off x="3790904" y="3764882"/>
            <a:ext cx="595035" cy="338554"/>
          </a:xfrm>
          <a:prstGeom prst="rect">
            <a:avLst/>
          </a:prstGeom>
          <a:noFill/>
        </p:spPr>
        <p:txBody>
          <a:bodyPr wrap="none" rtlCol="0">
            <a:spAutoFit/>
          </a:bodyPr>
          <a:lstStyle/>
          <a:p>
            <a:r>
              <a:rPr lang="en-US" sz="1600" b="1" dirty="0" smtClean="0"/>
              <a:t>56%</a:t>
            </a:r>
            <a:endParaRPr lang="en-US" sz="1600" b="1" dirty="0"/>
          </a:p>
        </p:txBody>
      </p:sp>
      <p:sp>
        <p:nvSpPr>
          <p:cNvPr id="15" name="TextBox 14"/>
          <p:cNvSpPr txBox="1"/>
          <p:nvPr/>
        </p:nvSpPr>
        <p:spPr>
          <a:xfrm>
            <a:off x="4756544" y="4211352"/>
            <a:ext cx="595035" cy="338554"/>
          </a:xfrm>
          <a:prstGeom prst="rect">
            <a:avLst/>
          </a:prstGeom>
          <a:noFill/>
        </p:spPr>
        <p:txBody>
          <a:bodyPr wrap="none" rtlCol="0">
            <a:spAutoFit/>
          </a:bodyPr>
          <a:lstStyle/>
          <a:p>
            <a:r>
              <a:rPr lang="en-US" sz="1600" b="1" dirty="0" smtClean="0"/>
              <a:t>44%</a:t>
            </a:r>
            <a:endParaRPr lang="en-US" sz="1600" b="1" dirty="0"/>
          </a:p>
        </p:txBody>
      </p:sp>
      <p:sp>
        <p:nvSpPr>
          <p:cNvPr id="16" name="TextBox 15"/>
          <p:cNvSpPr txBox="1"/>
          <p:nvPr/>
        </p:nvSpPr>
        <p:spPr>
          <a:xfrm>
            <a:off x="6006803" y="6037012"/>
            <a:ext cx="2287807" cy="369332"/>
          </a:xfrm>
          <a:prstGeom prst="rect">
            <a:avLst/>
          </a:prstGeom>
          <a:noFill/>
        </p:spPr>
        <p:txBody>
          <a:bodyPr wrap="none" rtlCol="0">
            <a:spAutoFit/>
          </a:bodyPr>
          <a:lstStyle/>
          <a:p>
            <a:r>
              <a:rPr lang="en-US" sz="1800" b="1" dirty="0" smtClean="0"/>
              <a:t>College instructors</a:t>
            </a:r>
            <a:endParaRPr lang="en-US" sz="1800" b="1" dirty="0"/>
          </a:p>
        </p:txBody>
      </p:sp>
      <p:sp>
        <p:nvSpPr>
          <p:cNvPr id="17" name="TextBox 16"/>
          <p:cNvSpPr txBox="1"/>
          <p:nvPr/>
        </p:nvSpPr>
        <p:spPr>
          <a:xfrm>
            <a:off x="6449580" y="4484534"/>
            <a:ext cx="595035" cy="338554"/>
          </a:xfrm>
          <a:prstGeom prst="rect">
            <a:avLst/>
          </a:prstGeom>
          <a:noFill/>
        </p:spPr>
        <p:txBody>
          <a:bodyPr wrap="none" rtlCol="0">
            <a:spAutoFit/>
          </a:bodyPr>
          <a:lstStyle/>
          <a:p>
            <a:r>
              <a:rPr lang="en-US" sz="1600" b="1" dirty="0" smtClean="0"/>
              <a:t>35%</a:t>
            </a:r>
            <a:endParaRPr lang="en-US" sz="1600" b="1" dirty="0"/>
          </a:p>
        </p:txBody>
      </p:sp>
      <p:sp>
        <p:nvSpPr>
          <p:cNvPr id="18" name="TextBox 17"/>
          <p:cNvSpPr txBox="1"/>
          <p:nvPr/>
        </p:nvSpPr>
        <p:spPr>
          <a:xfrm>
            <a:off x="7380392" y="3510844"/>
            <a:ext cx="595035" cy="338554"/>
          </a:xfrm>
          <a:prstGeom prst="rect">
            <a:avLst/>
          </a:prstGeom>
          <a:noFill/>
        </p:spPr>
        <p:txBody>
          <a:bodyPr wrap="none" rtlCol="0">
            <a:spAutoFit/>
          </a:bodyPr>
          <a:lstStyle/>
          <a:p>
            <a:r>
              <a:rPr lang="en-US" sz="1600" b="1" dirty="0" smtClean="0"/>
              <a:t>65%</a:t>
            </a:r>
            <a:endParaRPr lang="en-US" sz="1600" b="1" dirty="0"/>
          </a:p>
        </p:txBody>
      </p:sp>
      <p:sp>
        <p:nvSpPr>
          <p:cNvPr id="12" name="TextBox 11"/>
          <p:cNvSpPr txBox="1"/>
          <p:nvPr/>
        </p:nvSpPr>
        <p:spPr>
          <a:xfrm>
            <a:off x="1230575" y="6025582"/>
            <a:ext cx="1031052" cy="369332"/>
          </a:xfrm>
          <a:prstGeom prst="rect">
            <a:avLst/>
          </a:prstGeom>
          <a:noFill/>
        </p:spPr>
        <p:txBody>
          <a:bodyPr wrap="none" rtlCol="0">
            <a:spAutoFit/>
          </a:bodyPr>
          <a:lstStyle/>
          <a:p>
            <a:r>
              <a:rPr lang="en-US" sz="1800" b="1" dirty="0" smtClean="0"/>
              <a:t>Parents</a:t>
            </a:r>
            <a:endParaRPr lang="en-US" sz="1800" b="1" dirty="0"/>
          </a:p>
        </p:txBody>
      </p:sp>
      <p:sp>
        <p:nvSpPr>
          <p:cNvPr id="13" name="TextBox 12"/>
          <p:cNvSpPr txBox="1"/>
          <p:nvPr/>
        </p:nvSpPr>
        <p:spPr>
          <a:xfrm>
            <a:off x="1151066" y="2844112"/>
            <a:ext cx="595035" cy="338554"/>
          </a:xfrm>
          <a:prstGeom prst="rect">
            <a:avLst/>
          </a:prstGeom>
          <a:noFill/>
        </p:spPr>
        <p:txBody>
          <a:bodyPr wrap="none" rtlCol="0">
            <a:spAutoFit/>
          </a:bodyPr>
          <a:lstStyle/>
          <a:p>
            <a:r>
              <a:rPr lang="en-US" sz="1600" b="1" dirty="0" smtClean="0"/>
              <a:t>84%</a:t>
            </a:r>
            <a:endParaRPr lang="en-US" sz="1600" b="1" dirty="0"/>
          </a:p>
        </p:txBody>
      </p:sp>
      <p:sp>
        <p:nvSpPr>
          <p:cNvPr id="14" name="TextBox 13"/>
          <p:cNvSpPr txBox="1"/>
          <p:nvPr/>
        </p:nvSpPr>
        <p:spPr>
          <a:xfrm>
            <a:off x="1964109" y="5146839"/>
            <a:ext cx="595035" cy="338554"/>
          </a:xfrm>
          <a:prstGeom prst="rect">
            <a:avLst/>
          </a:prstGeom>
          <a:noFill/>
        </p:spPr>
        <p:txBody>
          <a:bodyPr wrap="none" rtlCol="0">
            <a:spAutoFit/>
          </a:bodyPr>
          <a:lstStyle/>
          <a:p>
            <a:r>
              <a:rPr lang="en-US" sz="1600" b="1" dirty="0" smtClean="0"/>
              <a:t>16%</a:t>
            </a:r>
            <a:endParaRPr lang="en-US" sz="1600" b="1" dirty="0"/>
          </a:p>
        </p:txBody>
      </p:sp>
    </p:spTree>
    <p:extLst>
      <p:ext uri="{BB962C8B-B14F-4D97-AF65-F5344CB8AC3E}">
        <p14:creationId xmlns:p14="http://schemas.microsoft.com/office/powerpoint/2010/main" val="3716106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05" y="503483"/>
            <a:ext cx="8255675" cy="1143000"/>
          </a:xfrm>
        </p:spPr>
        <p:txBody>
          <a:bodyPr/>
          <a:lstStyle/>
          <a:p>
            <a:r>
              <a:rPr lang="en-US" dirty="0" smtClean="0"/>
              <a:t>A majority of parents are </a:t>
            </a:r>
            <a:r>
              <a:rPr lang="en-US" dirty="0"/>
              <a:t>at least </a:t>
            </a:r>
            <a:r>
              <a:rPr lang="en-US" dirty="0" smtClean="0"/>
              <a:t>somewhat </a:t>
            </a:r>
            <a:r>
              <a:rPr lang="en-US" dirty="0"/>
              <a:t>satisfied with the job their child’s </a:t>
            </a:r>
            <a:r>
              <a:rPr lang="en-US" dirty="0" smtClean="0"/>
              <a:t>high school did </a:t>
            </a:r>
            <a:r>
              <a:rPr lang="en-US" dirty="0"/>
              <a:t>preparing </a:t>
            </a:r>
            <a:r>
              <a:rPr lang="en-US" dirty="0" smtClean="0"/>
              <a:t>him/her in </a:t>
            </a:r>
            <a:r>
              <a:rPr lang="en-US" dirty="0"/>
              <a:t>specific subject </a:t>
            </a:r>
            <a:r>
              <a:rPr lang="en-US" dirty="0" smtClean="0"/>
              <a:t>areas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0156773"/>
              </p:ext>
            </p:extLst>
          </p:nvPr>
        </p:nvGraphicFramePr>
        <p:xfrm>
          <a:off x="952935" y="2183232"/>
          <a:ext cx="761956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13</a:t>
            </a:fld>
            <a:endParaRPr lang="en-US" dirty="0"/>
          </a:p>
        </p:txBody>
      </p:sp>
      <p:sp>
        <p:nvSpPr>
          <p:cNvPr id="6" name="TextBox 5"/>
          <p:cNvSpPr txBox="1"/>
          <p:nvPr/>
        </p:nvSpPr>
        <p:spPr>
          <a:xfrm>
            <a:off x="294904" y="1772104"/>
            <a:ext cx="8430431" cy="584775"/>
          </a:xfrm>
          <a:prstGeom prst="rect">
            <a:avLst/>
          </a:prstGeom>
          <a:noFill/>
        </p:spPr>
        <p:txBody>
          <a:bodyPr wrap="square" rtlCol="0">
            <a:spAutoFit/>
          </a:bodyPr>
          <a:lstStyle/>
          <a:p>
            <a:pPr algn="l"/>
            <a:r>
              <a:rPr lang="en-US" sz="1600" i="1" dirty="0" smtClean="0">
                <a:solidFill>
                  <a:schemeClr val="tx1">
                    <a:lumMod val="65000"/>
                    <a:lumOff val="35000"/>
                  </a:schemeClr>
                </a:solidFill>
              </a:rPr>
              <a:t>When </a:t>
            </a:r>
            <a:r>
              <a:rPr lang="en-US" sz="1600" i="1" dirty="0">
                <a:solidFill>
                  <a:schemeClr val="tx1">
                    <a:lumMod val="65000"/>
                    <a:lumOff val="35000"/>
                  </a:schemeClr>
                </a:solidFill>
              </a:rPr>
              <a:t>it comes specifically to the skills listed below, how satisfied are you with the job your child’s high school did in preparing [him/her] for success after high school</a:t>
            </a:r>
            <a:r>
              <a:rPr lang="en-US" sz="1600" i="1" dirty="0" smtClean="0">
                <a:solidFill>
                  <a:schemeClr val="tx1">
                    <a:lumMod val="65000"/>
                    <a:lumOff val="35000"/>
                  </a:schemeClr>
                </a:solidFill>
              </a:rPr>
              <a:t>?</a:t>
            </a:r>
            <a:endParaRPr lang="en-US" sz="1600" i="1" dirty="0">
              <a:solidFill>
                <a:schemeClr val="tx1">
                  <a:lumMod val="65000"/>
                  <a:lumOff val="35000"/>
                </a:schemeClr>
              </a:solidFill>
            </a:endParaRPr>
          </a:p>
        </p:txBody>
      </p:sp>
      <p:sp>
        <p:nvSpPr>
          <p:cNvPr id="21" name="TextBox 20"/>
          <p:cNvSpPr txBox="1"/>
          <p:nvPr/>
        </p:nvSpPr>
        <p:spPr>
          <a:xfrm>
            <a:off x="102870" y="3031654"/>
            <a:ext cx="1892515" cy="2708434"/>
          </a:xfrm>
          <a:prstGeom prst="rect">
            <a:avLst/>
          </a:prstGeom>
          <a:noFill/>
        </p:spPr>
        <p:txBody>
          <a:bodyPr wrap="square" rtlCol="0">
            <a:spAutoFit/>
          </a:bodyPr>
          <a:lstStyle/>
          <a:p>
            <a:pPr algn="r">
              <a:lnSpc>
                <a:spcPts val="1500"/>
              </a:lnSpc>
              <a:spcBef>
                <a:spcPts val="1500"/>
              </a:spcBef>
            </a:pPr>
            <a:r>
              <a:rPr lang="en-US" sz="1500" b="1" dirty="0" smtClean="0"/>
              <a:t>Computer/</a:t>
            </a:r>
            <a:br>
              <a:rPr lang="en-US" sz="1500" b="1" dirty="0" smtClean="0"/>
            </a:br>
            <a:r>
              <a:rPr lang="en-US" sz="1500" b="1" dirty="0" smtClean="0"/>
              <a:t>technology</a:t>
            </a:r>
          </a:p>
          <a:p>
            <a:pPr algn="r">
              <a:lnSpc>
                <a:spcPts val="1500"/>
              </a:lnSpc>
              <a:spcBef>
                <a:spcPts val="1800"/>
              </a:spcBef>
            </a:pPr>
            <a:r>
              <a:rPr lang="en-US" sz="1500" b="1" dirty="0" smtClean="0"/>
              <a:t>Working in a team</a:t>
            </a:r>
          </a:p>
          <a:p>
            <a:pPr algn="r">
              <a:lnSpc>
                <a:spcPts val="1500"/>
              </a:lnSpc>
              <a:spcBef>
                <a:spcPts val="1800"/>
              </a:spcBef>
            </a:pPr>
            <a:r>
              <a:rPr lang="en-US" sz="1500" b="1" dirty="0" smtClean="0"/>
              <a:t>Verbal communication</a:t>
            </a:r>
          </a:p>
          <a:p>
            <a:pPr algn="r">
              <a:lnSpc>
                <a:spcPts val="1500"/>
              </a:lnSpc>
              <a:spcBef>
                <a:spcPts val="1200"/>
              </a:spcBef>
            </a:pPr>
            <a:r>
              <a:rPr lang="en-US" sz="1500" b="1" dirty="0" smtClean="0"/>
              <a:t>Writing</a:t>
            </a:r>
            <a:endParaRPr lang="en-US" sz="1500" b="1" dirty="0"/>
          </a:p>
          <a:p>
            <a:pPr algn="r">
              <a:lnSpc>
                <a:spcPts val="1500"/>
              </a:lnSpc>
              <a:spcBef>
                <a:spcPts val="1200"/>
              </a:spcBef>
            </a:pPr>
            <a:r>
              <a:rPr lang="en-US" sz="1500" b="1" dirty="0" smtClean="0"/>
              <a:t>Mathematics</a:t>
            </a:r>
            <a:endParaRPr lang="en-US" sz="1500" b="1" dirty="0"/>
          </a:p>
          <a:p>
            <a:pPr algn="r">
              <a:lnSpc>
                <a:spcPts val="1500"/>
              </a:lnSpc>
              <a:spcBef>
                <a:spcPts val="2400"/>
              </a:spcBef>
            </a:pPr>
            <a:r>
              <a:rPr lang="en-US" sz="1500" b="1" dirty="0" smtClean="0"/>
              <a:t>Problem solving</a:t>
            </a:r>
          </a:p>
        </p:txBody>
      </p:sp>
    </p:spTree>
    <p:extLst>
      <p:ext uri="{BB962C8B-B14F-4D97-AF65-F5344CB8AC3E}">
        <p14:creationId xmlns:p14="http://schemas.microsoft.com/office/powerpoint/2010/main" val="3424671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05" y="503483"/>
            <a:ext cx="8255675" cy="1143000"/>
          </a:xfrm>
        </p:spPr>
        <p:txBody>
          <a:bodyPr/>
          <a:lstStyle/>
          <a:p>
            <a:r>
              <a:rPr lang="en-US" dirty="0" smtClean="0"/>
              <a:t>A majority of parents </a:t>
            </a:r>
            <a:r>
              <a:rPr lang="en-US" dirty="0"/>
              <a:t>are at least </a:t>
            </a:r>
            <a:r>
              <a:rPr lang="en-US" dirty="0" smtClean="0"/>
              <a:t>somewhat </a:t>
            </a:r>
            <a:r>
              <a:rPr lang="en-US" dirty="0"/>
              <a:t>satisfied with the job their child’s </a:t>
            </a:r>
            <a:r>
              <a:rPr lang="en-US" dirty="0" smtClean="0"/>
              <a:t>high school did </a:t>
            </a:r>
            <a:r>
              <a:rPr lang="en-US" dirty="0"/>
              <a:t>preparing </a:t>
            </a:r>
            <a:r>
              <a:rPr lang="en-US" dirty="0" smtClean="0"/>
              <a:t>him/her in </a:t>
            </a:r>
            <a:r>
              <a:rPr lang="en-US" dirty="0"/>
              <a:t>specific subject </a:t>
            </a:r>
            <a:r>
              <a:rPr lang="en-US" dirty="0" smtClean="0"/>
              <a:t>areas </a:t>
            </a:r>
            <a:r>
              <a:rPr lang="en-US" sz="2400" b="0" i="1" dirty="0" smtClean="0"/>
              <a:t>(continued)</a:t>
            </a:r>
            <a:endParaRPr lang="en-US" sz="2400" b="0"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3833281"/>
              </p:ext>
            </p:extLst>
          </p:nvPr>
        </p:nvGraphicFramePr>
        <p:xfrm>
          <a:off x="952935" y="2183232"/>
          <a:ext cx="761956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14</a:t>
            </a:fld>
            <a:endParaRPr lang="en-US" dirty="0"/>
          </a:p>
        </p:txBody>
      </p:sp>
      <p:sp>
        <p:nvSpPr>
          <p:cNvPr id="6" name="TextBox 5"/>
          <p:cNvSpPr txBox="1"/>
          <p:nvPr/>
        </p:nvSpPr>
        <p:spPr>
          <a:xfrm>
            <a:off x="294904" y="1772104"/>
            <a:ext cx="8430431" cy="584775"/>
          </a:xfrm>
          <a:prstGeom prst="rect">
            <a:avLst/>
          </a:prstGeom>
          <a:noFill/>
        </p:spPr>
        <p:txBody>
          <a:bodyPr wrap="square" rtlCol="0">
            <a:spAutoFit/>
          </a:bodyPr>
          <a:lstStyle/>
          <a:p>
            <a:pPr algn="l"/>
            <a:r>
              <a:rPr lang="en-US" sz="1600" i="1" dirty="0" smtClean="0">
                <a:solidFill>
                  <a:schemeClr val="tx1">
                    <a:lumMod val="65000"/>
                    <a:lumOff val="35000"/>
                  </a:schemeClr>
                </a:solidFill>
              </a:rPr>
              <a:t>When </a:t>
            </a:r>
            <a:r>
              <a:rPr lang="en-US" sz="1600" i="1" dirty="0">
                <a:solidFill>
                  <a:schemeClr val="tx1">
                    <a:lumMod val="65000"/>
                    <a:lumOff val="35000"/>
                  </a:schemeClr>
                </a:solidFill>
              </a:rPr>
              <a:t>it comes specifically to the skills listed below, how satisfied are you with the job your child’s high school did in preparing [him/her] for success after high school</a:t>
            </a:r>
            <a:r>
              <a:rPr lang="en-US" sz="1600" i="1" dirty="0" smtClean="0">
                <a:solidFill>
                  <a:schemeClr val="tx1">
                    <a:lumMod val="65000"/>
                    <a:lumOff val="35000"/>
                  </a:schemeClr>
                </a:solidFill>
              </a:rPr>
              <a:t>?</a:t>
            </a:r>
            <a:endParaRPr lang="en-US" sz="1600" i="1" dirty="0">
              <a:solidFill>
                <a:schemeClr val="tx1">
                  <a:lumMod val="65000"/>
                  <a:lumOff val="35000"/>
                </a:schemeClr>
              </a:solidFill>
            </a:endParaRPr>
          </a:p>
        </p:txBody>
      </p:sp>
      <p:sp>
        <p:nvSpPr>
          <p:cNvPr id="21" name="TextBox 20"/>
          <p:cNvSpPr txBox="1"/>
          <p:nvPr/>
        </p:nvSpPr>
        <p:spPr>
          <a:xfrm>
            <a:off x="102870" y="3168814"/>
            <a:ext cx="1892515" cy="2823850"/>
          </a:xfrm>
          <a:prstGeom prst="rect">
            <a:avLst/>
          </a:prstGeom>
          <a:noFill/>
        </p:spPr>
        <p:txBody>
          <a:bodyPr wrap="square" rtlCol="0">
            <a:spAutoFit/>
          </a:bodyPr>
          <a:lstStyle/>
          <a:p>
            <a:pPr algn="r">
              <a:lnSpc>
                <a:spcPts val="1500"/>
              </a:lnSpc>
              <a:spcBef>
                <a:spcPts val="600"/>
              </a:spcBef>
            </a:pPr>
            <a:r>
              <a:rPr lang="en-US" sz="1500" b="1" dirty="0" smtClean="0"/>
              <a:t>Science</a:t>
            </a:r>
          </a:p>
          <a:p>
            <a:pPr algn="r">
              <a:lnSpc>
                <a:spcPts val="1500"/>
              </a:lnSpc>
              <a:spcBef>
                <a:spcPts val="1200"/>
              </a:spcBef>
            </a:pPr>
            <a:r>
              <a:rPr lang="en-US" sz="1500" b="1" dirty="0" smtClean="0"/>
              <a:t>Written </a:t>
            </a:r>
            <a:r>
              <a:rPr lang="en-US" sz="1500" b="1" dirty="0"/>
              <a:t>communication</a:t>
            </a:r>
          </a:p>
          <a:p>
            <a:pPr algn="r">
              <a:lnSpc>
                <a:spcPts val="1500"/>
              </a:lnSpc>
              <a:spcBef>
                <a:spcPts val="600"/>
              </a:spcBef>
            </a:pPr>
            <a:r>
              <a:rPr lang="en-US" sz="1500" b="1" dirty="0" smtClean="0"/>
              <a:t>Comprehension</a:t>
            </a:r>
            <a:br>
              <a:rPr lang="en-US" sz="1500" b="1" dirty="0" smtClean="0"/>
            </a:br>
            <a:r>
              <a:rPr lang="en-US" sz="1500" b="1" dirty="0" smtClean="0"/>
              <a:t>of complicated material</a:t>
            </a:r>
          </a:p>
          <a:p>
            <a:pPr algn="r">
              <a:lnSpc>
                <a:spcPts val="1500"/>
              </a:lnSpc>
              <a:spcBef>
                <a:spcPts val="600"/>
              </a:spcBef>
            </a:pPr>
            <a:r>
              <a:rPr lang="en-US" sz="1500" b="1" dirty="0" smtClean="0"/>
              <a:t>Critical thinking</a:t>
            </a:r>
          </a:p>
          <a:p>
            <a:pPr algn="r">
              <a:lnSpc>
                <a:spcPts val="1500"/>
              </a:lnSpc>
              <a:spcBef>
                <a:spcPts val="1500"/>
              </a:spcBef>
            </a:pPr>
            <a:r>
              <a:rPr lang="en-US" sz="1500" b="1" dirty="0" smtClean="0"/>
              <a:t>Work and study habits</a:t>
            </a:r>
          </a:p>
          <a:p>
            <a:pPr algn="r">
              <a:lnSpc>
                <a:spcPts val="1500"/>
              </a:lnSpc>
              <a:spcBef>
                <a:spcPts val="900"/>
              </a:spcBef>
            </a:pPr>
            <a:r>
              <a:rPr lang="en-US" sz="1500" b="1" dirty="0" smtClean="0"/>
              <a:t>Conducting research</a:t>
            </a:r>
            <a:endParaRPr lang="en-US" sz="1500" b="1" dirty="0"/>
          </a:p>
        </p:txBody>
      </p:sp>
    </p:spTree>
    <p:extLst>
      <p:ext uri="{BB962C8B-B14F-4D97-AF65-F5344CB8AC3E}">
        <p14:creationId xmlns:p14="http://schemas.microsoft.com/office/powerpoint/2010/main" val="3662122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130" y="532130"/>
            <a:ext cx="8251060" cy="1143000"/>
          </a:xfrm>
        </p:spPr>
        <p:txBody>
          <a:bodyPr/>
          <a:lstStyle/>
          <a:p>
            <a:r>
              <a:rPr lang="en-US" dirty="0" smtClean="0"/>
              <a:t>Most </a:t>
            </a:r>
            <a:r>
              <a:rPr lang="en-US" dirty="0"/>
              <a:t>parents think their child’s high school did a good job with </a:t>
            </a:r>
            <a:r>
              <a:rPr lang="en-US" dirty="0" smtClean="0"/>
              <a:t>big-picture </a:t>
            </a:r>
            <a:r>
              <a:rPr lang="en-US" dirty="0"/>
              <a:t>objectives, </a:t>
            </a:r>
            <a:r>
              <a:rPr lang="en-US" dirty="0" smtClean="0"/>
              <a:t>such as </a:t>
            </a:r>
            <a:r>
              <a:rPr lang="en-US" dirty="0"/>
              <a:t>preparing students for success after high school and building confidence, maturity, and personal </a:t>
            </a:r>
            <a:r>
              <a:rPr lang="en-US" dirty="0" smtClean="0"/>
              <a:t>skills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3573821"/>
              </p:ext>
            </p:extLst>
          </p:nvPr>
        </p:nvGraphicFramePr>
        <p:xfrm>
          <a:off x="663575" y="2485355"/>
          <a:ext cx="7771765" cy="40983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15</a:t>
            </a:fld>
            <a:endParaRPr lang="en-US" dirty="0"/>
          </a:p>
        </p:txBody>
      </p:sp>
      <p:sp>
        <p:nvSpPr>
          <p:cNvPr id="5" name="TextBox 4"/>
          <p:cNvSpPr txBox="1"/>
          <p:nvPr/>
        </p:nvSpPr>
        <p:spPr>
          <a:xfrm>
            <a:off x="891540" y="1951406"/>
            <a:ext cx="7418070" cy="369332"/>
          </a:xfrm>
          <a:prstGeom prst="rect">
            <a:avLst/>
          </a:prstGeom>
          <a:noFill/>
        </p:spPr>
        <p:txBody>
          <a:bodyPr wrap="square" rtlCol="0">
            <a:spAutoFit/>
          </a:bodyPr>
          <a:lstStyle/>
          <a:p>
            <a:r>
              <a:rPr lang="en-US" sz="1800" i="1" dirty="0" smtClean="0">
                <a:solidFill>
                  <a:schemeClr val="tx1">
                    <a:lumMod val="65000"/>
                    <a:lumOff val="35000"/>
                  </a:schemeClr>
                </a:solidFill>
              </a:rPr>
              <a:t>How </a:t>
            </a:r>
            <a:r>
              <a:rPr lang="en-US" sz="1800" i="1" dirty="0">
                <a:solidFill>
                  <a:schemeClr val="tx1">
                    <a:lumMod val="65000"/>
                    <a:lumOff val="35000"/>
                  </a:schemeClr>
                </a:solidFill>
              </a:rPr>
              <a:t>would you rate the job your child’s high school did in </a:t>
            </a:r>
            <a:r>
              <a:rPr lang="en-US" sz="1800" i="1" dirty="0" smtClean="0">
                <a:solidFill>
                  <a:schemeClr val="tx1">
                    <a:lumMod val="65000"/>
                    <a:lumOff val="35000"/>
                  </a:schemeClr>
                </a:solidFill>
              </a:rPr>
              <a:t>these areas?</a:t>
            </a:r>
            <a:endParaRPr lang="en-US" sz="1800" i="1" dirty="0">
              <a:solidFill>
                <a:schemeClr val="tx1">
                  <a:lumMod val="65000"/>
                  <a:lumOff val="35000"/>
                </a:schemeClr>
              </a:solidFill>
            </a:endParaRPr>
          </a:p>
        </p:txBody>
      </p:sp>
      <p:sp>
        <p:nvSpPr>
          <p:cNvPr id="7" name="TextBox 6"/>
          <p:cNvSpPr txBox="1"/>
          <p:nvPr/>
        </p:nvSpPr>
        <p:spPr>
          <a:xfrm>
            <a:off x="446697" y="2897921"/>
            <a:ext cx="6457023" cy="3016210"/>
          </a:xfrm>
          <a:prstGeom prst="rect">
            <a:avLst/>
          </a:prstGeom>
          <a:noFill/>
        </p:spPr>
        <p:txBody>
          <a:bodyPr wrap="square" rtlCol="0">
            <a:spAutoFit/>
          </a:bodyPr>
          <a:lstStyle/>
          <a:p>
            <a:pPr algn="l" fontAlgn="b" hangingPunct="0">
              <a:lnSpc>
                <a:spcPts val="1500"/>
              </a:lnSpc>
              <a:spcBef>
                <a:spcPts val="3600"/>
              </a:spcBef>
            </a:pPr>
            <a:r>
              <a:rPr lang="en-US" sz="1500" b="1" dirty="0" smtClean="0"/>
              <a:t>Providing </a:t>
            </a:r>
            <a:r>
              <a:rPr lang="en-US" sz="1500" b="1" dirty="0"/>
              <a:t>your child with an education that would enable [him/her] </a:t>
            </a:r>
            <a:r>
              <a:rPr lang="en-US" sz="1500" b="1" dirty="0" smtClean="0"/>
              <a:t/>
            </a:r>
            <a:br>
              <a:rPr lang="en-US" sz="1500" b="1" dirty="0" smtClean="0"/>
            </a:br>
            <a:r>
              <a:rPr lang="en-US" sz="1500" b="1" dirty="0" smtClean="0"/>
              <a:t>to </a:t>
            </a:r>
            <a:r>
              <a:rPr lang="en-US" sz="1500" b="1" dirty="0"/>
              <a:t>be admitted to college and succeed at college-level work	</a:t>
            </a:r>
          </a:p>
          <a:p>
            <a:pPr algn="l" fontAlgn="b" hangingPunct="0">
              <a:lnSpc>
                <a:spcPts val="1500"/>
              </a:lnSpc>
              <a:spcBef>
                <a:spcPts val="3600"/>
              </a:spcBef>
            </a:pPr>
            <a:r>
              <a:rPr lang="en-US" sz="1500" b="1" dirty="0"/>
              <a:t>Helping your child develop the confidence, maturity, and </a:t>
            </a:r>
            <a:r>
              <a:rPr lang="en-US" sz="1500" b="1" dirty="0" smtClean="0"/>
              <a:t/>
            </a:r>
            <a:br>
              <a:rPr lang="en-US" sz="1500" b="1" dirty="0" smtClean="0"/>
            </a:br>
            <a:r>
              <a:rPr lang="en-US" sz="1500" b="1" dirty="0" smtClean="0"/>
              <a:t>personal skills </a:t>
            </a:r>
            <a:r>
              <a:rPr lang="en-US" sz="1500" b="1" dirty="0"/>
              <a:t>people need as adults	</a:t>
            </a:r>
          </a:p>
          <a:p>
            <a:pPr algn="l" fontAlgn="b" hangingPunct="0">
              <a:lnSpc>
                <a:spcPts val="1500"/>
              </a:lnSpc>
              <a:spcBef>
                <a:spcPts val="3600"/>
              </a:spcBef>
            </a:pPr>
            <a:r>
              <a:rPr lang="en-US" sz="1500" b="1" dirty="0"/>
              <a:t>Preparing your child for a good job and career </a:t>
            </a:r>
            <a:r>
              <a:rPr lang="en-US" sz="1500" b="1" dirty="0" smtClean="0"/>
              <a:t>after </a:t>
            </a:r>
            <a:br>
              <a:rPr lang="en-US" sz="1500" b="1" dirty="0" smtClean="0"/>
            </a:br>
            <a:r>
              <a:rPr lang="en-US" sz="1500" b="1" dirty="0" smtClean="0"/>
              <a:t>high </a:t>
            </a:r>
            <a:r>
              <a:rPr lang="en-US" sz="1500" b="1" dirty="0"/>
              <a:t>school	</a:t>
            </a:r>
          </a:p>
          <a:p>
            <a:pPr algn="l" fontAlgn="b" hangingPunct="0">
              <a:lnSpc>
                <a:spcPts val="1500"/>
              </a:lnSpc>
              <a:spcBef>
                <a:spcPts val="3600"/>
              </a:spcBef>
            </a:pPr>
            <a:r>
              <a:rPr lang="en-US" sz="1500" b="1" dirty="0"/>
              <a:t>Helping your child discover and develop a special talent or </a:t>
            </a:r>
            <a:r>
              <a:rPr lang="en-US" sz="1500" b="1" dirty="0" smtClean="0"/>
              <a:t/>
            </a:r>
            <a:br>
              <a:rPr lang="en-US" sz="1500" b="1" dirty="0" smtClean="0"/>
            </a:br>
            <a:r>
              <a:rPr lang="en-US" sz="1500" b="1" dirty="0" smtClean="0"/>
              <a:t>ability </a:t>
            </a:r>
            <a:r>
              <a:rPr lang="en-US" sz="1500" b="1" dirty="0"/>
              <a:t>that could become a focal point for [his/her] future	</a:t>
            </a:r>
          </a:p>
        </p:txBody>
      </p:sp>
      <p:sp>
        <p:nvSpPr>
          <p:cNvPr id="11" name="TextBox 10"/>
          <p:cNvSpPr txBox="1"/>
          <p:nvPr/>
        </p:nvSpPr>
        <p:spPr>
          <a:xfrm>
            <a:off x="6549979" y="3360420"/>
            <a:ext cx="595035" cy="338554"/>
          </a:xfrm>
          <a:prstGeom prst="rect">
            <a:avLst/>
          </a:prstGeom>
          <a:noFill/>
        </p:spPr>
        <p:txBody>
          <a:bodyPr wrap="none" rtlCol="0">
            <a:spAutoFit/>
          </a:bodyPr>
          <a:lstStyle/>
          <a:p>
            <a:r>
              <a:rPr lang="en-US" sz="1600" b="1" dirty="0" smtClean="0"/>
              <a:t>80%</a:t>
            </a:r>
            <a:endParaRPr lang="en-US" sz="1600" b="1" dirty="0"/>
          </a:p>
        </p:txBody>
      </p:sp>
      <p:sp>
        <p:nvSpPr>
          <p:cNvPr id="12" name="TextBox 11"/>
          <p:cNvSpPr txBox="1"/>
          <p:nvPr/>
        </p:nvSpPr>
        <p:spPr>
          <a:xfrm>
            <a:off x="6173715" y="4185582"/>
            <a:ext cx="595035" cy="338554"/>
          </a:xfrm>
          <a:prstGeom prst="rect">
            <a:avLst/>
          </a:prstGeom>
          <a:noFill/>
        </p:spPr>
        <p:txBody>
          <a:bodyPr wrap="none" rtlCol="0">
            <a:spAutoFit/>
          </a:bodyPr>
          <a:lstStyle/>
          <a:p>
            <a:r>
              <a:rPr lang="en-US" sz="1600" b="1" dirty="0" smtClean="0"/>
              <a:t>74%</a:t>
            </a:r>
            <a:endParaRPr lang="en-US" sz="1600" b="1" dirty="0"/>
          </a:p>
        </p:txBody>
      </p:sp>
      <p:sp>
        <p:nvSpPr>
          <p:cNvPr id="13" name="TextBox 12"/>
          <p:cNvSpPr txBox="1"/>
          <p:nvPr/>
        </p:nvSpPr>
        <p:spPr>
          <a:xfrm>
            <a:off x="5614571" y="5033604"/>
            <a:ext cx="595035" cy="338554"/>
          </a:xfrm>
          <a:prstGeom prst="rect">
            <a:avLst/>
          </a:prstGeom>
          <a:noFill/>
        </p:spPr>
        <p:txBody>
          <a:bodyPr wrap="none" rtlCol="0">
            <a:spAutoFit/>
          </a:bodyPr>
          <a:lstStyle/>
          <a:p>
            <a:r>
              <a:rPr lang="en-US" sz="1600" b="1" dirty="0" smtClean="0"/>
              <a:t>66%</a:t>
            </a:r>
            <a:endParaRPr lang="en-US" sz="1600" b="1" dirty="0"/>
          </a:p>
        </p:txBody>
      </p:sp>
      <p:sp>
        <p:nvSpPr>
          <p:cNvPr id="14" name="TextBox 13"/>
          <p:cNvSpPr txBox="1"/>
          <p:nvPr/>
        </p:nvSpPr>
        <p:spPr>
          <a:xfrm>
            <a:off x="5469453" y="5871804"/>
            <a:ext cx="595035" cy="338554"/>
          </a:xfrm>
          <a:prstGeom prst="rect">
            <a:avLst/>
          </a:prstGeom>
          <a:noFill/>
        </p:spPr>
        <p:txBody>
          <a:bodyPr wrap="none" rtlCol="0">
            <a:spAutoFit/>
          </a:bodyPr>
          <a:lstStyle/>
          <a:p>
            <a:r>
              <a:rPr lang="en-US" sz="1600" b="1" dirty="0" smtClean="0"/>
              <a:t>64%</a:t>
            </a:r>
            <a:endParaRPr lang="en-US" sz="1600" b="1" dirty="0"/>
          </a:p>
        </p:txBody>
      </p:sp>
      <p:sp>
        <p:nvSpPr>
          <p:cNvPr id="15" name="TextBox 14"/>
          <p:cNvSpPr txBox="1"/>
          <p:nvPr/>
        </p:nvSpPr>
        <p:spPr>
          <a:xfrm>
            <a:off x="7863801" y="2498852"/>
            <a:ext cx="1200778" cy="3677930"/>
          </a:xfrm>
          <a:prstGeom prst="rect">
            <a:avLst/>
          </a:prstGeom>
          <a:noFill/>
        </p:spPr>
        <p:txBody>
          <a:bodyPr wrap="square" rtlCol="0">
            <a:spAutoFit/>
          </a:bodyPr>
          <a:lstStyle/>
          <a:p>
            <a:pPr>
              <a:spcBef>
                <a:spcPts val="1800"/>
              </a:spcBef>
            </a:pPr>
            <a:r>
              <a:rPr lang="en-US" dirty="0" smtClean="0">
                <a:solidFill>
                  <a:schemeClr val="tx1">
                    <a:lumMod val="75000"/>
                    <a:lumOff val="25000"/>
                  </a:schemeClr>
                </a:solidFill>
              </a:rPr>
              <a:t>My child’s </a:t>
            </a:r>
            <a:br>
              <a:rPr lang="en-US" dirty="0" smtClean="0">
                <a:solidFill>
                  <a:schemeClr val="tx1">
                    <a:lumMod val="75000"/>
                    <a:lumOff val="25000"/>
                  </a:schemeClr>
                </a:solidFill>
              </a:rPr>
            </a:br>
            <a:r>
              <a:rPr lang="en-US" dirty="0" smtClean="0">
                <a:solidFill>
                  <a:schemeClr val="tx1">
                    <a:lumMod val="75000"/>
                    <a:lumOff val="25000"/>
                  </a:schemeClr>
                </a:solidFill>
              </a:rPr>
              <a:t>high school </a:t>
            </a:r>
            <a:r>
              <a:rPr lang="en-US" u="sng" dirty="0" smtClean="0">
                <a:solidFill>
                  <a:schemeClr val="tx1">
                    <a:lumMod val="75000"/>
                    <a:lumOff val="25000"/>
                  </a:schemeClr>
                </a:solidFill>
              </a:rPr>
              <a:t>fell short</a:t>
            </a:r>
          </a:p>
          <a:p>
            <a:pPr>
              <a:spcBef>
                <a:spcPts val="1800"/>
              </a:spcBef>
            </a:pPr>
            <a:r>
              <a:rPr lang="en-US" dirty="0" smtClean="0">
                <a:solidFill>
                  <a:schemeClr val="tx1">
                    <a:lumMod val="75000"/>
                    <a:lumOff val="25000"/>
                  </a:schemeClr>
                </a:solidFill>
              </a:rPr>
              <a:t>20%</a:t>
            </a:r>
          </a:p>
          <a:p>
            <a:pPr>
              <a:spcBef>
                <a:spcPts val="4800"/>
              </a:spcBef>
            </a:pPr>
            <a:r>
              <a:rPr lang="en-US" dirty="0" smtClean="0">
                <a:solidFill>
                  <a:schemeClr val="tx1">
                    <a:lumMod val="75000"/>
                    <a:lumOff val="25000"/>
                  </a:schemeClr>
                </a:solidFill>
              </a:rPr>
              <a:t>26%</a:t>
            </a:r>
          </a:p>
          <a:p>
            <a:pPr>
              <a:spcBef>
                <a:spcPts val="4800"/>
              </a:spcBef>
            </a:pPr>
            <a:r>
              <a:rPr lang="en-US" dirty="0" smtClean="0">
                <a:solidFill>
                  <a:schemeClr val="tx1">
                    <a:lumMod val="75000"/>
                    <a:lumOff val="25000"/>
                  </a:schemeClr>
                </a:solidFill>
              </a:rPr>
              <a:t>34%</a:t>
            </a:r>
          </a:p>
          <a:p>
            <a:pPr>
              <a:spcBef>
                <a:spcPts val="4800"/>
              </a:spcBef>
            </a:pPr>
            <a:r>
              <a:rPr lang="en-US" dirty="0" smtClean="0">
                <a:solidFill>
                  <a:schemeClr val="tx1">
                    <a:lumMod val="75000"/>
                    <a:lumOff val="25000"/>
                  </a:schemeClr>
                </a:solidFill>
              </a:rPr>
              <a:t>36%</a:t>
            </a:r>
            <a:endParaRPr lang="en-US" dirty="0">
              <a:solidFill>
                <a:schemeClr val="tx1">
                  <a:lumMod val="75000"/>
                  <a:lumOff val="25000"/>
                </a:schemeClr>
              </a:solidFill>
            </a:endParaRPr>
          </a:p>
        </p:txBody>
      </p:sp>
    </p:spTree>
    <p:extLst>
      <p:ext uri="{BB962C8B-B14F-4D97-AF65-F5344CB8AC3E}">
        <p14:creationId xmlns:p14="http://schemas.microsoft.com/office/powerpoint/2010/main" val="381835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39" y="532130"/>
            <a:ext cx="8061101" cy="1143000"/>
          </a:xfrm>
        </p:spPr>
        <p:txBody>
          <a:bodyPr/>
          <a:lstStyle/>
          <a:p>
            <a:r>
              <a:rPr lang="en-US" dirty="0" smtClean="0"/>
              <a:t>However, </a:t>
            </a:r>
            <a:r>
              <a:rPr lang="en-US" dirty="0"/>
              <a:t>parents whose children attended high schools </a:t>
            </a:r>
            <a:r>
              <a:rPr lang="en-US" dirty="0" smtClean="0"/>
              <a:t>that had low academic expectations of them are </a:t>
            </a:r>
            <a:r>
              <a:rPr lang="en-US" dirty="0"/>
              <a:t>much more likely to think the school fell short on these important </a:t>
            </a:r>
            <a:r>
              <a:rPr lang="en-US" dirty="0" smtClean="0"/>
              <a:t>objectives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16</a:t>
            </a:fld>
            <a:endParaRPr lang="en-US" dirty="0"/>
          </a:p>
        </p:txBody>
      </p:sp>
      <p:sp>
        <p:nvSpPr>
          <p:cNvPr id="5" name="TextBox 4"/>
          <p:cNvSpPr txBox="1"/>
          <p:nvPr/>
        </p:nvSpPr>
        <p:spPr>
          <a:xfrm>
            <a:off x="891540" y="1779956"/>
            <a:ext cx="7418070" cy="369332"/>
          </a:xfrm>
          <a:prstGeom prst="rect">
            <a:avLst/>
          </a:prstGeom>
          <a:noFill/>
        </p:spPr>
        <p:txBody>
          <a:bodyPr wrap="square" rtlCol="0">
            <a:spAutoFit/>
          </a:bodyPr>
          <a:lstStyle/>
          <a:p>
            <a:r>
              <a:rPr lang="en-US" sz="1800" i="1" dirty="0" smtClean="0">
                <a:solidFill>
                  <a:schemeClr val="tx1">
                    <a:lumMod val="65000"/>
                    <a:lumOff val="35000"/>
                  </a:schemeClr>
                </a:solidFill>
              </a:rPr>
              <a:t>How </a:t>
            </a:r>
            <a:r>
              <a:rPr lang="en-US" sz="1800" i="1" dirty="0">
                <a:solidFill>
                  <a:schemeClr val="tx1">
                    <a:lumMod val="65000"/>
                    <a:lumOff val="35000"/>
                  </a:schemeClr>
                </a:solidFill>
              </a:rPr>
              <a:t>would you rate the job your child’s high school did in </a:t>
            </a:r>
            <a:r>
              <a:rPr lang="en-US" sz="1800" i="1" dirty="0" smtClean="0">
                <a:solidFill>
                  <a:schemeClr val="tx1">
                    <a:lumMod val="65000"/>
                    <a:lumOff val="35000"/>
                  </a:schemeClr>
                </a:solidFill>
              </a:rPr>
              <a:t>these areas?</a:t>
            </a:r>
            <a:endParaRPr lang="en-US" sz="1800" i="1" dirty="0">
              <a:solidFill>
                <a:schemeClr val="tx1">
                  <a:lumMod val="65000"/>
                  <a:lumOff val="35000"/>
                </a:schemeClr>
              </a:solidFill>
            </a:endParaRPr>
          </a:p>
        </p:txBody>
      </p:sp>
      <p:sp>
        <p:nvSpPr>
          <p:cNvPr id="7" name="TextBox 6"/>
          <p:cNvSpPr txBox="1"/>
          <p:nvPr/>
        </p:nvSpPr>
        <p:spPr>
          <a:xfrm>
            <a:off x="263817" y="3320831"/>
            <a:ext cx="3130893" cy="3054682"/>
          </a:xfrm>
          <a:prstGeom prst="rect">
            <a:avLst/>
          </a:prstGeom>
          <a:noFill/>
        </p:spPr>
        <p:txBody>
          <a:bodyPr wrap="square" rtlCol="0">
            <a:spAutoFit/>
          </a:bodyPr>
          <a:lstStyle/>
          <a:p>
            <a:pPr algn="l" fontAlgn="b" hangingPunct="0">
              <a:lnSpc>
                <a:spcPts val="1500"/>
              </a:lnSpc>
              <a:spcBef>
                <a:spcPts val="1200"/>
              </a:spcBef>
            </a:pPr>
            <a:r>
              <a:rPr lang="en-US" sz="1500" dirty="0" smtClean="0"/>
              <a:t>Providing </a:t>
            </a:r>
            <a:r>
              <a:rPr lang="en-US" sz="1500" dirty="0"/>
              <a:t>your child with an education that would enable [him/her] to be admitted to college and succeed at college-level </a:t>
            </a:r>
            <a:r>
              <a:rPr lang="en-US" sz="1500" dirty="0" smtClean="0"/>
              <a:t>work</a:t>
            </a:r>
            <a:endParaRPr lang="en-US" sz="1500" dirty="0"/>
          </a:p>
          <a:p>
            <a:pPr algn="l" fontAlgn="b" hangingPunct="0">
              <a:lnSpc>
                <a:spcPts val="1500"/>
              </a:lnSpc>
              <a:spcBef>
                <a:spcPts val="1200"/>
              </a:spcBef>
            </a:pPr>
            <a:r>
              <a:rPr lang="en-US" sz="1500" dirty="0"/>
              <a:t>Helping your child develop the confidence, maturity, and personal </a:t>
            </a:r>
            <a:r>
              <a:rPr lang="en-US" sz="1500" dirty="0" smtClean="0"/>
              <a:t/>
            </a:r>
            <a:br>
              <a:rPr lang="en-US" sz="1500" dirty="0" smtClean="0"/>
            </a:br>
            <a:r>
              <a:rPr lang="en-US" sz="1500" dirty="0" smtClean="0"/>
              <a:t>skills </a:t>
            </a:r>
            <a:r>
              <a:rPr lang="en-US" sz="1500" dirty="0"/>
              <a:t>people need as adults	</a:t>
            </a:r>
          </a:p>
          <a:p>
            <a:pPr algn="l" fontAlgn="b" hangingPunct="0">
              <a:lnSpc>
                <a:spcPts val="1500"/>
              </a:lnSpc>
              <a:spcBef>
                <a:spcPts val="1200"/>
              </a:spcBef>
            </a:pPr>
            <a:r>
              <a:rPr lang="en-US" sz="1500" dirty="0"/>
              <a:t>Preparing your child for a good job and career </a:t>
            </a:r>
            <a:r>
              <a:rPr lang="en-US" sz="1500" dirty="0" smtClean="0"/>
              <a:t>after high </a:t>
            </a:r>
            <a:r>
              <a:rPr lang="en-US" sz="1500" dirty="0"/>
              <a:t>school	</a:t>
            </a:r>
          </a:p>
          <a:p>
            <a:pPr algn="l" fontAlgn="b" hangingPunct="0">
              <a:lnSpc>
                <a:spcPts val="1500"/>
              </a:lnSpc>
              <a:spcBef>
                <a:spcPts val="1200"/>
              </a:spcBef>
            </a:pPr>
            <a:r>
              <a:rPr lang="en-US" sz="1500" dirty="0"/>
              <a:t>Helping your child discover and develop a special talent or </a:t>
            </a:r>
            <a:r>
              <a:rPr lang="en-US" sz="1500" dirty="0" smtClean="0"/>
              <a:t/>
            </a:r>
            <a:br>
              <a:rPr lang="en-US" sz="1500" dirty="0" smtClean="0"/>
            </a:br>
            <a:r>
              <a:rPr lang="en-US" sz="1500" dirty="0" smtClean="0"/>
              <a:t>ability </a:t>
            </a:r>
            <a:r>
              <a:rPr lang="en-US" sz="1500" dirty="0"/>
              <a:t>that could become a focal point for [his/her] future	</a:t>
            </a:r>
          </a:p>
        </p:txBody>
      </p:sp>
      <p:grpSp>
        <p:nvGrpSpPr>
          <p:cNvPr id="9" name="Group 8"/>
          <p:cNvGrpSpPr/>
          <p:nvPr/>
        </p:nvGrpSpPr>
        <p:grpSpPr>
          <a:xfrm>
            <a:off x="3497580" y="2259002"/>
            <a:ext cx="1725932" cy="4116511"/>
            <a:chOff x="3497580" y="2259002"/>
            <a:chExt cx="1725932" cy="4116511"/>
          </a:xfrm>
        </p:grpSpPr>
        <p:sp>
          <p:nvSpPr>
            <p:cNvPr id="16" name="TextBox 15"/>
            <p:cNvSpPr txBox="1"/>
            <p:nvPr/>
          </p:nvSpPr>
          <p:spPr>
            <a:xfrm>
              <a:off x="3497580"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Good</a:t>
              </a:r>
              <a:br>
                <a:rPr lang="en-US" sz="1500" b="1" dirty="0" smtClean="0"/>
              </a:br>
              <a:r>
                <a:rPr lang="en-US" sz="1500" b="1" dirty="0" smtClean="0"/>
                <a:t>job</a:t>
              </a:r>
            </a:p>
            <a:p>
              <a:pPr fontAlgn="b" hangingPunct="0">
                <a:lnSpc>
                  <a:spcPts val="1500"/>
                </a:lnSpc>
                <a:spcBef>
                  <a:spcPts val="1200"/>
                </a:spcBef>
              </a:pPr>
              <a:r>
                <a:rPr lang="en-US" sz="1500" dirty="0" smtClean="0"/>
                <a:t>95%</a:t>
              </a:r>
              <a:br>
                <a:rPr lang="en-US" sz="1500" dirty="0" smtClean="0"/>
              </a:br>
              <a:r>
                <a:rPr lang="en-US" sz="1500" dirty="0" smtClean="0"/>
                <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89%</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88%</a:t>
              </a:r>
              <a:br>
                <a:rPr lang="en-US" sz="1500" dirty="0" smtClean="0"/>
              </a:br>
              <a:endParaRPr lang="en-US" sz="1500" dirty="0" smtClean="0"/>
            </a:p>
            <a:p>
              <a:pPr fontAlgn="b" hangingPunct="0">
                <a:lnSpc>
                  <a:spcPts val="1500"/>
                </a:lnSpc>
                <a:spcBef>
                  <a:spcPts val="1200"/>
                </a:spcBef>
              </a:pPr>
              <a:r>
                <a:rPr lang="en-US" sz="1500" dirty="0" smtClean="0"/>
                <a:t>86%</a:t>
              </a:r>
              <a:br>
                <a:rPr lang="en-US" sz="1500" dirty="0" smtClean="0"/>
              </a:br>
              <a:r>
                <a:rPr lang="en-US" sz="1500" dirty="0" smtClean="0"/>
                <a:t/>
              </a:r>
              <a:br>
                <a:rPr lang="en-US" sz="1500" dirty="0" smtClean="0"/>
              </a:br>
              <a:r>
                <a:rPr lang="en-US" sz="1500" dirty="0" smtClean="0"/>
                <a:t/>
              </a:r>
              <a:br>
                <a:rPr lang="en-US" sz="1500" dirty="0" smtClean="0"/>
              </a:br>
              <a:endParaRPr lang="en-US" sz="1500" dirty="0"/>
            </a:p>
          </p:txBody>
        </p:sp>
        <p:sp>
          <p:nvSpPr>
            <p:cNvPr id="17" name="TextBox 16"/>
            <p:cNvSpPr txBox="1"/>
            <p:nvPr/>
          </p:nvSpPr>
          <p:spPr>
            <a:xfrm>
              <a:off x="4309111"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Fell</a:t>
              </a:r>
              <a:br>
                <a:rPr lang="en-US" sz="1500" b="1" dirty="0" smtClean="0"/>
              </a:br>
              <a:r>
                <a:rPr lang="en-US" sz="1500" b="1" dirty="0" smtClean="0"/>
                <a:t>short</a:t>
              </a:r>
            </a:p>
            <a:p>
              <a:pPr fontAlgn="b" hangingPunct="0">
                <a:lnSpc>
                  <a:spcPts val="1500"/>
                </a:lnSpc>
                <a:spcBef>
                  <a:spcPts val="1200"/>
                </a:spcBef>
              </a:pPr>
              <a:r>
                <a:rPr lang="en-US" sz="1500" dirty="0" smtClean="0"/>
                <a:t>  5%</a:t>
              </a:r>
              <a:br>
                <a:rPr lang="en-US" sz="1500" dirty="0" smtClean="0"/>
              </a:br>
              <a:r>
                <a:rPr lang="en-US" sz="1500" dirty="0" smtClean="0"/>
                <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10%</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12%</a:t>
              </a:r>
              <a:br>
                <a:rPr lang="en-US" sz="1500" dirty="0" smtClean="0"/>
              </a:br>
              <a:endParaRPr lang="en-US" sz="1500" dirty="0" smtClean="0"/>
            </a:p>
            <a:p>
              <a:pPr fontAlgn="b" hangingPunct="0">
                <a:lnSpc>
                  <a:spcPts val="1500"/>
                </a:lnSpc>
                <a:spcBef>
                  <a:spcPts val="1200"/>
                </a:spcBef>
              </a:pPr>
              <a:r>
                <a:rPr lang="en-US" sz="1500" dirty="0" smtClean="0"/>
                <a:t>14%</a:t>
              </a:r>
              <a:br>
                <a:rPr lang="en-US" sz="1500" dirty="0" smtClean="0"/>
              </a:br>
              <a:r>
                <a:rPr lang="en-US" sz="1500" dirty="0" smtClean="0"/>
                <a:t/>
              </a:r>
              <a:br>
                <a:rPr lang="en-US" sz="1500" dirty="0" smtClean="0"/>
              </a:br>
              <a:r>
                <a:rPr lang="en-US" sz="1500" dirty="0" smtClean="0"/>
                <a:t/>
              </a:r>
              <a:br>
                <a:rPr lang="en-US" sz="1500" dirty="0" smtClean="0"/>
              </a:br>
              <a:endParaRPr lang="en-US" sz="1500" dirty="0"/>
            </a:p>
          </p:txBody>
        </p:sp>
        <p:sp>
          <p:nvSpPr>
            <p:cNvPr id="8" name="TextBox 7"/>
            <p:cNvSpPr txBox="1"/>
            <p:nvPr/>
          </p:nvSpPr>
          <p:spPr>
            <a:xfrm>
              <a:off x="3706687" y="2259002"/>
              <a:ext cx="1276311" cy="523220"/>
            </a:xfrm>
            <a:prstGeom prst="rect">
              <a:avLst/>
            </a:prstGeom>
            <a:noFill/>
          </p:spPr>
          <p:txBody>
            <a:bodyPr wrap="none" rtlCol="0">
              <a:spAutoFit/>
            </a:bodyPr>
            <a:lstStyle/>
            <a:p>
              <a:r>
                <a:rPr lang="en-US" b="1" dirty="0" smtClean="0"/>
                <a:t>HS had high</a:t>
              </a:r>
              <a:br>
                <a:rPr lang="en-US" b="1" dirty="0" smtClean="0"/>
              </a:br>
              <a:r>
                <a:rPr lang="en-US" b="1" dirty="0" smtClean="0"/>
                <a:t>expectations</a:t>
              </a:r>
              <a:endParaRPr lang="en-US" b="1" dirty="0"/>
            </a:p>
          </p:txBody>
        </p:sp>
      </p:grpSp>
      <p:grpSp>
        <p:nvGrpSpPr>
          <p:cNvPr id="18" name="Group 17"/>
          <p:cNvGrpSpPr/>
          <p:nvPr/>
        </p:nvGrpSpPr>
        <p:grpSpPr>
          <a:xfrm>
            <a:off x="5404485" y="2259002"/>
            <a:ext cx="1725932" cy="4116511"/>
            <a:chOff x="3497580" y="2259002"/>
            <a:chExt cx="1725932" cy="4116511"/>
          </a:xfrm>
        </p:grpSpPr>
        <p:sp>
          <p:nvSpPr>
            <p:cNvPr id="19" name="TextBox 18"/>
            <p:cNvSpPr txBox="1"/>
            <p:nvPr/>
          </p:nvSpPr>
          <p:spPr>
            <a:xfrm>
              <a:off x="3497580"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Good</a:t>
              </a:r>
              <a:br>
                <a:rPr lang="en-US" sz="1500" b="1" dirty="0" smtClean="0"/>
              </a:br>
              <a:r>
                <a:rPr lang="en-US" sz="1500" b="1" dirty="0" smtClean="0"/>
                <a:t>job</a:t>
              </a:r>
            </a:p>
            <a:p>
              <a:pPr fontAlgn="b" hangingPunct="0">
                <a:lnSpc>
                  <a:spcPts val="1500"/>
                </a:lnSpc>
                <a:spcBef>
                  <a:spcPts val="1200"/>
                </a:spcBef>
              </a:pPr>
              <a:r>
                <a:rPr lang="en-US" sz="1500" dirty="0" smtClean="0"/>
                <a:t>82%</a:t>
              </a:r>
              <a:br>
                <a:rPr lang="en-US" sz="1500" dirty="0" smtClean="0"/>
              </a:br>
              <a:r>
                <a:rPr lang="en-US" sz="1500" dirty="0" smtClean="0"/>
                <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73%</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65%</a:t>
              </a:r>
              <a:br>
                <a:rPr lang="en-US" sz="1500" dirty="0" smtClean="0"/>
              </a:br>
              <a:endParaRPr lang="en-US" sz="1500" dirty="0" smtClean="0"/>
            </a:p>
            <a:p>
              <a:pPr fontAlgn="b" hangingPunct="0">
                <a:lnSpc>
                  <a:spcPts val="1500"/>
                </a:lnSpc>
                <a:spcBef>
                  <a:spcPts val="1200"/>
                </a:spcBef>
              </a:pPr>
              <a:r>
                <a:rPr lang="en-US" sz="1500" dirty="0" smtClean="0"/>
                <a:t>60%</a:t>
              </a:r>
              <a:br>
                <a:rPr lang="en-US" sz="1500" dirty="0" smtClean="0"/>
              </a:br>
              <a:r>
                <a:rPr lang="en-US" sz="1500" dirty="0" smtClean="0"/>
                <a:t/>
              </a:r>
              <a:br>
                <a:rPr lang="en-US" sz="1500" dirty="0" smtClean="0"/>
              </a:br>
              <a:r>
                <a:rPr lang="en-US" sz="1500" dirty="0" smtClean="0"/>
                <a:t/>
              </a:r>
              <a:br>
                <a:rPr lang="en-US" sz="1500" dirty="0" smtClean="0"/>
              </a:br>
              <a:endParaRPr lang="en-US" sz="1500" dirty="0"/>
            </a:p>
          </p:txBody>
        </p:sp>
        <p:sp>
          <p:nvSpPr>
            <p:cNvPr id="20" name="TextBox 19"/>
            <p:cNvSpPr txBox="1"/>
            <p:nvPr/>
          </p:nvSpPr>
          <p:spPr>
            <a:xfrm>
              <a:off x="4309111"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Fell</a:t>
              </a:r>
              <a:br>
                <a:rPr lang="en-US" sz="1500" b="1" dirty="0" smtClean="0"/>
              </a:br>
              <a:r>
                <a:rPr lang="en-US" sz="1500" b="1" dirty="0" smtClean="0"/>
                <a:t>short</a:t>
              </a:r>
            </a:p>
            <a:p>
              <a:pPr fontAlgn="b" hangingPunct="0">
                <a:lnSpc>
                  <a:spcPts val="1500"/>
                </a:lnSpc>
                <a:spcBef>
                  <a:spcPts val="1200"/>
                </a:spcBef>
              </a:pPr>
              <a:r>
                <a:rPr lang="en-US" sz="1500" dirty="0" smtClean="0"/>
                <a:t>18%</a:t>
              </a:r>
              <a:br>
                <a:rPr lang="en-US" sz="1500" dirty="0" smtClean="0"/>
              </a:br>
              <a:r>
                <a:rPr lang="en-US" sz="1500" dirty="0" smtClean="0"/>
                <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27%</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35%</a:t>
              </a:r>
              <a:br>
                <a:rPr lang="en-US" sz="1500" dirty="0" smtClean="0"/>
              </a:br>
              <a:endParaRPr lang="en-US" sz="1500" dirty="0" smtClean="0"/>
            </a:p>
            <a:p>
              <a:pPr fontAlgn="b" hangingPunct="0">
                <a:lnSpc>
                  <a:spcPts val="1500"/>
                </a:lnSpc>
                <a:spcBef>
                  <a:spcPts val="1200"/>
                </a:spcBef>
              </a:pPr>
              <a:r>
                <a:rPr lang="en-US" sz="1500" dirty="0" smtClean="0"/>
                <a:t>40%</a:t>
              </a:r>
              <a:br>
                <a:rPr lang="en-US" sz="1500" dirty="0" smtClean="0"/>
              </a:br>
              <a:r>
                <a:rPr lang="en-US" sz="1500" dirty="0" smtClean="0"/>
                <a:t/>
              </a:r>
              <a:br>
                <a:rPr lang="en-US" sz="1500" dirty="0" smtClean="0"/>
              </a:br>
              <a:r>
                <a:rPr lang="en-US" sz="1500" dirty="0" smtClean="0"/>
                <a:t/>
              </a:r>
              <a:br>
                <a:rPr lang="en-US" sz="1500" dirty="0" smtClean="0"/>
              </a:br>
              <a:endParaRPr lang="en-US" sz="1500" dirty="0"/>
            </a:p>
          </p:txBody>
        </p:sp>
        <p:sp>
          <p:nvSpPr>
            <p:cNvPr id="21" name="TextBox 20"/>
            <p:cNvSpPr txBox="1"/>
            <p:nvPr/>
          </p:nvSpPr>
          <p:spPr>
            <a:xfrm>
              <a:off x="3515931" y="2259002"/>
              <a:ext cx="1657826" cy="523220"/>
            </a:xfrm>
            <a:prstGeom prst="rect">
              <a:avLst/>
            </a:prstGeom>
            <a:noFill/>
          </p:spPr>
          <p:txBody>
            <a:bodyPr wrap="none" rtlCol="0">
              <a:spAutoFit/>
            </a:bodyPr>
            <a:lstStyle/>
            <a:p>
              <a:r>
                <a:rPr lang="en-US" b="1" dirty="0" smtClean="0"/>
                <a:t>HS had moderate</a:t>
              </a:r>
              <a:br>
                <a:rPr lang="en-US" b="1" dirty="0" smtClean="0"/>
              </a:br>
              <a:r>
                <a:rPr lang="en-US" b="1" dirty="0" smtClean="0"/>
                <a:t>expectations</a:t>
              </a:r>
              <a:endParaRPr lang="en-US" b="1" dirty="0"/>
            </a:p>
          </p:txBody>
        </p:sp>
      </p:grpSp>
      <p:grpSp>
        <p:nvGrpSpPr>
          <p:cNvPr id="22" name="Group 21"/>
          <p:cNvGrpSpPr/>
          <p:nvPr/>
        </p:nvGrpSpPr>
        <p:grpSpPr>
          <a:xfrm>
            <a:off x="7311390" y="2259002"/>
            <a:ext cx="1725932" cy="4116511"/>
            <a:chOff x="3497580" y="2259002"/>
            <a:chExt cx="1725932" cy="4116511"/>
          </a:xfrm>
        </p:grpSpPr>
        <p:sp>
          <p:nvSpPr>
            <p:cNvPr id="23" name="TextBox 22"/>
            <p:cNvSpPr txBox="1"/>
            <p:nvPr/>
          </p:nvSpPr>
          <p:spPr>
            <a:xfrm>
              <a:off x="3497580"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Good</a:t>
              </a:r>
              <a:br>
                <a:rPr lang="en-US" sz="1500" b="1" dirty="0" smtClean="0"/>
              </a:br>
              <a:r>
                <a:rPr lang="en-US" sz="1500" b="1" dirty="0" smtClean="0"/>
                <a:t>job</a:t>
              </a:r>
            </a:p>
            <a:p>
              <a:pPr fontAlgn="b" hangingPunct="0">
                <a:lnSpc>
                  <a:spcPts val="1500"/>
                </a:lnSpc>
                <a:spcBef>
                  <a:spcPts val="1200"/>
                </a:spcBef>
              </a:pPr>
              <a:r>
                <a:rPr lang="en-US" sz="1500" dirty="0" smtClean="0"/>
                <a:t>43%</a:t>
              </a:r>
              <a:br>
                <a:rPr lang="en-US" sz="1500" dirty="0" smtClean="0"/>
              </a:br>
              <a:r>
                <a:rPr lang="en-US" sz="1500" dirty="0" smtClean="0"/>
                <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44%</a:t>
              </a:r>
              <a:br>
                <a:rPr lang="en-US" sz="1500" dirty="0" smtClean="0"/>
              </a:br>
              <a:r>
                <a:rPr lang="en-US" sz="1500" dirty="0" smtClean="0"/>
                <a:t/>
              </a:r>
              <a:br>
                <a:rPr lang="en-US" sz="1500" dirty="0" smtClean="0"/>
              </a:br>
              <a:endParaRPr lang="en-US" sz="1500" dirty="0" smtClean="0"/>
            </a:p>
            <a:p>
              <a:pPr fontAlgn="b" hangingPunct="0">
                <a:lnSpc>
                  <a:spcPts val="1500"/>
                </a:lnSpc>
                <a:spcBef>
                  <a:spcPts val="1200"/>
                </a:spcBef>
              </a:pPr>
              <a:r>
                <a:rPr lang="en-US" sz="1500" dirty="0" smtClean="0"/>
                <a:t>28%</a:t>
              </a:r>
              <a:br>
                <a:rPr lang="en-US" sz="1500" dirty="0" smtClean="0"/>
              </a:br>
              <a:endParaRPr lang="en-US" sz="1500" dirty="0" smtClean="0"/>
            </a:p>
            <a:p>
              <a:pPr fontAlgn="b" hangingPunct="0">
                <a:lnSpc>
                  <a:spcPts val="1500"/>
                </a:lnSpc>
                <a:spcBef>
                  <a:spcPts val="1200"/>
                </a:spcBef>
              </a:pPr>
              <a:r>
                <a:rPr lang="en-US" sz="1500" dirty="0" smtClean="0"/>
                <a:t>32%</a:t>
              </a:r>
              <a:br>
                <a:rPr lang="en-US" sz="1500" dirty="0" smtClean="0"/>
              </a:br>
              <a:r>
                <a:rPr lang="en-US" sz="1500" dirty="0" smtClean="0"/>
                <a:t/>
              </a:r>
              <a:br>
                <a:rPr lang="en-US" sz="1500" dirty="0" smtClean="0"/>
              </a:br>
              <a:r>
                <a:rPr lang="en-US" sz="1500" dirty="0" smtClean="0"/>
                <a:t/>
              </a:r>
              <a:br>
                <a:rPr lang="en-US" sz="1500" dirty="0" smtClean="0"/>
              </a:br>
              <a:endParaRPr lang="en-US" sz="1500" dirty="0"/>
            </a:p>
          </p:txBody>
        </p:sp>
        <p:sp>
          <p:nvSpPr>
            <p:cNvPr id="24" name="TextBox 23"/>
            <p:cNvSpPr txBox="1"/>
            <p:nvPr/>
          </p:nvSpPr>
          <p:spPr>
            <a:xfrm>
              <a:off x="4309111" y="2782222"/>
              <a:ext cx="914401" cy="3593291"/>
            </a:xfrm>
            <a:prstGeom prst="rect">
              <a:avLst/>
            </a:prstGeom>
            <a:noFill/>
          </p:spPr>
          <p:txBody>
            <a:bodyPr wrap="square" rtlCol="0">
              <a:spAutoFit/>
            </a:bodyPr>
            <a:lstStyle/>
            <a:p>
              <a:pPr fontAlgn="b" hangingPunct="0">
                <a:lnSpc>
                  <a:spcPts val="1500"/>
                </a:lnSpc>
                <a:spcBef>
                  <a:spcPts val="1200"/>
                </a:spcBef>
              </a:pPr>
              <a:r>
                <a:rPr lang="en-US" sz="1500" b="1" dirty="0" smtClean="0"/>
                <a:t>Fell</a:t>
              </a:r>
              <a:br>
                <a:rPr lang="en-US" sz="1500" b="1" dirty="0" smtClean="0"/>
              </a:br>
              <a:r>
                <a:rPr lang="en-US" sz="1500" b="1" dirty="0" smtClean="0"/>
                <a:t>short</a:t>
              </a:r>
            </a:p>
            <a:p>
              <a:pPr fontAlgn="b" hangingPunct="0">
                <a:lnSpc>
                  <a:spcPts val="1500"/>
                </a:lnSpc>
                <a:spcBef>
                  <a:spcPts val="1200"/>
                </a:spcBef>
              </a:pPr>
              <a:r>
                <a:rPr lang="en-US" sz="1500" b="1" dirty="0" smtClean="0">
                  <a:solidFill>
                    <a:schemeClr val="accent4"/>
                  </a:solidFill>
                </a:rPr>
                <a:t>57%</a:t>
              </a:r>
              <a:br>
                <a:rPr lang="en-US" sz="1500" b="1" dirty="0" smtClean="0">
                  <a:solidFill>
                    <a:schemeClr val="accent4"/>
                  </a:solidFill>
                </a:rPr>
              </a:br>
              <a:r>
                <a:rPr lang="en-US" sz="1500" b="1" dirty="0" smtClean="0">
                  <a:solidFill>
                    <a:schemeClr val="accent4"/>
                  </a:solidFill>
                </a:rPr>
                <a:t/>
              </a:r>
              <a:br>
                <a:rPr lang="en-US" sz="1500" b="1" dirty="0" smtClean="0">
                  <a:solidFill>
                    <a:schemeClr val="accent4"/>
                  </a:solidFill>
                </a:rPr>
              </a:br>
              <a:r>
                <a:rPr lang="en-US" sz="1500" b="1" dirty="0" smtClean="0">
                  <a:solidFill>
                    <a:schemeClr val="accent4"/>
                  </a:solidFill>
                </a:rPr>
                <a:t/>
              </a:r>
              <a:br>
                <a:rPr lang="en-US" sz="1500" b="1" dirty="0" smtClean="0">
                  <a:solidFill>
                    <a:schemeClr val="accent4"/>
                  </a:solidFill>
                </a:rPr>
              </a:br>
              <a:endParaRPr lang="en-US" sz="1500" b="1" dirty="0" smtClean="0">
                <a:solidFill>
                  <a:schemeClr val="accent4"/>
                </a:solidFill>
              </a:endParaRPr>
            </a:p>
            <a:p>
              <a:pPr fontAlgn="b" hangingPunct="0">
                <a:lnSpc>
                  <a:spcPts val="1500"/>
                </a:lnSpc>
                <a:spcBef>
                  <a:spcPts val="1200"/>
                </a:spcBef>
              </a:pPr>
              <a:r>
                <a:rPr lang="en-US" sz="1500" b="1" dirty="0" smtClean="0">
                  <a:solidFill>
                    <a:schemeClr val="accent4"/>
                  </a:solidFill>
                </a:rPr>
                <a:t>56%</a:t>
              </a:r>
              <a:br>
                <a:rPr lang="en-US" sz="1500" b="1" dirty="0" smtClean="0">
                  <a:solidFill>
                    <a:schemeClr val="accent4"/>
                  </a:solidFill>
                </a:rPr>
              </a:br>
              <a:r>
                <a:rPr lang="en-US" sz="1500" b="1" dirty="0" smtClean="0">
                  <a:solidFill>
                    <a:schemeClr val="accent4"/>
                  </a:solidFill>
                </a:rPr>
                <a:t/>
              </a:r>
              <a:br>
                <a:rPr lang="en-US" sz="1500" b="1" dirty="0" smtClean="0">
                  <a:solidFill>
                    <a:schemeClr val="accent4"/>
                  </a:solidFill>
                </a:rPr>
              </a:br>
              <a:endParaRPr lang="en-US" sz="1500" b="1" dirty="0" smtClean="0">
                <a:solidFill>
                  <a:schemeClr val="accent4"/>
                </a:solidFill>
              </a:endParaRPr>
            </a:p>
            <a:p>
              <a:pPr fontAlgn="b" hangingPunct="0">
                <a:lnSpc>
                  <a:spcPts val="1500"/>
                </a:lnSpc>
                <a:spcBef>
                  <a:spcPts val="1200"/>
                </a:spcBef>
              </a:pPr>
              <a:r>
                <a:rPr lang="en-US" sz="1500" b="1" dirty="0">
                  <a:solidFill>
                    <a:schemeClr val="accent4"/>
                  </a:solidFill>
                </a:rPr>
                <a:t>7</a:t>
              </a:r>
              <a:r>
                <a:rPr lang="en-US" sz="1500" b="1" dirty="0" smtClean="0">
                  <a:solidFill>
                    <a:schemeClr val="accent4"/>
                  </a:solidFill>
                </a:rPr>
                <a:t>2%</a:t>
              </a:r>
              <a:br>
                <a:rPr lang="en-US" sz="1500" b="1" dirty="0" smtClean="0">
                  <a:solidFill>
                    <a:schemeClr val="accent4"/>
                  </a:solidFill>
                </a:rPr>
              </a:br>
              <a:endParaRPr lang="en-US" sz="1500" b="1" dirty="0" smtClean="0">
                <a:solidFill>
                  <a:schemeClr val="accent4"/>
                </a:solidFill>
              </a:endParaRPr>
            </a:p>
            <a:p>
              <a:pPr fontAlgn="b" hangingPunct="0">
                <a:lnSpc>
                  <a:spcPts val="1500"/>
                </a:lnSpc>
                <a:spcBef>
                  <a:spcPts val="1200"/>
                </a:spcBef>
              </a:pPr>
              <a:r>
                <a:rPr lang="en-US" sz="1500" b="1" dirty="0" smtClean="0">
                  <a:solidFill>
                    <a:schemeClr val="accent4"/>
                  </a:solidFill>
                </a:rPr>
                <a:t>68%</a:t>
              </a:r>
              <a:br>
                <a:rPr lang="en-US" sz="1500" b="1" dirty="0" smtClean="0">
                  <a:solidFill>
                    <a:schemeClr val="accent4"/>
                  </a:solidFill>
                </a:rPr>
              </a:br>
              <a:r>
                <a:rPr lang="en-US" sz="1500" b="1" dirty="0" smtClean="0">
                  <a:solidFill>
                    <a:schemeClr val="accent4"/>
                  </a:solidFill>
                </a:rPr>
                <a:t/>
              </a:r>
              <a:br>
                <a:rPr lang="en-US" sz="1500" b="1" dirty="0" smtClean="0">
                  <a:solidFill>
                    <a:schemeClr val="accent4"/>
                  </a:solidFill>
                </a:rPr>
              </a:br>
              <a:r>
                <a:rPr lang="en-US" sz="1500" b="1" dirty="0" smtClean="0">
                  <a:solidFill>
                    <a:schemeClr val="accent4"/>
                  </a:solidFill>
                </a:rPr>
                <a:t/>
              </a:r>
              <a:br>
                <a:rPr lang="en-US" sz="1500" b="1" dirty="0" smtClean="0">
                  <a:solidFill>
                    <a:schemeClr val="accent4"/>
                  </a:solidFill>
                </a:rPr>
              </a:br>
              <a:endParaRPr lang="en-US" sz="1500" b="1" dirty="0">
                <a:solidFill>
                  <a:schemeClr val="accent4"/>
                </a:solidFill>
              </a:endParaRPr>
            </a:p>
          </p:txBody>
        </p:sp>
        <p:sp>
          <p:nvSpPr>
            <p:cNvPr id="25" name="TextBox 24"/>
            <p:cNvSpPr txBox="1"/>
            <p:nvPr/>
          </p:nvSpPr>
          <p:spPr>
            <a:xfrm>
              <a:off x="3706687" y="2259002"/>
              <a:ext cx="1276311" cy="523220"/>
            </a:xfrm>
            <a:prstGeom prst="rect">
              <a:avLst/>
            </a:prstGeom>
            <a:noFill/>
          </p:spPr>
          <p:txBody>
            <a:bodyPr wrap="none" rtlCol="0">
              <a:spAutoFit/>
            </a:bodyPr>
            <a:lstStyle/>
            <a:p>
              <a:r>
                <a:rPr lang="en-US" b="1" dirty="0" smtClean="0"/>
                <a:t>HS had low</a:t>
              </a:r>
              <a:br>
                <a:rPr lang="en-US" b="1" dirty="0" smtClean="0"/>
              </a:br>
              <a:r>
                <a:rPr lang="en-US" b="1" dirty="0" smtClean="0"/>
                <a:t>expectations</a:t>
              </a:r>
              <a:endParaRPr lang="en-US" b="1" dirty="0"/>
            </a:p>
          </p:txBody>
        </p:sp>
      </p:grpSp>
      <p:cxnSp>
        <p:nvCxnSpPr>
          <p:cNvPr id="27" name="Straight Connector 26"/>
          <p:cNvCxnSpPr/>
          <p:nvPr/>
        </p:nvCxnSpPr>
        <p:spPr bwMode="auto">
          <a:xfrm>
            <a:off x="3660967" y="3223260"/>
            <a:ext cx="5330635"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5303522" y="2259002"/>
            <a:ext cx="0" cy="4116511"/>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7303772" y="2259002"/>
            <a:ext cx="0" cy="4116511"/>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4317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39" y="394970"/>
            <a:ext cx="8061101" cy="1143000"/>
          </a:xfrm>
        </p:spPr>
        <p:txBody>
          <a:bodyPr/>
          <a:lstStyle/>
          <a:p>
            <a:r>
              <a:rPr lang="en-US" dirty="0"/>
              <a:t>Most think their child’s high school did at least a fairly good job on specific actions that help ensure students leave high school </a:t>
            </a:r>
            <a:r>
              <a:rPr lang="en-US" dirty="0" smtClean="0"/>
              <a:t>well-prepared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81683786"/>
              </p:ext>
            </p:extLst>
          </p:nvPr>
        </p:nvGraphicFramePr>
        <p:xfrm>
          <a:off x="663575" y="2268163"/>
          <a:ext cx="7771765" cy="431551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17</a:t>
            </a:fld>
            <a:endParaRPr lang="en-US" dirty="0"/>
          </a:p>
        </p:txBody>
      </p:sp>
      <p:sp>
        <p:nvSpPr>
          <p:cNvPr id="5" name="TextBox 4"/>
          <p:cNvSpPr txBox="1"/>
          <p:nvPr/>
        </p:nvSpPr>
        <p:spPr>
          <a:xfrm>
            <a:off x="446697" y="1688516"/>
            <a:ext cx="8297253" cy="579646"/>
          </a:xfrm>
          <a:prstGeom prst="rect">
            <a:avLst/>
          </a:prstGeom>
          <a:noFill/>
        </p:spPr>
        <p:txBody>
          <a:bodyPr wrap="square" rtlCol="0">
            <a:spAutoFit/>
          </a:bodyPr>
          <a:lstStyle/>
          <a:p>
            <a:pPr algn="l">
              <a:lnSpc>
                <a:spcPts val="1900"/>
              </a:lnSpc>
            </a:pPr>
            <a:r>
              <a:rPr lang="en-US" sz="1800" i="1" dirty="0" smtClean="0">
                <a:solidFill>
                  <a:schemeClr val="tx1">
                    <a:lumMod val="65000"/>
                    <a:lumOff val="35000"/>
                  </a:schemeClr>
                </a:solidFill>
              </a:rPr>
              <a:t>How </a:t>
            </a:r>
            <a:r>
              <a:rPr lang="en-US" sz="1800" i="1" dirty="0">
                <a:solidFill>
                  <a:schemeClr val="tx1">
                    <a:lumMod val="65000"/>
                    <a:lumOff val="35000"/>
                  </a:schemeClr>
                </a:solidFill>
              </a:rPr>
              <a:t>would you rate the job your child’s high school did in </a:t>
            </a:r>
            <a:r>
              <a:rPr lang="en-US" sz="1800" i="1" dirty="0" smtClean="0">
                <a:solidFill>
                  <a:schemeClr val="tx1">
                    <a:lumMod val="65000"/>
                    <a:lumOff val="35000"/>
                  </a:schemeClr>
                </a:solidFill>
              </a:rPr>
              <a:t>these areas that can ensure students graduate well-prepared for college or the work world?</a:t>
            </a:r>
            <a:endParaRPr lang="en-US" sz="1800" i="1" dirty="0">
              <a:solidFill>
                <a:schemeClr val="tx1">
                  <a:lumMod val="65000"/>
                  <a:lumOff val="35000"/>
                </a:schemeClr>
              </a:solidFill>
            </a:endParaRPr>
          </a:p>
        </p:txBody>
      </p:sp>
      <p:sp>
        <p:nvSpPr>
          <p:cNvPr id="7" name="TextBox 6"/>
          <p:cNvSpPr txBox="1"/>
          <p:nvPr/>
        </p:nvSpPr>
        <p:spPr>
          <a:xfrm>
            <a:off x="446697" y="2907719"/>
            <a:ext cx="7257123" cy="3016210"/>
          </a:xfrm>
          <a:prstGeom prst="rect">
            <a:avLst/>
          </a:prstGeom>
          <a:noFill/>
        </p:spPr>
        <p:txBody>
          <a:bodyPr wrap="square" rtlCol="0">
            <a:spAutoFit/>
          </a:bodyPr>
          <a:lstStyle/>
          <a:p>
            <a:pPr algn="l" fontAlgn="b" hangingPunct="0">
              <a:lnSpc>
                <a:spcPts val="1500"/>
              </a:lnSpc>
              <a:spcBef>
                <a:spcPts val="3600"/>
              </a:spcBef>
            </a:pPr>
            <a:r>
              <a:rPr lang="en-US" b="1" dirty="0" smtClean="0"/>
              <a:t>Providing </a:t>
            </a:r>
            <a:r>
              <a:rPr lang="en-US" b="1" dirty="0"/>
              <a:t>opportunities for students to take more challenging courses, such as honors, </a:t>
            </a:r>
            <a:r>
              <a:rPr lang="en-US" b="1" dirty="0" smtClean="0"/>
              <a:t>AP, IB, </a:t>
            </a:r>
            <a:r>
              <a:rPr lang="en-US" b="1" dirty="0"/>
              <a:t>or college-level classes for free, while still in high </a:t>
            </a:r>
            <a:r>
              <a:rPr lang="en-US" b="1" dirty="0" smtClean="0"/>
              <a:t>school</a:t>
            </a:r>
            <a:endParaRPr lang="en-US" b="1" dirty="0"/>
          </a:p>
          <a:p>
            <a:pPr algn="l" fontAlgn="b" hangingPunct="0">
              <a:lnSpc>
                <a:spcPts val="1500"/>
              </a:lnSpc>
              <a:spcBef>
                <a:spcPts val="3600"/>
              </a:spcBef>
            </a:pPr>
            <a:r>
              <a:rPr lang="en-US" b="1" dirty="0"/>
              <a:t>Challenging students and setting high standards for what </a:t>
            </a:r>
            <a:r>
              <a:rPr lang="en-US" b="1" dirty="0" smtClean="0"/>
              <a:t/>
            </a:r>
            <a:br>
              <a:rPr lang="en-US" b="1" dirty="0" smtClean="0"/>
            </a:br>
            <a:r>
              <a:rPr lang="en-US" b="1" dirty="0" smtClean="0"/>
              <a:t>students </a:t>
            </a:r>
            <a:r>
              <a:rPr lang="en-US" b="1" dirty="0"/>
              <a:t>are expected to do and learn	</a:t>
            </a:r>
          </a:p>
          <a:p>
            <a:pPr algn="l" fontAlgn="b" hangingPunct="0">
              <a:lnSpc>
                <a:spcPts val="1500"/>
              </a:lnSpc>
              <a:spcBef>
                <a:spcPts val="3600"/>
              </a:spcBef>
            </a:pPr>
            <a:r>
              <a:rPr lang="en-US" b="1" dirty="0"/>
              <a:t>Encouraging students to take the most advanced level </a:t>
            </a:r>
            <a:r>
              <a:rPr lang="en-US" b="1" dirty="0" smtClean="0"/>
              <a:t/>
            </a:r>
            <a:br>
              <a:rPr lang="en-US" b="1" dirty="0" smtClean="0"/>
            </a:br>
            <a:r>
              <a:rPr lang="en-US" b="1" dirty="0" smtClean="0"/>
              <a:t>courses </a:t>
            </a:r>
            <a:r>
              <a:rPr lang="en-US" b="1" dirty="0"/>
              <a:t>in math and science	</a:t>
            </a:r>
          </a:p>
          <a:p>
            <a:pPr algn="l" fontAlgn="b" hangingPunct="0">
              <a:lnSpc>
                <a:spcPts val="1500"/>
              </a:lnSpc>
              <a:spcBef>
                <a:spcPts val="3600"/>
              </a:spcBef>
            </a:pPr>
            <a:r>
              <a:rPr lang="en-US" b="1" dirty="0"/>
              <a:t>Having a curriculum and approach to learning that keeps </a:t>
            </a:r>
            <a:r>
              <a:rPr lang="en-US" b="1" dirty="0" smtClean="0"/>
              <a:t/>
            </a:r>
            <a:br>
              <a:rPr lang="en-US" b="1" dirty="0" smtClean="0"/>
            </a:br>
            <a:r>
              <a:rPr lang="en-US" b="1" dirty="0" smtClean="0"/>
              <a:t>students </a:t>
            </a:r>
            <a:r>
              <a:rPr lang="en-US" b="1" dirty="0"/>
              <a:t>interested and engaged	</a:t>
            </a:r>
          </a:p>
        </p:txBody>
      </p:sp>
      <p:sp>
        <p:nvSpPr>
          <p:cNvPr id="11" name="TextBox 10"/>
          <p:cNvSpPr txBox="1"/>
          <p:nvPr/>
        </p:nvSpPr>
        <p:spPr>
          <a:xfrm>
            <a:off x="6241369" y="3360420"/>
            <a:ext cx="595035" cy="338554"/>
          </a:xfrm>
          <a:prstGeom prst="rect">
            <a:avLst/>
          </a:prstGeom>
          <a:noFill/>
        </p:spPr>
        <p:txBody>
          <a:bodyPr wrap="none" rtlCol="0">
            <a:spAutoFit/>
          </a:bodyPr>
          <a:lstStyle/>
          <a:p>
            <a:r>
              <a:rPr lang="en-US" sz="1600" b="1" dirty="0" smtClean="0"/>
              <a:t>75%</a:t>
            </a:r>
            <a:endParaRPr lang="en-US" sz="1600" b="1" dirty="0"/>
          </a:p>
        </p:txBody>
      </p:sp>
      <p:sp>
        <p:nvSpPr>
          <p:cNvPr id="12" name="TextBox 11"/>
          <p:cNvSpPr txBox="1"/>
          <p:nvPr/>
        </p:nvSpPr>
        <p:spPr>
          <a:xfrm>
            <a:off x="5853675" y="4185582"/>
            <a:ext cx="595035" cy="338554"/>
          </a:xfrm>
          <a:prstGeom prst="rect">
            <a:avLst/>
          </a:prstGeom>
          <a:noFill/>
        </p:spPr>
        <p:txBody>
          <a:bodyPr wrap="none" rtlCol="0">
            <a:spAutoFit/>
          </a:bodyPr>
          <a:lstStyle/>
          <a:p>
            <a:r>
              <a:rPr lang="en-US" sz="1600" b="1" dirty="0" smtClean="0"/>
              <a:t>69%</a:t>
            </a:r>
            <a:endParaRPr lang="en-US" sz="1600" b="1" dirty="0"/>
          </a:p>
        </p:txBody>
      </p:sp>
      <p:sp>
        <p:nvSpPr>
          <p:cNvPr id="13" name="TextBox 12"/>
          <p:cNvSpPr txBox="1"/>
          <p:nvPr/>
        </p:nvSpPr>
        <p:spPr>
          <a:xfrm>
            <a:off x="5706011" y="5033604"/>
            <a:ext cx="595035" cy="338554"/>
          </a:xfrm>
          <a:prstGeom prst="rect">
            <a:avLst/>
          </a:prstGeom>
          <a:noFill/>
        </p:spPr>
        <p:txBody>
          <a:bodyPr wrap="none" rtlCol="0">
            <a:spAutoFit/>
          </a:bodyPr>
          <a:lstStyle/>
          <a:p>
            <a:r>
              <a:rPr lang="en-US" sz="1600" b="1" dirty="0" smtClean="0"/>
              <a:t>67%</a:t>
            </a:r>
            <a:endParaRPr lang="en-US" sz="1600" b="1" dirty="0"/>
          </a:p>
        </p:txBody>
      </p:sp>
      <p:sp>
        <p:nvSpPr>
          <p:cNvPr id="14" name="TextBox 13"/>
          <p:cNvSpPr txBox="1"/>
          <p:nvPr/>
        </p:nvSpPr>
        <p:spPr>
          <a:xfrm>
            <a:off x="5618043" y="5871804"/>
            <a:ext cx="595035" cy="338554"/>
          </a:xfrm>
          <a:prstGeom prst="rect">
            <a:avLst/>
          </a:prstGeom>
          <a:noFill/>
        </p:spPr>
        <p:txBody>
          <a:bodyPr wrap="none" rtlCol="0">
            <a:spAutoFit/>
          </a:bodyPr>
          <a:lstStyle/>
          <a:p>
            <a:r>
              <a:rPr lang="en-US" sz="1600" b="1" dirty="0" smtClean="0"/>
              <a:t>66%</a:t>
            </a:r>
            <a:endParaRPr lang="en-US" sz="1600" b="1" dirty="0"/>
          </a:p>
        </p:txBody>
      </p:sp>
      <p:sp>
        <p:nvSpPr>
          <p:cNvPr id="15" name="TextBox 14"/>
          <p:cNvSpPr txBox="1"/>
          <p:nvPr/>
        </p:nvSpPr>
        <p:spPr>
          <a:xfrm>
            <a:off x="7863801" y="2498852"/>
            <a:ext cx="1200778" cy="3677930"/>
          </a:xfrm>
          <a:prstGeom prst="rect">
            <a:avLst/>
          </a:prstGeom>
          <a:noFill/>
        </p:spPr>
        <p:txBody>
          <a:bodyPr wrap="square" rtlCol="0">
            <a:spAutoFit/>
          </a:bodyPr>
          <a:lstStyle/>
          <a:p>
            <a:pPr>
              <a:spcBef>
                <a:spcPts val="1800"/>
              </a:spcBef>
            </a:pPr>
            <a:r>
              <a:rPr lang="en-US" dirty="0" smtClean="0">
                <a:solidFill>
                  <a:schemeClr val="tx1">
                    <a:lumMod val="75000"/>
                    <a:lumOff val="25000"/>
                  </a:schemeClr>
                </a:solidFill>
              </a:rPr>
              <a:t>My child’s </a:t>
            </a:r>
            <a:br>
              <a:rPr lang="en-US" dirty="0" smtClean="0">
                <a:solidFill>
                  <a:schemeClr val="tx1">
                    <a:lumMod val="75000"/>
                    <a:lumOff val="25000"/>
                  </a:schemeClr>
                </a:solidFill>
              </a:rPr>
            </a:br>
            <a:r>
              <a:rPr lang="en-US" dirty="0" smtClean="0">
                <a:solidFill>
                  <a:schemeClr val="tx1">
                    <a:lumMod val="75000"/>
                    <a:lumOff val="25000"/>
                  </a:schemeClr>
                </a:solidFill>
              </a:rPr>
              <a:t>high school </a:t>
            </a:r>
            <a:r>
              <a:rPr lang="en-US" u="sng" dirty="0" smtClean="0">
                <a:solidFill>
                  <a:schemeClr val="tx1">
                    <a:lumMod val="75000"/>
                    <a:lumOff val="25000"/>
                  </a:schemeClr>
                </a:solidFill>
              </a:rPr>
              <a:t>fell short</a:t>
            </a:r>
          </a:p>
          <a:p>
            <a:pPr>
              <a:spcBef>
                <a:spcPts val="1800"/>
              </a:spcBef>
            </a:pPr>
            <a:r>
              <a:rPr lang="en-US" dirty="0" smtClean="0">
                <a:solidFill>
                  <a:schemeClr val="tx1">
                    <a:lumMod val="75000"/>
                    <a:lumOff val="25000"/>
                  </a:schemeClr>
                </a:solidFill>
              </a:rPr>
              <a:t>22%</a:t>
            </a:r>
          </a:p>
          <a:p>
            <a:pPr>
              <a:spcBef>
                <a:spcPts val="4800"/>
              </a:spcBef>
            </a:pPr>
            <a:r>
              <a:rPr lang="en-US" dirty="0" smtClean="0">
                <a:solidFill>
                  <a:schemeClr val="tx1">
                    <a:lumMod val="75000"/>
                    <a:lumOff val="25000"/>
                  </a:schemeClr>
                </a:solidFill>
              </a:rPr>
              <a:t>29%</a:t>
            </a:r>
          </a:p>
          <a:p>
            <a:pPr>
              <a:spcBef>
                <a:spcPts val="4800"/>
              </a:spcBef>
            </a:pPr>
            <a:r>
              <a:rPr lang="en-US" dirty="0" smtClean="0">
                <a:solidFill>
                  <a:schemeClr val="tx1">
                    <a:lumMod val="75000"/>
                    <a:lumOff val="25000"/>
                  </a:schemeClr>
                </a:solidFill>
              </a:rPr>
              <a:t>30%</a:t>
            </a:r>
          </a:p>
          <a:p>
            <a:pPr>
              <a:spcBef>
                <a:spcPts val="4800"/>
              </a:spcBef>
            </a:pPr>
            <a:r>
              <a:rPr lang="en-US" dirty="0" smtClean="0">
                <a:solidFill>
                  <a:schemeClr val="tx1">
                    <a:lumMod val="75000"/>
                    <a:lumOff val="25000"/>
                  </a:schemeClr>
                </a:solidFill>
              </a:rPr>
              <a:t>31%</a:t>
            </a:r>
            <a:endParaRPr lang="en-US" dirty="0">
              <a:solidFill>
                <a:schemeClr val="tx1">
                  <a:lumMod val="75000"/>
                  <a:lumOff val="25000"/>
                </a:schemeClr>
              </a:solidFill>
            </a:endParaRPr>
          </a:p>
        </p:txBody>
      </p:sp>
    </p:spTree>
    <p:extLst>
      <p:ext uri="{BB962C8B-B14F-4D97-AF65-F5344CB8AC3E}">
        <p14:creationId xmlns:p14="http://schemas.microsoft.com/office/powerpoint/2010/main" val="416188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39" y="337820"/>
            <a:ext cx="8061101" cy="1143000"/>
          </a:xfrm>
        </p:spPr>
        <p:txBody>
          <a:bodyPr/>
          <a:lstStyle/>
          <a:p>
            <a:r>
              <a:rPr lang="en-US" dirty="0"/>
              <a:t>Most think their child’s high school did at least a fairly good job on specific actions that help ensure students leave high school </a:t>
            </a:r>
            <a:r>
              <a:rPr lang="en-US" dirty="0" smtClean="0"/>
              <a:t>well-prepared </a:t>
            </a:r>
            <a:r>
              <a:rPr lang="en-US" sz="2400" b="0" i="1" dirty="0" smtClean="0"/>
              <a:t>(continued)</a:t>
            </a:r>
            <a:endParaRPr lang="en-US" sz="2400"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34986525"/>
              </p:ext>
            </p:extLst>
          </p:nvPr>
        </p:nvGraphicFramePr>
        <p:xfrm>
          <a:off x="663575" y="2039562"/>
          <a:ext cx="7771765" cy="45898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18</a:t>
            </a:fld>
            <a:endParaRPr lang="en-US" dirty="0"/>
          </a:p>
        </p:txBody>
      </p:sp>
      <p:sp>
        <p:nvSpPr>
          <p:cNvPr id="5" name="TextBox 4"/>
          <p:cNvSpPr txBox="1"/>
          <p:nvPr/>
        </p:nvSpPr>
        <p:spPr>
          <a:xfrm>
            <a:off x="446697" y="1459916"/>
            <a:ext cx="8297253" cy="579646"/>
          </a:xfrm>
          <a:prstGeom prst="rect">
            <a:avLst/>
          </a:prstGeom>
          <a:noFill/>
        </p:spPr>
        <p:txBody>
          <a:bodyPr wrap="square" rtlCol="0">
            <a:spAutoFit/>
          </a:bodyPr>
          <a:lstStyle/>
          <a:p>
            <a:pPr algn="l">
              <a:lnSpc>
                <a:spcPts val="1900"/>
              </a:lnSpc>
            </a:pPr>
            <a:r>
              <a:rPr lang="en-US" sz="1800" i="1" dirty="0" smtClean="0">
                <a:solidFill>
                  <a:schemeClr val="tx1">
                    <a:lumMod val="65000"/>
                    <a:lumOff val="35000"/>
                  </a:schemeClr>
                </a:solidFill>
              </a:rPr>
              <a:t>How </a:t>
            </a:r>
            <a:r>
              <a:rPr lang="en-US" sz="1800" i="1" dirty="0">
                <a:solidFill>
                  <a:schemeClr val="tx1">
                    <a:lumMod val="65000"/>
                    <a:lumOff val="35000"/>
                  </a:schemeClr>
                </a:solidFill>
              </a:rPr>
              <a:t>would you rate the job your child’s high school did in </a:t>
            </a:r>
            <a:r>
              <a:rPr lang="en-US" sz="1800" i="1" dirty="0" smtClean="0">
                <a:solidFill>
                  <a:schemeClr val="tx1">
                    <a:lumMod val="65000"/>
                    <a:lumOff val="35000"/>
                  </a:schemeClr>
                </a:solidFill>
              </a:rPr>
              <a:t>these areas that can ensure students graduate well-prepared for college or the work world?</a:t>
            </a:r>
            <a:endParaRPr lang="en-US" sz="1800" i="1" dirty="0">
              <a:solidFill>
                <a:schemeClr val="tx1">
                  <a:lumMod val="65000"/>
                  <a:lumOff val="35000"/>
                </a:schemeClr>
              </a:solidFill>
            </a:endParaRPr>
          </a:p>
        </p:txBody>
      </p:sp>
      <p:sp>
        <p:nvSpPr>
          <p:cNvPr id="7" name="TextBox 6"/>
          <p:cNvSpPr txBox="1"/>
          <p:nvPr/>
        </p:nvSpPr>
        <p:spPr>
          <a:xfrm>
            <a:off x="261257" y="2532161"/>
            <a:ext cx="7594269" cy="3503523"/>
          </a:xfrm>
          <a:prstGeom prst="rect">
            <a:avLst/>
          </a:prstGeom>
          <a:noFill/>
        </p:spPr>
        <p:txBody>
          <a:bodyPr wrap="square" rtlCol="0">
            <a:spAutoFit/>
          </a:bodyPr>
          <a:lstStyle/>
          <a:p>
            <a:pPr algn="l" fontAlgn="b" hangingPunct="0">
              <a:lnSpc>
                <a:spcPts val="1500"/>
              </a:lnSpc>
              <a:spcBef>
                <a:spcPts val="2900"/>
              </a:spcBef>
            </a:pPr>
            <a:r>
              <a:rPr lang="en-US" b="1" dirty="0" smtClean="0"/>
              <a:t>Encouraging </a:t>
            </a:r>
            <a:r>
              <a:rPr lang="en-US" b="1" dirty="0"/>
              <a:t>parents to be involved in their children's education and providing the right kinds of opportunities for parents to be involved at school and at </a:t>
            </a:r>
            <a:r>
              <a:rPr lang="en-US" b="1" dirty="0" smtClean="0"/>
              <a:t>home</a:t>
            </a:r>
            <a:endParaRPr lang="en-US" b="1" dirty="0"/>
          </a:p>
          <a:p>
            <a:pPr algn="l" fontAlgn="b" hangingPunct="0">
              <a:lnSpc>
                <a:spcPts val="1500"/>
              </a:lnSpc>
              <a:spcBef>
                <a:spcPts val="2900"/>
              </a:spcBef>
            </a:pPr>
            <a:r>
              <a:rPr lang="en-US" b="1" dirty="0"/>
              <a:t>Providing special classes, tutoring, and extra help to students who are having problems in a particular subject	</a:t>
            </a:r>
          </a:p>
          <a:p>
            <a:pPr algn="l" fontAlgn="b" hangingPunct="0">
              <a:lnSpc>
                <a:spcPts val="1500"/>
              </a:lnSpc>
              <a:spcBef>
                <a:spcPts val="2900"/>
              </a:spcBef>
            </a:pPr>
            <a:r>
              <a:rPr lang="en-US" b="1" dirty="0"/>
              <a:t>Communicating with parents about their children's education and whether a student is achieving at a level needed for success in college or career after high </a:t>
            </a:r>
            <a:r>
              <a:rPr lang="en-US" b="1" dirty="0" smtClean="0"/>
              <a:t>school</a:t>
            </a:r>
            <a:endParaRPr lang="en-US" b="1" dirty="0"/>
          </a:p>
          <a:p>
            <a:pPr algn="l" fontAlgn="b" hangingPunct="0">
              <a:lnSpc>
                <a:spcPts val="1500"/>
              </a:lnSpc>
              <a:spcBef>
                <a:spcPts val="2900"/>
              </a:spcBef>
            </a:pPr>
            <a:r>
              <a:rPr lang="en-US" b="1" dirty="0"/>
              <a:t>Providing individual guidance to students to help them have a focus and direction to their education	</a:t>
            </a:r>
          </a:p>
          <a:p>
            <a:pPr algn="l" fontAlgn="b" hangingPunct="0">
              <a:lnSpc>
                <a:spcPts val="1500"/>
              </a:lnSpc>
              <a:spcBef>
                <a:spcPts val="2900"/>
              </a:spcBef>
            </a:pPr>
            <a:r>
              <a:rPr lang="en-US" b="1" dirty="0"/>
              <a:t>Providing opportunities for more real-world learning through internships, </a:t>
            </a:r>
            <a:r>
              <a:rPr lang="en-US" b="1" dirty="0" err="1" smtClean="0"/>
              <a:t>etc</a:t>
            </a:r>
            <a:r>
              <a:rPr lang="en-US" b="1" dirty="0" smtClean="0"/>
              <a:t>, and </a:t>
            </a:r>
            <a:r>
              <a:rPr lang="en-US" b="1" dirty="0"/>
              <a:t>other opportunities to make classroom learning more </a:t>
            </a:r>
            <a:r>
              <a:rPr lang="en-US" b="1" dirty="0" smtClean="0"/>
              <a:t>relevant</a:t>
            </a:r>
            <a:r>
              <a:rPr lang="en-US" b="1" dirty="0"/>
              <a:t>	</a:t>
            </a:r>
          </a:p>
        </p:txBody>
      </p:sp>
      <p:sp>
        <p:nvSpPr>
          <p:cNvPr id="11" name="TextBox 10"/>
          <p:cNvSpPr txBox="1"/>
          <p:nvPr/>
        </p:nvSpPr>
        <p:spPr>
          <a:xfrm>
            <a:off x="5498419" y="2971800"/>
            <a:ext cx="595035" cy="338554"/>
          </a:xfrm>
          <a:prstGeom prst="rect">
            <a:avLst/>
          </a:prstGeom>
          <a:noFill/>
        </p:spPr>
        <p:txBody>
          <a:bodyPr wrap="none" rtlCol="0">
            <a:spAutoFit/>
          </a:bodyPr>
          <a:lstStyle/>
          <a:p>
            <a:r>
              <a:rPr lang="en-US" sz="1600" b="1" dirty="0" smtClean="0"/>
              <a:t>64%</a:t>
            </a:r>
            <a:endParaRPr lang="en-US" sz="1600" b="1" dirty="0"/>
          </a:p>
        </p:txBody>
      </p:sp>
      <p:sp>
        <p:nvSpPr>
          <p:cNvPr id="12" name="TextBox 11"/>
          <p:cNvSpPr txBox="1"/>
          <p:nvPr/>
        </p:nvSpPr>
        <p:spPr>
          <a:xfrm>
            <a:off x="5373615" y="3722518"/>
            <a:ext cx="595035" cy="338554"/>
          </a:xfrm>
          <a:prstGeom prst="rect">
            <a:avLst/>
          </a:prstGeom>
          <a:noFill/>
        </p:spPr>
        <p:txBody>
          <a:bodyPr wrap="none" rtlCol="0">
            <a:spAutoFit/>
          </a:bodyPr>
          <a:lstStyle/>
          <a:p>
            <a:r>
              <a:rPr lang="en-US" sz="1600" b="1" dirty="0" smtClean="0"/>
              <a:t>62%</a:t>
            </a:r>
            <a:endParaRPr lang="en-US" sz="1600" b="1" dirty="0"/>
          </a:p>
        </p:txBody>
      </p:sp>
      <p:sp>
        <p:nvSpPr>
          <p:cNvPr id="13" name="TextBox 12"/>
          <p:cNvSpPr txBox="1"/>
          <p:nvPr/>
        </p:nvSpPr>
        <p:spPr>
          <a:xfrm>
            <a:off x="5237381" y="5223954"/>
            <a:ext cx="595035" cy="338554"/>
          </a:xfrm>
          <a:prstGeom prst="rect">
            <a:avLst/>
          </a:prstGeom>
          <a:noFill/>
        </p:spPr>
        <p:txBody>
          <a:bodyPr wrap="none" rtlCol="0">
            <a:spAutoFit/>
          </a:bodyPr>
          <a:lstStyle/>
          <a:p>
            <a:r>
              <a:rPr lang="en-US" sz="1600" b="1" dirty="0" smtClean="0"/>
              <a:t>60%</a:t>
            </a:r>
            <a:endParaRPr lang="en-US" sz="1600" b="1" dirty="0"/>
          </a:p>
        </p:txBody>
      </p:sp>
      <p:sp>
        <p:nvSpPr>
          <p:cNvPr id="14" name="TextBox 13"/>
          <p:cNvSpPr txBox="1"/>
          <p:nvPr/>
        </p:nvSpPr>
        <p:spPr>
          <a:xfrm>
            <a:off x="4817943" y="5974674"/>
            <a:ext cx="595035" cy="338554"/>
          </a:xfrm>
          <a:prstGeom prst="rect">
            <a:avLst/>
          </a:prstGeom>
          <a:noFill/>
        </p:spPr>
        <p:txBody>
          <a:bodyPr wrap="none" rtlCol="0">
            <a:spAutoFit/>
          </a:bodyPr>
          <a:lstStyle/>
          <a:p>
            <a:r>
              <a:rPr lang="en-US" sz="1600" b="1" dirty="0" smtClean="0"/>
              <a:t>54%</a:t>
            </a:r>
            <a:endParaRPr lang="en-US" sz="1600" b="1" dirty="0"/>
          </a:p>
        </p:txBody>
      </p:sp>
      <p:sp>
        <p:nvSpPr>
          <p:cNvPr id="15" name="TextBox 14"/>
          <p:cNvSpPr txBox="1"/>
          <p:nvPr/>
        </p:nvSpPr>
        <p:spPr>
          <a:xfrm>
            <a:off x="7855526" y="1945108"/>
            <a:ext cx="1200778" cy="4355038"/>
          </a:xfrm>
          <a:prstGeom prst="rect">
            <a:avLst/>
          </a:prstGeom>
          <a:noFill/>
        </p:spPr>
        <p:txBody>
          <a:bodyPr wrap="square" rtlCol="0">
            <a:spAutoFit/>
          </a:bodyPr>
          <a:lstStyle/>
          <a:p>
            <a:pPr>
              <a:spcBef>
                <a:spcPts val="1800"/>
              </a:spcBef>
            </a:pPr>
            <a:r>
              <a:rPr lang="en-US" dirty="0" smtClean="0">
                <a:solidFill>
                  <a:schemeClr val="tx1">
                    <a:lumMod val="75000"/>
                    <a:lumOff val="25000"/>
                  </a:schemeClr>
                </a:solidFill>
              </a:rPr>
              <a:t>My child’s </a:t>
            </a:r>
            <a:br>
              <a:rPr lang="en-US" dirty="0" smtClean="0">
                <a:solidFill>
                  <a:schemeClr val="tx1">
                    <a:lumMod val="75000"/>
                    <a:lumOff val="25000"/>
                  </a:schemeClr>
                </a:solidFill>
              </a:rPr>
            </a:br>
            <a:r>
              <a:rPr lang="en-US" dirty="0" smtClean="0">
                <a:solidFill>
                  <a:schemeClr val="tx1">
                    <a:lumMod val="75000"/>
                    <a:lumOff val="25000"/>
                  </a:schemeClr>
                </a:solidFill>
              </a:rPr>
              <a:t>high school </a:t>
            </a:r>
            <a:r>
              <a:rPr lang="en-US" u="sng" dirty="0" smtClean="0">
                <a:solidFill>
                  <a:schemeClr val="tx1">
                    <a:lumMod val="75000"/>
                    <a:lumOff val="25000"/>
                  </a:schemeClr>
                </a:solidFill>
              </a:rPr>
              <a:t>fell short</a:t>
            </a:r>
          </a:p>
          <a:p>
            <a:pPr>
              <a:spcBef>
                <a:spcPts val="3000"/>
              </a:spcBef>
            </a:pPr>
            <a:r>
              <a:rPr lang="en-US" dirty="0" smtClean="0">
                <a:solidFill>
                  <a:schemeClr val="tx1">
                    <a:lumMod val="75000"/>
                    <a:lumOff val="25000"/>
                  </a:schemeClr>
                </a:solidFill>
              </a:rPr>
              <a:t>34%</a:t>
            </a:r>
          </a:p>
          <a:p>
            <a:pPr>
              <a:spcBef>
                <a:spcPts val="4200"/>
              </a:spcBef>
            </a:pPr>
            <a:r>
              <a:rPr lang="en-US" dirty="0" smtClean="0">
                <a:solidFill>
                  <a:schemeClr val="tx1">
                    <a:lumMod val="75000"/>
                    <a:lumOff val="25000"/>
                  </a:schemeClr>
                </a:solidFill>
              </a:rPr>
              <a:t>33%</a:t>
            </a:r>
          </a:p>
          <a:p>
            <a:pPr>
              <a:spcBef>
                <a:spcPts val="4200"/>
              </a:spcBef>
            </a:pPr>
            <a:r>
              <a:rPr lang="en-US" dirty="0" smtClean="0">
                <a:solidFill>
                  <a:schemeClr val="tx1">
                    <a:lumMod val="75000"/>
                    <a:lumOff val="25000"/>
                  </a:schemeClr>
                </a:solidFill>
              </a:rPr>
              <a:t>36%</a:t>
            </a:r>
          </a:p>
          <a:p>
            <a:pPr>
              <a:spcBef>
                <a:spcPts val="4200"/>
              </a:spcBef>
            </a:pPr>
            <a:r>
              <a:rPr lang="en-US" dirty="0" smtClean="0">
                <a:solidFill>
                  <a:schemeClr val="tx1">
                    <a:lumMod val="75000"/>
                    <a:lumOff val="25000"/>
                  </a:schemeClr>
                </a:solidFill>
              </a:rPr>
              <a:t>38%</a:t>
            </a:r>
          </a:p>
          <a:p>
            <a:pPr>
              <a:spcBef>
                <a:spcPts val="4200"/>
              </a:spcBef>
            </a:pPr>
            <a:r>
              <a:rPr lang="en-US" dirty="0" smtClean="0">
                <a:solidFill>
                  <a:schemeClr val="tx1">
                    <a:lumMod val="75000"/>
                    <a:lumOff val="25000"/>
                  </a:schemeClr>
                </a:solidFill>
              </a:rPr>
              <a:t>43%</a:t>
            </a:r>
            <a:endParaRPr lang="en-US" dirty="0">
              <a:solidFill>
                <a:schemeClr val="tx1">
                  <a:lumMod val="75000"/>
                  <a:lumOff val="25000"/>
                </a:schemeClr>
              </a:solidFill>
            </a:endParaRPr>
          </a:p>
        </p:txBody>
      </p:sp>
      <p:sp>
        <p:nvSpPr>
          <p:cNvPr id="16" name="TextBox 15"/>
          <p:cNvSpPr txBox="1"/>
          <p:nvPr/>
        </p:nvSpPr>
        <p:spPr>
          <a:xfrm>
            <a:off x="5365301" y="4473236"/>
            <a:ext cx="595035" cy="338554"/>
          </a:xfrm>
          <a:prstGeom prst="rect">
            <a:avLst/>
          </a:prstGeom>
          <a:noFill/>
        </p:spPr>
        <p:txBody>
          <a:bodyPr wrap="none" rtlCol="0">
            <a:spAutoFit/>
          </a:bodyPr>
          <a:lstStyle/>
          <a:p>
            <a:r>
              <a:rPr lang="en-US" sz="1600" b="1" dirty="0" smtClean="0"/>
              <a:t>62%</a:t>
            </a:r>
            <a:endParaRPr lang="en-US" sz="1600" b="1" dirty="0"/>
          </a:p>
        </p:txBody>
      </p:sp>
    </p:spTree>
    <p:extLst>
      <p:ext uri="{BB962C8B-B14F-4D97-AF65-F5344CB8AC3E}">
        <p14:creationId xmlns:p14="http://schemas.microsoft.com/office/powerpoint/2010/main" val="283778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9" y="490768"/>
            <a:ext cx="8213501" cy="1143000"/>
          </a:xfrm>
        </p:spPr>
        <p:txBody>
          <a:bodyPr/>
          <a:lstStyle/>
          <a:p>
            <a:r>
              <a:rPr lang="en-US" dirty="0" smtClean="0"/>
              <a:t>However, </a:t>
            </a:r>
            <a:r>
              <a:rPr lang="en-US" dirty="0"/>
              <a:t>parents whose children attended </a:t>
            </a:r>
            <a:r>
              <a:rPr lang="en-US" dirty="0" smtClean="0"/>
              <a:t>high schools that had low academic expectations of them </a:t>
            </a:r>
            <a:r>
              <a:rPr lang="en-US" dirty="0"/>
              <a:t>are much more likely to think </a:t>
            </a:r>
            <a:r>
              <a:rPr lang="en-US" dirty="0" smtClean="0"/>
              <a:t>the </a:t>
            </a:r>
            <a:r>
              <a:rPr lang="en-US" dirty="0"/>
              <a:t>school fell short on </a:t>
            </a:r>
            <a:r>
              <a:rPr lang="en-US" dirty="0" smtClean="0"/>
              <a:t>important objectives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19</a:t>
            </a:fld>
            <a:endParaRPr lang="en-US" dirty="0"/>
          </a:p>
        </p:txBody>
      </p:sp>
      <p:sp>
        <p:nvSpPr>
          <p:cNvPr id="5" name="TextBox 4"/>
          <p:cNvSpPr txBox="1"/>
          <p:nvPr/>
        </p:nvSpPr>
        <p:spPr>
          <a:xfrm>
            <a:off x="891540" y="1778874"/>
            <a:ext cx="7418070" cy="369332"/>
          </a:xfrm>
          <a:prstGeom prst="rect">
            <a:avLst/>
          </a:prstGeom>
          <a:noFill/>
        </p:spPr>
        <p:txBody>
          <a:bodyPr wrap="square" rtlCol="0">
            <a:spAutoFit/>
          </a:bodyPr>
          <a:lstStyle/>
          <a:p>
            <a:r>
              <a:rPr lang="en-US" sz="1800" i="1" dirty="0" smtClean="0">
                <a:solidFill>
                  <a:schemeClr val="tx1">
                    <a:lumMod val="65000"/>
                    <a:lumOff val="35000"/>
                  </a:schemeClr>
                </a:solidFill>
              </a:rPr>
              <a:t>How </a:t>
            </a:r>
            <a:r>
              <a:rPr lang="en-US" sz="1800" i="1" dirty="0">
                <a:solidFill>
                  <a:schemeClr val="tx1">
                    <a:lumMod val="65000"/>
                    <a:lumOff val="35000"/>
                  </a:schemeClr>
                </a:solidFill>
              </a:rPr>
              <a:t>would you rate the job your child’s high school did in </a:t>
            </a:r>
            <a:r>
              <a:rPr lang="en-US" sz="1800" i="1" dirty="0" smtClean="0">
                <a:solidFill>
                  <a:schemeClr val="tx1">
                    <a:lumMod val="65000"/>
                    <a:lumOff val="35000"/>
                  </a:schemeClr>
                </a:solidFill>
              </a:rPr>
              <a:t>these areas?</a:t>
            </a:r>
            <a:endParaRPr lang="en-US" sz="1800" i="1" dirty="0">
              <a:solidFill>
                <a:schemeClr val="tx1">
                  <a:lumMod val="65000"/>
                  <a:lumOff val="35000"/>
                </a:schemeClr>
              </a:solidFill>
            </a:endParaRPr>
          </a:p>
        </p:txBody>
      </p:sp>
      <p:sp>
        <p:nvSpPr>
          <p:cNvPr id="7" name="TextBox 6"/>
          <p:cNvSpPr txBox="1"/>
          <p:nvPr/>
        </p:nvSpPr>
        <p:spPr>
          <a:xfrm>
            <a:off x="160947" y="3088532"/>
            <a:ext cx="3397150" cy="3323987"/>
          </a:xfrm>
          <a:prstGeom prst="rect">
            <a:avLst/>
          </a:prstGeom>
          <a:noFill/>
        </p:spPr>
        <p:txBody>
          <a:bodyPr wrap="square" rtlCol="0">
            <a:spAutoFit/>
          </a:bodyPr>
          <a:lstStyle/>
          <a:p>
            <a:pPr algn="l" fontAlgn="b" hangingPunct="0">
              <a:lnSpc>
                <a:spcPts val="1400"/>
              </a:lnSpc>
              <a:spcBef>
                <a:spcPts val="700"/>
              </a:spcBef>
            </a:pPr>
            <a:r>
              <a:rPr lang="en-US" sz="1500" dirty="0" smtClean="0"/>
              <a:t>Honors, AP, IB, college course</a:t>
            </a:r>
          </a:p>
          <a:p>
            <a:pPr algn="l" fontAlgn="b" hangingPunct="0">
              <a:lnSpc>
                <a:spcPts val="1400"/>
              </a:lnSpc>
              <a:spcBef>
                <a:spcPts val="700"/>
              </a:spcBef>
            </a:pPr>
            <a:r>
              <a:rPr lang="en-US" sz="1500" dirty="0" smtClean="0"/>
              <a:t>Challenging students/high standards</a:t>
            </a:r>
            <a:endParaRPr lang="en-US" sz="1500" dirty="0"/>
          </a:p>
          <a:p>
            <a:pPr algn="l" fontAlgn="b" hangingPunct="0">
              <a:lnSpc>
                <a:spcPts val="1400"/>
              </a:lnSpc>
              <a:spcBef>
                <a:spcPts val="700"/>
              </a:spcBef>
            </a:pPr>
            <a:r>
              <a:rPr lang="en-US" sz="1500" dirty="0" smtClean="0"/>
              <a:t>Urging students </a:t>
            </a:r>
            <a:r>
              <a:rPr lang="en-US" sz="1500" dirty="0"/>
              <a:t>to take </a:t>
            </a:r>
            <a:r>
              <a:rPr lang="en-US" sz="1500" dirty="0" smtClean="0"/>
              <a:t>most </a:t>
            </a:r>
            <a:r>
              <a:rPr lang="en-US" sz="1500" dirty="0"/>
              <a:t>advanced </a:t>
            </a:r>
            <a:r>
              <a:rPr lang="en-US" sz="1500" dirty="0" smtClean="0"/>
              <a:t>math </a:t>
            </a:r>
            <a:r>
              <a:rPr lang="en-US" sz="1500" dirty="0"/>
              <a:t>and science	</a:t>
            </a:r>
          </a:p>
          <a:p>
            <a:pPr algn="l" fontAlgn="b" hangingPunct="0">
              <a:lnSpc>
                <a:spcPts val="1400"/>
              </a:lnSpc>
              <a:spcBef>
                <a:spcPts val="700"/>
              </a:spcBef>
            </a:pPr>
            <a:r>
              <a:rPr lang="en-US" sz="1500" dirty="0" smtClean="0"/>
              <a:t>Curriculum/approach that </a:t>
            </a:r>
            <a:r>
              <a:rPr lang="en-US" sz="1500" dirty="0"/>
              <a:t>keeps students interested and </a:t>
            </a:r>
            <a:r>
              <a:rPr lang="en-US" sz="1500" dirty="0" smtClean="0"/>
              <a:t>engaged</a:t>
            </a:r>
          </a:p>
          <a:p>
            <a:pPr algn="l" fontAlgn="b" hangingPunct="0">
              <a:lnSpc>
                <a:spcPts val="1400"/>
              </a:lnSpc>
              <a:spcBef>
                <a:spcPts val="700"/>
              </a:spcBef>
            </a:pPr>
            <a:r>
              <a:rPr lang="en-US" sz="1500" dirty="0"/>
              <a:t>Encouraging parents to be </a:t>
            </a:r>
            <a:r>
              <a:rPr lang="en-US" sz="1500" dirty="0" smtClean="0"/>
              <a:t>involved </a:t>
            </a:r>
            <a:endParaRPr lang="en-US" sz="1500" dirty="0"/>
          </a:p>
          <a:p>
            <a:pPr algn="l" fontAlgn="b" hangingPunct="0">
              <a:lnSpc>
                <a:spcPts val="1400"/>
              </a:lnSpc>
              <a:spcBef>
                <a:spcPts val="700"/>
              </a:spcBef>
            </a:pPr>
            <a:r>
              <a:rPr lang="en-US" sz="1500" dirty="0" smtClean="0"/>
              <a:t>Providing extra </a:t>
            </a:r>
            <a:r>
              <a:rPr lang="en-US" sz="1500" dirty="0"/>
              <a:t>help to students who are having </a:t>
            </a:r>
            <a:r>
              <a:rPr lang="en-US" sz="1500" dirty="0" smtClean="0"/>
              <a:t>problems</a:t>
            </a:r>
            <a:r>
              <a:rPr lang="en-US" sz="1500" dirty="0"/>
              <a:t>	</a:t>
            </a:r>
          </a:p>
          <a:p>
            <a:pPr algn="l" fontAlgn="b" hangingPunct="0">
              <a:lnSpc>
                <a:spcPts val="1400"/>
              </a:lnSpc>
              <a:spcBef>
                <a:spcPts val="700"/>
              </a:spcBef>
            </a:pPr>
            <a:r>
              <a:rPr lang="en-US" sz="1500" dirty="0"/>
              <a:t>Communicating with parents about their children's education 	</a:t>
            </a:r>
          </a:p>
          <a:p>
            <a:pPr algn="l" fontAlgn="b" hangingPunct="0">
              <a:lnSpc>
                <a:spcPts val="1400"/>
              </a:lnSpc>
              <a:spcBef>
                <a:spcPts val="700"/>
              </a:spcBef>
            </a:pPr>
            <a:r>
              <a:rPr lang="en-US" sz="1500" dirty="0"/>
              <a:t>Providing individual guidance to </a:t>
            </a:r>
            <a:r>
              <a:rPr lang="en-US" sz="1500" dirty="0" smtClean="0"/>
              <a:t>help students focus/have direction </a:t>
            </a:r>
            <a:r>
              <a:rPr lang="en-US" sz="1500" dirty="0"/>
              <a:t>	</a:t>
            </a:r>
          </a:p>
          <a:p>
            <a:pPr algn="l" fontAlgn="b" hangingPunct="0">
              <a:lnSpc>
                <a:spcPts val="1400"/>
              </a:lnSpc>
              <a:spcBef>
                <a:spcPts val="700"/>
              </a:spcBef>
            </a:pPr>
            <a:r>
              <a:rPr lang="en-US" sz="1500" dirty="0" smtClean="0"/>
              <a:t>Real-world learning opportunities</a:t>
            </a:r>
            <a:endParaRPr lang="en-US" sz="1500" dirty="0"/>
          </a:p>
        </p:txBody>
      </p:sp>
      <p:sp>
        <p:nvSpPr>
          <p:cNvPr id="16" name="TextBox 15"/>
          <p:cNvSpPr txBox="1"/>
          <p:nvPr/>
        </p:nvSpPr>
        <p:spPr>
          <a:xfrm>
            <a:off x="3566160"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Good</a:t>
            </a:r>
            <a:br>
              <a:rPr lang="en-US" sz="1500" b="1" dirty="0" smtClean="0"/>
            </a:br>
            <a:r>
              <a:rPr lang="en-US" sz="1500" b="1" dirty="0" smtClean="0"/>
              <a:t>job</a:t>
            </a:r>
          </a:p>
          <a:p>
            <a:pPr fontAlgn="b" hangingPunct="0">
              <a:lnSpc>
                <a:spcPts val="1400"/>
              </a:lnSpc>
              <a:spcBef>
                <a:spcPts val="700"/>
              </a:spcBef>
            </a:pPr>
            <a:r>
              <a:rPr lang="en-US" sz="1500" dirty="0" smtClean="0"/>
              <a:t>91%</a:t>
            </a:r>
            <a:endParaRPr lang="en-US" sz="1500" dirty="0"/>
          </a:p>
          <a:p>
            <a:pPr fontAlgn="b" hangingPunct="0">
              <a:lnSpc>
                <a:spcPts val="1400"/>
              </a:lnSpc>
              <a:spcBef>
                <a:spcPts val="700"/>
              </a:spcBef>
            </a:pPr>
            <a:r>
              <a:rPr lang="en-US" sz="1500" dirty="0" smtClean="0"/>
              <a:t>92%</a:t>
            </a:r>
          </a:p>
          <a:p>
            <a:pPr fontAlgn="b" hangingPunct="0">
              <a:lnSpc>
                <a:spcPts val="1400"/>
              </a:lnSpc>
              <a:spcBef>
                <a:spcPts val="700"/>
              </a:spcBef>
            </a:pPr>
            <a:r>
              <a:rPr lang="en-US" sz="1500" dirty="0" smtClean="0"/>
              <a:t>90%</a:t>
            </a:r>
            <a:br>
              <a:rPr lang="en-US" sz="1500" dirty="0" smtClean="0"/>
            </a:br>
            <a:endParaRPr lang="en-US" sz="1500" dirty="0"/>
          </a:p>
          <a:p>
            <a:pPr fontAlgn="b" hangingPunct="0">
              <a:lnSpc>
                <a:spcPts val="1400"/>
              </a:lnSpc>
              <a:spcBef>
                <a:spcPts val="700"/>
              </a:spcBef>
            </a:pPr>
            <a:r>
              <a:rPr lang="en-US" sz="1500" dirty="0" smtClean="0"/>
              <a:t>92%</a:t>
            </a:r>
            <a:br>
              <a:rPr lang="en-US" sz="1500" dirty="0" smtClean="0"/>
            </a:br>
            <a:endParaRPr lang="en-US" sz="1500" dirty="0"/>
          </a:p>
          <a:p>
            <a:pPr fontAlgn="b" hangingPunct="0">
              <a:lnSpc>
                <a:spcPts val="1400"/>
              </a:lnSpc>
              <a:spcBef>
                <a:spcPts val="700"/>
              </a:spcBef>
            </a:pPr>
            <a:r>
              <a:rPr lang="en-US" sz="1500" dirty="0" smtClean="0"/>
              <a:t>82%</a:t>
            </a:r>
            <a:endParaRPr lang="en-US" sz="1500" dirty="0"/>
          </a:p>
          <a:p>
            <a:pPr fontAlgn="b" hangingPunct="0">
              <a:lnSpc>
                <a:spcPts val="1400"/>
              </a:lnSpc>
              <a:spcBef>
                <a:spcPts val="700"/>
              </a:spcBef>
            </a:pPr>
            <a:r>
              <a:rPr lang="en-US" sz="1500" dirty="0" smtClean="0"/>
              <a:t>78%</a:t>
            </a:r>
            <a:br>
              <a:rPr lang="en-US" sz="1500" dirty="0" smtClean="0"/>
            </a:br>
            <a:endParaRPr lang="en-US" sz="1500" dirty="0"/>
          </a:p>
          <a:p>
            <a:pPr fontAlgn="b" hangingPunct="0">
              <a:lnSpc>
                <a:spcPts val="1400"/>
              </a:lnSpc>
              <a:spcBef>
                <a:spcPts val="700"/>
              </a:spcBef>
            </a:pPr>
            <a:r>
              <a:rPr lang="en-US" sz="1500" dirty="0" smtClean="0"/>
              <a:t>83%</a:t>
            </a:r>
            <a:br>
              <a:rPr lang="en-US" sz="1500" dirty="0" smtClean="0"/>
            </a:br>
            <a:endParaRPr lang="en-US" sz="1500" dirty="0"/>
          </a:p>
          <a:p>
            <a:pPr fontAlgn="b" hangingPunct="0">
              <a:lnSpc>
                <a:spcPts val="1400"/>
              </a:lnSpc>
              <a:spcBef>
                <a:spcPts val="700"/>
              </a:spcBef>
            </a:pPr>
            <a:r>
              <a:rPr lang="en-US" sz="1500" dirty="0" smtClean="0"/>
              <a:t>83%</a:t>
            </a:r>
            <a:br>
              <a:rPr lang="en-US" sz="1500" dirty="0" smtClean="0"/>
            </a:br>
            <a:endParaRPr lang="en-US" sz="1500" dirty="0"/>
          </a:p>
          <a:p>
            <a:pPr fontAlgn="b" hangingPunct="0">
              <a:lnSpc>
                <a:spcPts val="1400"/>
              </a:lnSpc>
              <a:spcBef>
                <a:spcPts val="700"/>
              </a:spcBef>
            </a:pPr>
            <a:r>
              <a:rPr lang="en-US" sz="1500" dirty="0" smtClean="0"/>
              <a:t>78%</a:t>
            </a:r>
            <a:endParaRPr lang="en-US" sz="1500" dirty="0"/>
          </a:p>
        </p:txBody>
      </p:sp>
      <p:sp>
        <p:nvSpPr>
          <p:cNvPr id="17" name="TextBox 16"/>
          <p:cNvSpPr txBox="1"/>
          <p:nvPr/>
        </p:nvSpPr>
        <p:spPr>
          <a:xfrm>
            <a:off x="4377691"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Fell</a:t>
            </a:r>
            <a:br>
              <a:rPr lang="en-US" sz="1500" b="1" dirty="0" smtClean="0"/>
            </a:br>
            <a:r>
              <a:rPr lang="en-US" sz="1500" b="1" dirty="0" smtClean="0"/>
              <a:t>short</a:t>
            </a:r>
          </a:p>
          <a:p>
            <a:pPr fontAlgn="b" hangingPunct="0">
              <a:lnSpc>
                <a:spcPts val="1400"/>
              </a:lnSpc>
              <a:spcBef>
                <a:spcPts val="700"/>
              </a:spcBef>
            </a:pPr>
            <a:r>
              <a:rPr lang="en-US" sz="1500" dirty="0" smtClean="0"/>
              <a:t>7%</a:t>
            </a:r>
            <a:endParaRPr lang="en-US" sz="1500" dirty="0"/>
          </a:p>
          <a:p>
            <a:pPr fontAlgn="b" hangingPunct="0">
              <a:lnSpc>
                <a:spcPts val="1400"/>
              </a:lnSpc>
              <a:spcBef>
                <a:spcPts val="700"/>
              </a:spcBef>
            </a:pPr>
            <a:r>
              <a:rPr lang="en-US" sz="1500" dirty="0" smtClean="0"/>
              <a:t>6%</a:t>
            </a:r>
            <a:endParaRPr lang="en-US" sz="1500" dirty="0"/>
          </a:p>
          <a:p>
            <a:pPr fontAlgn="b" hangingPunct="0">
              <a:lnSpc>
                <a:spcPts val="1400"/>
              </a:lnSpc>
              <a:spcBef>
                <a:spcPts val="700"/>
              </a:spcBef>
            </a:pPr>
            <a:r>
              <a:rPr lang="en-US" sz="1500" dirty="0" smtClean="0"/>
              <a:t>8%</a:t>
            </a:r>
            <a:br>
              <a:rPr lang="en-US" sz="1500" dirty="0" smtClean="0"/>
            </a:br>
            <a:endParaRPr lang="en-US" sz="1500" dirty="0"/>
          </a:p>
          <a:p>
            <a:pPr fontAlgn="b" hangingPunct="0">
              <a:lnSpc>
                <a:spcPts val="1400"/>
              </a:lnSpc>
              <a:spcBef>
                <a:spcPts val="700"/>
              </a:spcBef>
            </a:pPr>
            <a:r>
              <a:rPr lang="en-US" sz="1500" dirty="0" smtClean="0"/>
              <a:t>7%</a:t>
            </a:r>
            <a:br>
              <a:rPr lang="en-US" sz="1500" dirty="0" smtClean="0"/>
            </a:br>
            <a:endParaRPr lang="en-US" sz="1500" dirty="0"/>
          </a:p>
          <a:p>
            <a:pPr fontAlgn="b" hangingPunct="0">
              <a:lnSpc>
                <a:spcPts val="1400"/>
              </a:lnSpc>
              <a:spcBef>
                <a:spcPts val="700"/>
              </a:spcBef>
            </a:pPr>
            <a:r>
              <a:rPr lang="en-US" sz="1500" dirty="0" smtClean="0"/>
              <a:t>16%</a:t>
            </a:r>
            <a:endParaRPr lang="en-US" sz="1500" dirty="0"/>
          </a:p>
          <a:p>
            <a:pPr fontAlgn="b" hangingPunct="0">
              <a:lnSpc>
                <a:spcPts val="1400"/>
              </a:lnSpc>
              <a:spcBef>
                <a:spcPts val="700"/>
              </a:spcBef>
            </a:pPr>
            <a:r>
              <a:rPr lang="en-US" sz="1500" dirty="0" smtClean="0"/>
              <a:t>15%</a:t>
            </a:r>
            <a:br>
              <a:rPr lang="en-US" sz="1500" dirty="0" smtClean="0"/>
            </a:br>
            <a:endParaRPr lang="en-US" sz="1500" dirty="0"/>
          </a:p>
          <a:p>
            <a:pPr fontAlgn="b" hangingPunct="0">
              <a:lnSpc>
                <a:spcPts val="1400"/>
              </a:lnSpc>
              <a:spcBef>
                <a:spcPts val="700"/>
              </a:spcBef>
            </a:pPr>
            <a:r>
              <a:rPr lang="en-US" sz="1500" dirty="0" smtClean="0"/>
              <a:t>15%</a:t>
            </a:r>
            <a:br>
              <a:rPr lang="en-US" sz="1500" dirty="0" smtClean="0"/>
            </a:br>
            <a:endParaRPr lang="en-US" sz="1500" dirty="0"/>
          </a:p>
          <a:p>
            <a:pPr fontAlgn="b" hangingPunct="0">
              <a:lnSpc>
                <a:spcPts val="1400"/>
              </a:lnSpc>
              <a:spcBef>
                <a:spcPts val="700"/>
              </a:spcBef>
            </a:pPr>
            <a:r>
              <a:rPr lang="en-US" sz="1500" dirty="0" smtClean="0"/>
              <a:t>15%</a:t>
            </a:r>
            <a:br>
              <a:rPr lang="en-US" sz="1500" dirty="0" smtClean="0"/>
            </a:br>
            <a:endParaRPr lang="en-US" sz="1500" dirty="0"/>
          </a:p>
          <a:p>
            <a:pPr fontAlgn="b" hangingPunct="0">
              <a:lnSpc>
                <a:spcPts val="1400"/>
              </a:lnSpc>
              <a:spcBef>
                <a:spcPts val="700"/>
              </a:spcBef>
            </a:pPr>
            <a:r>
              <a:rPr lang="en-US" sz="1500" dirty="0" smtClean="0"/>
              <a:t>20%</a:t>
            </a:r>
            <a:endParaRPr lang="en-US" sz="1500" dirty="0"/>
          </a:p>
        </p:txBody>
      </p:sp>
      <p:sp>
        <p:nvSpPr>
          <p:cNvPr id="8" name="TextBox 7"/>
          <p:cNvSpPr txBox="1"/>
          <p:nvPr/>
        </p:nvSpPr>
        <p:spPr>
          <a:xfrm>
            <a:off x="3775267" y="2226894"/>
            <a:ext cx="1276310" cy="451406"/>
          </a:xfrm>
          <a:prstGeom prst="rect">
            <a:avLst/>
          </a:prstGeom>
          <a:noFill/>
        </p:spPr>
        <p:txBody>
          <a:bodyPr wrap="none" rtlCol="0">
            <a:spAutoFit/>
          </a:bodyPr>
          <a:lstStyle/>
          <a:p>
            <a:pPr>
              <a:lnSpc>
                <a:spcPts val="1400"/>
              </a:lnSpc>
              <a:spcBef>
                <a:spcPts val="600"/>
              </a:spcBef>
            </a:pPr>
            <a:r>
              <a:rPr lang="en-US" b="1" dirty="0" smtClean="0"/>
              <a:t>HS had high</a:t>
            </a:r>
            <a:br>
              <a:rPr lang="en-US" b="1" dirty="0" smtClean="0"/>
            </a:br>
            <a:r>
              <a:rPr lang="en-US" b="1" dirty="0" smtClean="0"/>
              <a:t>expectations</a:t>
            </a:r>
            <a:endParaRPr lang="en-US" b="1" dirty="0"/>
          </a:p>
        </p:txBody>
      </p:sp>
      <p:sp>
        <p:nvSpPr>
          <p:cNvPr id="19" name="TextBox 18"/>
          <p:cNvSpPr txBox="1"/>
          <p:nvPr/>
        </p:nvSpPr>
        <p:spPr>
          <a:xfrm>
            <a:off x="5404485"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Good</a:t>
            </a:r>
            <a:br>
              <a:rPr lang="en-US" sz="1500" b="1" dirty="0" smtClean="0"/>
            </a:br>
            <a:r>
              <a:rPr lang="en-US" sz="1500" b="1" dirty="0" smtClean="0"/>
              <a:t>job</a:t>
            </a:r>
          </a:p>
          <a:p>
            <a:pPr fontAlgn="b" hangingPunct="0">
              <a:lnSpc>
                <a:spcPts val="1400"/>
              </a:lnSpc>
              <a:spcBef>
                <a:spcPts val="700"/>
              </a:spcBef>
            </a:pPr>
            <a:r>
              <a:rPr lang="en-US" sz="1500" dirty="0" smtClean="0"/>
              <a:t>75%</a:t>
            </a:r>
            <a:endParaRPr lang="en-US" sz="1500" dirty="0"/>
          </a:p>
          <a:p>
            <a:pPr fontAlgn="b" hangingPunct="0">
              <a:lnSpc>
                <a:spcPts val="1400"/>
              </a:lnSpc>
              <a:spcBef>
                <a:spcPts val="700"/>
              </a:spcBef>
            </a:pPr>
            <a:r>
              <a:rPr lang="en-US" sz="1500" dirty="0" smtClean="0"/>
              <a:t>66%</a:t>
            </a:r>
            <a:endParaRPr lang="en-US" sz="1500" dirty="0"/>
          </a:p>
          <a:p>
            <a:pPr fontAlgn="b" hangingPunct="0">
              <a:lnSpc>
                <a:spcPts val="1400"/>
              </a:lnSpc>
              <a:spcBef>
                <a:spcPts val="700"/>
              </a:spcBef>
            </a:pPr>
            <a:r>
              <a:rPr lang="en-US" sz="1500" dirty="0" smtClean="0"/>
              <a:t>64%</a:t>
            </a:r>
            <a:br>
              <a:rPr lang="en-US" sz="1500" dirty="0" smtClean="0"/>
            </a:br>
            <a:endParaRPr lang="en-US" sz="1500" dirty="0"/>
          </a:p>
          <a:p>
            <a:pPr fontAlgn="b" hangingPunct="0">
              <a:lnSpc>
                <a:spcPts val="1400"/>
              </a:lnSpc>
              <a:spcBef>
                <a:spcPts val="700"/>
              </a:spcBef>
            </a:pPr>
            <a:r>
              <a:rPr lang="en-US" sz="1500" dirty="0" smtClean="0"/>
              <a:t>61%</a:t>
            </a:r>
            <a:br>
              <a:rPr lang="en-US" sz="1500" dirty="0" smtClean="0"/>
            </a:br>
            <a:endParaRPr lang="en-US" sz="1500" dirty="0"/>
          </a:p>
          <a:p>
            <a:pPr fontAlgn="b" hangingPunct="0">
              <a:lnSpc>
                <a:spcPts val="1400"/>
              </a:lnSpc>
              <a:spcBef>
                <a:spcPts val="700"/>
              </a:spcBef>
            </a:pPr>
            <a:r>
              <a:rPr lang="en-US" sz="1500" dirty="0" smtClean="0"/>
              <a:t>65%</a:t>
            </a:r>
            <a:endParaRPr lang="en-US" sz="1500" dirty="0"/>
          </a:p>
          <a:p>
            <a:pPr fontAlgn="b" hangingPunct="0">
              <a:lnSpc>
                <a:spcPts val="1400"/>
              </a:lnSpc>
              <a:spcBef>
                <a:spcPts val="700"/>
              </a:spcBef>
            </a:pPr>
            <a:r>
              <a:rPr lang="en-US" sz="1500" dirty="0" smtClean="0"/>
              <a:t>60%</a:t>
            </a:r>
            <a:br>
              <a:rPr lang="en-US" sz="1500" dirty="0" smtClean="0"/>
            </a:br>
            <a:endParaRPr lang="en-US" sz="1500" dirty="0"/>
          </a:p>
          <a:p>
            <a:pPr fontAlgn="b" hangingPunct="0">
              <a:lnSpc>
                <a:spcPts val="1400"/>
              </a:lnSpc>
              <a:spcBef>
                <a:spcPts val="700"/>
              </a:spcBef>
            </a:pPr>
            <a:r>
              <a:rPr lang="en-US" sz="1500" dirty="0" smtClean="0"/>
              <a:t>62%</a:t>
            </a:r>
            <a:br>
              <a:rPr lang="en-US" sz="1500" dirty="0" smtClean="0"/>
            </a:br>
            <a:endParaRPr lang="en-US" sz="1500" dirty="0"/>
          </a:p>
          <a:p>
            <a:pPr fontAlgn="b" hangingPunct="0">
              <a:lnSpc>
                <a:spcPts val="1400"/>
              </a:lnSpc>
              <a:spcBef>
                <a:spcPts val="700"/>
              </a:spcBef>
            </a:pPr>
            <a:r>
              <a:rPr lang="en-US" sz="1500" dirty="0" smtClean="0"/>
              <a:t>57%</a:t>
            </a:r>
            <a:br>
              <a:rPr lang="en-US" sz="1500" dirty="0" smtClean="0"/>
            </a:br>
            <a:endParaRPr lang="en-US" sz="1500" dirty="0"/>
          </a:p>
          <a:p>
            <a:pPr fontAlgn="b" hangingPunct="0">
              <a:lnSpc>
                <a:spcPts val="1400"/>
              </a:lnSpc>
              <a:spcBef>
                <a:spcPts val="700"/>
              </a:spcBef>
            </a:pPr>
            <a:r>
              <a:rPr lang="en-US" sz="1500" dirty="0" smtClean="0"/>
              <a:t>49%</a:t>
            </a:r>
            <a:endParaRPr lang="en-US" sz="1500" dirty="0"/>
          </a:p>
        </p:txBody>
      </p:sp>
      <p:sp>
        <p:nvSpPr>
          <p:cNvPr id="20" name="TextBox 19"/>
          <p:cNvSpPr txBox="1"/>
          <p:nvPr/>
        </p:nvSpPr>
        <p:spPr>
          <a:xfrm>
            <a:off x="6216016"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Fell</a:t>
            </a:r>
            <a:br>
              <a:rPr lang="en-US" sz="1500" b="1" dirty="0" smtClean="0"/>
            </a:br>
            <a:r>
              <a:rPr lang="en-US" sz="1500" b="1" dirty="0" smtClean="0"/>
              <a:t>short</a:t>
            </a:r>
          </a:p>
          <a:p>
            <a:pPr fontAlgn="b" hangingPunct="0">
              <a:lnSpc>
                <a:spcPts val="1400"/>
              </a:lnSpc>
              <a:spcBef>
                <a:spcPts val="700"/>
              </a:spcBef>
            </a:pPr>
            <a:r>
              <a:rPr lang="en-US" sz="1500" dirty="0" smtClean="0"/>
              <a:t>22%</a:t>
            </a:r>
            <a:endParaRPr lang="en-US" sz="1500" dirty="0"/>
          </a:p>
          <a:p>
            <a:pPr fontAlgn="b" hangingPunct="0">
              <a:lnSpc>
                <a:spcPts val="1400"/>
              </a:lnSpc>
              <a:spcBef>
                <a:spcPts val="700"/>
              </a:spcBef>
            </a:pPr>
            <a:r>
              <a:rPr lang="en-US" sz="1500" dirty="0" smtClean="0"/>
              <a:t>32%</a:t>
            </a:r>
            <a:endParaRPr lang="en-US" sz="1500" dirty="0"/>
          </a:p>
          <a:p>
            <a:pPr fontAlgn="b" hangingPunct="0">
              <a:lnSpc>
                <a:spcPts val="1400"/>
              </a:lnSpc>
              <a:spcBef>
                <a:spcPts val="700"/>
              </a:spcBef>
            </a:pPr>
            <a:r>
              <a:rPr lang="en-US" sz="1500" dirty="0" smtClean="0"/>
              <a:t>33%</a:t>
            </a:r>
            <a:br>
              <a:rPr lang="en-US" sz="1500" dirty="0" smtClean="0"/>
            </a:br>
            <a:endParaRPr lang="en-US" sz="1500" dirty="0"/>
          </a:p>
          <a:p>
            <a:pPr fontAlgn="b" hangingPunct="0">
              <a:lnSpc>
                <a:spcPts val="1400"/>
              </a:lnSpc>
              <a:spcBef>
                <a:spcPts val="700"/>
              </a:spcBef>
            </a:pPr>
            <a:r>
              <a:rPr lang="en-US" sz="1500" dirty="0" smtClean="0"/>
              <a:t>36%</a:t>
            </a:r>
            <a:br>
              <a:rPr lang="en-US" sz="1500" dirty="0" smtClean="0"/>
            </a:br>
            <a:endParaRPr lang="en-US" sz="1500" dirty="0"/>
          </a:p>
          <a:p>
            <a:pPr fontAlgn="b" hangingPunct="0">
              <a:lnSpc>
                <a:spcPts val="1400"/>
              </a:lnSpc>
              <a:spcBef>
                <a:spcPts val="700"/>
              </a:spcBef>
            </a:pPr>
            <a:r>
              <a:rPr lang="en-US" sz="1500" dirty="0" smtClean="0"/>
              <a:t>35%</a:t>
            </a:r>
            <a:endParaRPr lang="en-US" sz="1500" dirty="0"/>
          </a:p>
          <a:p>
            <a:pPr fontAlgn="b" hangingPunct="0">
              <a:lnSpc>
                <a:spcPts val="1400"/>
              </a:lnSpc>
              <a:spcBef>
                <a:spcPts val="700"/>
              </a:spcBef>
            </a:pPr>
            <a:r>
              <a:rPr lang="en-US" sz="1500" dirty="0" smtClean="0"/>
              <a:t>36%</a:t>
            </a:r>
            <a:br>
              <a:rPr lang="en-US" sz="1500" dirty="0" smtClean="0"/>
            </a:br>
            <a:endParaRPr lang="en-US" sz="1500" dirty="0"/>
          </a:p>
          <a:p>
            <a:pPr fontAlgn="b" hangingPunct="0">
              <a:lnSpc>
                <a:spcPts val="1400"/>
              </a:lnSpc>
              <a:spcBef>
                <a:spcPts val="700"/>
              </a:spcBef>
            </a:pPr>
            <a:r>
              <a:rPr lang="en-US" sz="1500" dirty="0" smtClean="0"/>
              <a:t>37%</a:t>
            </a:r>
            <a:br>
              <a:rPr lang="en-US" sz="1500" dirty="0" smtClean="0"/>
            </a:br>
            <a:endParaRPr lang="en-US" sz="1500" dirty="0"/>
          </a:p>
          <a:p>
            <a:pPr fontAlgn="b" hangingPunct="0">
              <a:lnSpc>
                <a:spcPts val="1400"/>
              </a:lnSpc>
              <a:spcBef>
                <a:spcPts val="700"/>
              </a:spcBef>
            </a:pPr>
            <a:r>
              <a:rPr lang="en-US" sz="1500" dirty="0" smtClean="0"/>
              <a:t>41%</a:t>
            </a:r>
            <a:br>
              <a:rPr lang="en-US" sz="1500" dirty="0" smtClean="0"/>
            </a:br>
            <a:endParaRPr lang="en-US" sz="1500" dirty="0"/>
          </a:p>
          <a:p>
            <a:pPr fontAlgn="b" hangingPunct="0">
              <a:lnSpc>
                <a:spcPts val="1400"/>
              </a:lnSpc>
              <a:spcBef>
                <a:spcPts val="700"/>
              </a:spcBef>
            </a:pPr>
            <a:r>
              <a:rPr lang="en-US" sz="1500" dirty="0" smtClean="0"/>
              <a:t>48%</a:t>
            </a:r>
            <a:endParaRPr lang="en-US" sz="1500" dirty="0"/>
          </a:p>
        </p:txBody>
      </p:sp>
      <p:sp>
        <p:nvSpPr>
          <p:cNvPr id="21" name="TextBox 20"/>
          <p:cNvSpPr txBox="1"/>
          <p:nvPr/>
        </p:nvSpPr>
        <p:spPr>
          <a:xfrm>
            <a:off x="5422836" y="2226894"/>
            <a:ext cx="1657825" cy="451406"/>
          </a:xfrm>
          <a:prstGeom prst="rect">
            <a:avLst/>
          </a:prstGeom>
          <a:noFill/>
        </p:spPr>
        <p:txBody>
          <a:bodyPr wrap="none" rtlCol="0">
            <a:spAutoFit/>
          </a:bodyPr>
          <a:lstStyle/>
          <a:p>
            <a:pPr>
              <a:lnSpc>
                <a:spcPts val="1400"/>
              </a:lnSpc>
              <a:spcBef>
                <a:spcPts val="600"/>
              </a:spcBef>
            </a:pPr>
            <a:r>
              <a:rPr lang="en-US" b="1" dirty="0" smtClean="0"/>
              <a:t>HS had moderate</a:t>
            </a:r>
            <a:br>
              <a:rPr lang="en-US" b="1" dirty="0" smtClean="0"/>
            </a:br>
            <a:r>
              <a:rPr lang="en-US" b="1" dirty="0" smtClean="0"/>
              <a:t>expectations</a:t>
            </a:r>
            <a:endParaRPr lang="en-US" b="1" dirty="0"/>
          </a:p>
        </p:txBody>
      </p:sp>
      <p:sp>
        <p:nvSpPr>
          <p:cNvPr id="23" name="TextBox 22"/>
          <p:cNvSpPr txBox="1"/>
          <p:nvPr/>
        </p:nvSpPr>
        <p:spPr>
          <a:xfrm>
            <a:off x="7311390"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Good</a:t>
            </a:r>
            <a:br>
              <a:rPr lang="en-US" sz="1500" b="1" dirty="0" smtClean="0"/>
            </a:br>
            <a:r>
              <a:rPr lang="en-US" sz="1500" b="1" dirty="0" smtClean="0"/>
              <a:t>job</a:t>
            </a:r>
          </a:p>
          <a:p>
            <a:pPr fontAlgn="b" hangingPunct="0">
              <a:lnSpc>
                <a:spcPts val="1400"/>
              </a:lnSpc>
              <a:spcBef>
                <a:spcPts val="700"/>
              </a:spcBef>
            </a:pPr>
            <a:r>
              <a:rPr lang="en-US" sz="1500" dirty="0" smtClean="0"/>
              <a:t>41%</a:t>
            </a:r>
            <a:endParaRPr lang="en-US" sz="1500" dirty="0"/>
          </a:p>
          <a:p>
            <a:pPr fontAlgn="b" hangingPunct="0">
              <a:lnSpc>
                <a:spcPts val="1400"/>
              </a:lnSpc>
              <a:spcBef>
                <a:spcPts val="700"/>
              </a:spcBef>
            </a:pPr>
            <a:r>
              <a:rPr lang="en-US" sz="1500" dirty="0" smtClean="0"/>
              <a:t>28%</a:t>
            </a:r>
            <a:endParaRPr lang="en-US" sz="1500" dirty="0"/>
          </a:p>
          <a:p>
            <a:pPr fontAlgn="b" hangingPunct="0">
              <a:lnSpc>
                <a:spcPts val="1400"/>
              </a:lnSpc>
              <a:spcBef>
                <a:spcPts val="700"/>
              </a:spcBef>
            </a:pPr>
            <a:r>
              <a:rPr lang="en-US" sz="1500" dirty="0" smtClean="0"/>
              <a:t>30%</a:t>
            </a:r>
            <a:br>
              <a:rPr lang="en-US" sz="1500" dirty="0" smtClean="0"/>
            </a:br>
            <a:endParaRPr lang="en-US" sz="1500" dirty="0"/>
          </a:p>
          <a:p>
            <a:pPr fontAlgn="b" hangingPunct="0">
              <a:lnSpc>
                <a:spcPts val="1400"/>
              </a:lnSpc>
              <a:spcBef>
                <a:spcPts val="700"/>
              </a:spcBef>
            </a:pPr>
            <a:r>
              <a:rPr lang="en-US" sz="1500" dirty="0" smtClean="0"/>
              <a:t>32%</a:t>
            </a:r>
            <a:br>
              <a:rPr lang="en-US" sz="1500" dirty="0" smtClean="0"/>
            </a:br>
            <a:endParaRPr lang="en-US" sz="1500" dirty="0"/>
          </a:p>
          <a:p>
            <a:pPr fontAlgn="b" hangingPunct="0">
              <a:lnSpc>
                <a:spcPts val="1400"/>
              </a:lnSpc>
              <a:spcBef>
                <a:spcPts val="700"/>
              </a:spcBef>
            </a:pPr>
            <a:r>
              <a:rPr lang="en-US" sz="1500" dirty="0" smtClean="0"/>
              <a:t>29%</a:t>
            </a:r>
            <a:endParaRPr lang="en-US" sz="1500" dirty="0"/>
          </a:p>
          <a:p>
            <a:pPr fontAlgn="b" hangingPunct="0">
              <a:lnSpc>
                <a:spcPts val="1400"/>
              </a:lnSpc>
              <a:spcBef>
                <a:spcPts val="700"/>
              </a:spcBef>
            </a:pPr>
            <a:r>
              <a:rPr lang="en-US" sz="1500" dirty="0" smtClean="0"/>
              <a:t>34%</a:t>
            </a:r>
            <a:br>
              <a:rPr lang="en-US" sz="1500" dirty="0" smtClean="0"/>
            </a:br>
            <a:endParaRPr lang="en-US" sz="1500" dirty="0"/>
          </a:p>
          <a:p>
            <a:pPr fontAlgn="b" hangingPunct="0">
              <a:lnSpc>
                <a:spcPts val="1400"/>
              </a:lnSpc>
              <a:spcBef>
                <a:spcPts val="700"/>
              </a:spcBef>
            </a:pPr>
            <a:r>
              <a:rPr lang="en-US" sz="1500" dirty="0" smtClean="0"/>
              <a:t>22%</a:t>
            </a:r>
            <a:br>
              <a:rPr lang="en-US" sz="1500" dirty="0" smtClean="0"/>
            </a:br>
            <a:endParaRPr lang="en-US" sz="1500" dirty="0"/>
          </a:p>
          <a:p>
            <a:pPr fontAlgn="b" hangingPunct="0">
              <a:lnSpc>
                <a:spcPts val="1400"/>
              </a:lnSpc>
              <a:spcBef>
                <a:spcPts val="700"/>
              </a:spcBef>
            </a:pPr>
            <a:r>
              <a:rPr lang="en-US" sz="1500" dirty="0" smtClean="0"/>
              <a:t>22%</a:t>
            </a:r>
            <a:br>
              <a:rPr lang="en-US" sz="1500" dirty="0" smtClean="0"/>
            </a:br>
            <a:endParaRPr lang="en-US" sz="1500" dirty="0"/>
          </a:p>
          <a:p>
            <a:pPr fontAlgn="b" hangingPunct="0">
              <a:lnSpc>
                <a:spcPts val="1400"/>
              </a:lnSpc>
              <a:spcBef>
                <a:spcPts val="700"/>
              </a:spcBef>
            </a:pPr>
            <a:r>
              <a:rPr lang="en-US" sz="1500" dirty="0" smtClean="0"/>
              <a:t>24%</a:t>
            </a:r>
            <a:endParaRPr lang="en-US" sz="1500" dirty="0"/>
          </a:p>
        </p:txBody>
      </p:sp>
      <p:sp>
        <p:nvSpPr>
          <p:cNvPr id="24" name="TextBox 23"/>
          <p:cNvSpPr txBox="1"/>
          <p:nvPr/>
        </p:nvSpPr>
        <p:spPr>
          <a:xfrm>
            <a:off x="8122921" y="2639691"/>
            <a:ext cx="914401" cy="3772828"/>
          </a:xfrm>
          <a:prstGeom prst="rect">
            <a:avLst/>
          </a:prstGeom>
          <a:noFill/>
        </p:spPr>
        <p:txBody>
          <a:bodyPr wrap="square" rtlCol="0">
            <a:spAutoFit/>
          </a:bodyPr>
          <a:lstStyle/>
          <a:p>
            <a:pPr fontAlgn="b" hangingPunct="0">
              <a:lnSpc>
                <a:spcPts val="1400"/>
              </a:lnSpc>
              <a:spcBef>
                <a:spcPts val="700"/>
              </a:spcBef>
            </a:pPr>
            <a:r>
              <a:rPr lang="en-US" sz="1500" b="1" dirty="0" smtClean="0"/>
              <a:t>Fell</a:t>
            </a:r>
            <a:br>
              <a:rPr lang="en-US" sz="1500" b="1" dirty="0" smtClean="0"/>
            </a:br>
            <a:r>
              <a:rPr lang="en-US" sz="1500" b="1" dirty="0" smtClean="0"/>
              <a:t>short</a:t>
            </a:r>
          </a:p>
          <a:p>
            <a:pPr fontAlgn="b" hangingPunct="0">
              <a:lnSpc>
                <a:spcPts val="1400"/>
              </a:lnSpc>
              <a:spcBef>
                <a:spcPts val="700"/>
              </a:spcBef>
            </a:pPr>
            <a:r>
              <a:rPr lang="en-US" sz="1500" b="1" dirty="0" smtClean="0">
                <a:solidFill>
                  <a:schemeClr val="accent4"/>
                </a:solidFill>
              </a:rPr>
              <a:t>54%</a:t>
            </a: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70%</a:t>
            </a: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64%</a:t>
            </a:r>
            <a:br>
              <a:rPr lang="en-US" sz="1500" b="1" dirty="0" smtClean="0">
                <a:solidFill>
                  <a:schemeClr val="accent4"/>
                </a:solidFill>
              </a:rPr>
            </a:b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64%</a:t>
            </a:r>
            <a:br>
              <a:rPr lang="en-US" sz="1500" b="1" dirty="0" smtClean="0">
                <a:solidFill>
                  <a:schemeClr val="accent4"/>
                </a:solidFill>
              </a:rPr>
            </a:b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67%</a:t>
            </a: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60%</a:t>
            </a:r>
            <a:br>
              <a:rPr lang="en-US" sz="1500" b="1" dirty="0" smtClean="0">
                <a:solidFill>
                  <a:schemeClr val="accent4"/>
                </a:solidFill>
              </a:rPr>
            </a:b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75%</a:t>
            </a:r>
            <a:br>
              <a:rPr lang="en-US" sz="1500" b="1" dirty="0" smtClean="0">
                <a:solidFill>
                  <a:schemeClr val="accent4"/>
                </a:solidFill>
              </a:rPr>
            </a:b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74%</a:t>
            </a:r>
            <a:br>
              <a:rPr lang="en-US" sz="1500" b="1" dirty="0" smtClean="0">
                <a:solidFill>
                  <a:schemeClr val="accent4"/>
                </a:solidFill>
              </a:rPr>
            </a:br>
            <a:endParaRPr lang="en-US" sz="1500" b="1" dirty="0">
              <a:solidFill>
                <a:schemeClr val="accent4"/>
              </a:solidFill>
            </a:endParaRPr>
          </a:p>
          <a:p>
            <a:pPr fontAlgn="b" hangingPunct="0">
              <a:lnSpc>
                <a:spcPts val="1400"/>
              </a:lnSpc>
              <a:spcBef>
                <a:spcPts val="700"/>
              </a:spcBef>
            </a:pPr>
            <a:r>
              <a:rPr lang="en-US" sz="1500" b="1" dirty="0" smtClean="0">
                <a:solidFill>
                  <a:schemeClr val="accent4"/>
                </a:solidFill>
              </a:rPr>
              <a:t>72%</a:t>
            </a:r>
            <a:endParaRPr lang="en-US" sz="1500" b="1" dirty="0">
              <a:solidFill>
                <a:schemeClr val="accent4"/>
              </a:solidFill>
            </a:endParaRPr>
          </a:p>
        </p:txBody>
      </p:sp>
      <p:sp>
        <p:nvSpPr>
          <p:cNvPr id="25" name="TextBox 24"/>
          <p:cNvSpPr txBox="1"/>
          <p:nvPr/>
        </p:nvSpPr>
        <p:spPr>
          <a:xfrm>
            <a:off x="7520497" y="2226894"/>
            <a:ext cx="1276310" cy="451406"/>
          </a:xfrm>
          <a:prstGeom prst="rect">
            <a:avLst/>
          </a:prstGeom>
          <a:noFill/>
        </p:spPr>
        <p:txBody>
          <a:bodyPr wrap="none" rtlCol="0">
            <a:spAutoFit/>
          </a:bodyPr>
          <a:lstStyle/>
          <a:p>
            <a:pPr>
              <a:lnSpc>
                <a:spcPts val="1400"/>
              </a:lnSpc>
              <a:spcBef>
                <a:spcPts val="600"/>
              </a:spcBef>
            </a:pPr>
            <a:r>
              <a:rPr lang="en-US" b="1" dirty="0" smtClean="0"/>
              <a:t>HS had low</a:t>
            </a:r>
            <a:br>
              <a:rPr lang="en-US" b="1" dirty="0" smtClean="0"/>
            </a:br>
            <a:r>
              <a:rPr lang="en-US" b="1" dirty="0" smtClean="0"/>
              <a:t>expectations</a:t>
            </a:r>
            <a:endParaRPr lang="en-US" b="1" dirty="0"/>
          </a:p>
        </p:txBody>
      </p:sp>
      <p:cxnSp>
        <p:nvCxnSpPr>
          <p:cNvPr id="27" name="Straight Connector 26"/>
          <p:cNvCxnSpPr/>
          <p:nvPr/>
        </p:nvCxnSpPr>
        <p:spPr bwMode="auto">
          <a:xfrm>
            <a:off x="3466172" y="3043049"/>
            <a:ext cx="5330635"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5303522" y="2230158"/>
            <a:ext cx="0" cy="4116511"/>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7303772" y="2230158"/>
            <a:ext cx="0" cy="4116511"/>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54551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lgn="just">
              <a:spcBef>
                <a:spcPts val="1800"/>
              </a:spcBef>
            </a:pPr>
            <a:r>
              <a:rPr lang="en-US" sz="2400" dirty="0" smtClean="0"/>
              <a:t>A national survey was conducted online and by telephone from August 17 to 31, 2015, among 917 parents of recent </a:t>
            </a:r>
            <a:r>
              <a:rPr lang="en-US" sz="2400" dirty="0"/>
              <a:t>public </a:t>
            </a:r>
            <a:r>
              <a:rPr lang="en-US" sz="2400" dirty="0" smtClean="0"/>
              <a:t>high </a:t>
            </a:r>
            <a:r>
              <a:rPr lang="en-US" sz="2400" dirty="0"/>
              <a:t>school graduates from the classes of </a:t>
            </a:r>
            <a:r>
              <a:rPr lang="en-US" sz="2400" dirty="0" smtClean="0"/>
              <a:t>2011 through 2014</a:t>
            </a:r>
            <a:r>
              <a:rPr lang="en-US" sz="2400" dirty="0"/>
              <a:t>, including:</a:t>
            </a:r>
          </a:p>
          <a:p>
            <a:pPr lvl="1" algn="just">
              <a:spcBef>
                <a:spcPts val="1800"/>
              </a:spcBef>
            </a:pPr>
            <a:r>
              <a:rPr lang="en-US" sz="2000" dirty="0" smtClean="0"/>
              <a:t>568 parents of children who </a:t>
            </a:r>
            <a:r>
              <a:rPr lang="en-US" sz="2000" dirty="0"/>
              <a:t>are currently enrolled in </a:t>
            </a:r>
            <a:r>
              <a:rPr lang="en-US" sz="2000" dirty="0" smtClean="0"/>
              <a:t>or recent graduates of two-year </a:t>
            </a:r>
            <a:r>
              <a:rPr lang="en-US" sz="2000" dirty="0"/>
              <a:t>and </a:t>
            </a:r>
            <a:r>
              <a:rPr lang="en-US" sz="2000" dirty="0" smtClean="0"/>
              <a:t>four-year colleges</a:t>
            </a:r>
            <a:endParaRPr lang="en-US" sz="2000" dirty="0"/>
          </a:p>
          <a:p>
            <a:pPr lvl="1" algn="just">
              <a:spcBef>
                <a:spcPts val="1800"/>
              </a:spcBef>
            </a:pPr>
            <a:r>
              <a:rPr lang="en-US" sz="2000" dirty="0" smtClean="0"/>
              <a:t>349 parents of children who </a:t>
            </a:r>
            <a:r>
              <a:rPr lang="en-US" sz="2000" dirty="0"/>
              <a:t>are not currently enrolled </a:t>
            </a:r>
            <a:r>
              <a:rPr lang="en-US" sz="2000" dirty="0" smtClean="0"/>
              <a:t>in and have not graduated from two-year </a:t>
            </a:r>
            <a:r>
              <a:rPr lang="en-US" sz="2000" dirty="0"/>
              <a:t>or </a:t>
            </a:r>
            <a:r>
              <a:rPr lang="en-US" sz="2000" dirty="0" smtClean="0"/>
              <a:t>four-year colleges</a:t>
            </a:r>
            <a:endParaRPr lang="en-US" sz="20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a:t>
            </a:fld>
            <a:endParaRPr lang="en-US" dirty="0"/>
          </a:p>
        </p:txBody>
      </p:sp>
    </p:spTree>
    <p:extLst>
      <p:ext uri="{BB962C8B-B14F-4D97-AF65-F5344CB8AC3E}">
        <p14:creationId xmlns:p14="http://schemas.microsoft.com/office/powerpoint/2010/main" val="160200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734975240"/>
              </p:ext>
            </p:extLst>
          </p:nvPr>
        </p:nvGraphicFramePr>
        <p:xfrm>
          <a:off x="38636" y="2440898"/>
          <a:ext cx="9105363" cy="401141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03031" y="565685"/>
            <a:ext cx="8126569" cy="1143000"/>
          </a:xfrm>
        </p:spPr>
        <p:txBody>
          <a:bodyPr/>
          <a:lstStyle/>
          <a:p>
            <a:r>
              <a:rPr lang="en-US" dirty="0" smtClean="0"/>
              <a:t>Parents whose </a:t>
            </a:r>
            <a:r>
              <a:rPr lang="en-US" dirty="0"/>
              <a:t>children </a:t>
            </a:r>
            <a:r>
              <a:rPr lang="en-US" dirty="0" smtClean="0"/>
              <a:t>attended high schools with low academic </a:t>
            </a:r>
            <a:r>
              <a:rPr lang="en-US" dirty="0"/>
              <a:t>expectations </a:t>
            </a:r>
            <a:r>
              <a:rPr lang="en-US" dirty="0" smtClean="0"/>
              <a:t>are more likely to think </a:t>
            </a:r>
            <a:r>
              <a:rPr lang="en-US" dirty="0"/>
              <a:t>higher academic standards </a:t>
            </a:r>
            <a:r>
              <a:rPr lang="en-US" dirty="0" smtClean="0"/>
              <a:t>would help a great deal to increase preparedness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20</a:t>
            </a:fld>
            <a:endParaRPr lang="en-US" dirty="0"/>
          </a:p>
        </p:txBody>
      </p:sp>
      <p:sp>
        <p:nvSpPr>
          <p:cNvPr id="6" name="TextBox 5"/>
          <p:cNvSpPr txBox="1"/>
          <p:nvPr/>
        </p:nvSpPr>
        <p:spPr>
          <a:xfrm>
            <a:off x="527136" y="1831079"/>
            <a:ext cx="8089728"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What impact would this have had on your child’s preparedness for success at work or college after high school?</a:t>
            </a:r>
            <a:endParaRPr lang="en-US" sz="1800" i="1" dirty="0">
              <a:solidFill>
                <a:schemeClr val="tx1">
                  <a:lumMod val="65000"/>
                  <a:lumOff val="35000"/>
                </a:schemeClr>
              </a:solidFill>
            </a:endParaRPr>
          </a:p>
        </p:txBody>
      </p:sp>
      <p:sp>
        <p:nvSpPr>
          <p:cNvPr id="7" name="TextBox 6"/>
          <p:cNvSpPr txBox="1"/>
          <p:nvPr/>
        </p:nvSpPr>
        <p:spPr>
          <a:xfrm>
            <a:off x="0" y="3796569"/>
            <a:ext cx="1939721" cy="2477601"/>
          </a:xfrm>
          <a:prstGeom prst="rect">
            <a:avLst/>
          </a:prstGeom>
          <a:noFill/>
        </p:spPr>
        <p:txBody>
          <a:bodyPr wrap="square" rtlCol="0">
            <a:spAutoFit/>
          </a:bodyPr>
          <a:lstStyle/>
          <a:p>
            <a:pPr algn="r">
              <a:lnSpc>
                <a:spcPts val="1700"/>
              </a:lnSpc>
              <a:spcBef>
                <a:spcPts val="3000"/>
              </a:spcBef>
            </a:pPr>
            <a:r>
              <a:rPr lang="en-US" sz="1600" b="1" dirty="0" smtClean="0"/>
              <a:t>All parents</a:t>
            </a:r>
          </a:p>
          <a:p>
            <a:pPr algn="r">
              <a:lnSpc>
                <a:spcPts val="1700"/>
              </a:lnSpc>
              <a:spcBef>
                <a:spcPts val="1200"/>
              </a:spcBef>
            </a:pPr>
            <a:r>
              <a:rPr lang="en-US" sz="1600" dirty="0" smtClean="0"/>
              <a:t>Child’s HS had:</a:t>
            </a:r>
          </a:p>
          <a:p>
            <a:pPr algn="r">
              <a:lnSpc>
                <a:spcPts val="1700"/>
              </a:lnSpc>
              <a:spcBef>
                <a:spcPts val="600"/>
              </a:spcBef>
            </a:pPr>
            <a:r>
              <a:rPr lang="en-US" sz="1600" dirty="0" smtClean="0"/>
              <a:t>High expectations</a:t>
            </a:r>
          </a:p>
          <a:p>
            <a:pPr algn="r">
              <a:lnSpc>
                <a:spcPts val="1700"/>
              </a:lnSpc>
              <a:spcBef>
                <a:spcPts val="3000"/>
              </a:spcBef>
            </a:pPr>
            <a:r>
              <a:rPr lang="en-US" sz="1600" dirty="0" smtClean="0"/>
              <a:t>Moderate expectations</a:t>
            </a:r>
          </a:p>
          <a:p>
            <a:pPr algn="r">
              <a:lnSpc>
                <a:spcPts val="1700"/>
              </a:lnSpc>
              <a:spcBef>
                <a:spcPts val="3000"/>
              </a:spcBef>
            </a:pPr>
            <a:r>
              <a:rPr lang="en-US" sz="1600" dirty="0" smtClean="0"/>
              <a:t>Low expectations</a:t>
            </a:r>
          </a:p>
        </p:txBody>
      </p:sp>
      <p:sp>
        <p:nvSpPr>
          <p:cNvPr id="12" name="TextBox 11"/>
          <p:cNvSpPr txBox="1"/>
          <p:nvPr/>
        </p:nvSpPr>
        <p:spPr>
          <a:xfrm>
            <a:off x="8033128" y="3061641"/>
            <a:ext cx="1110872" cy="3195747"/>
          </a:xfrm>
          <a:prstGeom prst="rect">
            <a:avLst/>
          </a:prstGeom>
          <a:noFill/>
        </p:spPr>
        <p:txBody>
          <a:bodyPr wrap="square" rtlCol="0">
            <a:spAutoFit/>
          </a:bodyPr>
          <a:lstStyle/>
          <a:p>
            <a:pPr>
              <a:lnSpc>
                <a:spcPts val="1400"/>
              </a:lnSpc>
              <a:spcBef>
                <a:spcPts val="1800"/>
              </a:spcBef>
            </a:pPr>
            <a:r>
              <a:rPr lang="en-US" dirty="0" smtClean="0"/>
              <a:t>Would</a:t>
            </a:r>
            <a:br>
              <a:rPr lang="en-US" dirty="0" smtClean="0"/>
            </a:br>
            <a:r>
              <a:rPr lang="en-US" dirty="0" smtClean="0"/>
              <a:t>have</a:t>
            </a:r>
            <a:br>
              <a:rPr lang="en-US" dirty="0" smtClean="0"/>
            </a:br>
            <a:r>
              <a:rPr lang="en-US" u="sng" dirty="0" smtClean="0"/>
              <a:t>helped</a:t>
            </a:r>
          </a:p>
          <a:p>
            <a:pPr>
              <a:lnSpc>
                <a:spcPts val="1400"/>
              </a:lnSpc>
              <a:spcBef>
                <a:spcPts val="1800"/>
              </a:spcBef>
            </a:pPr>
            <a:r>
              <a:rPr lang="en-US" dirty="0" smtClean="0"/>
              <a:t>69%</a:t>
            </a:r>
          </a:p>
          <a:p>
            <a:pPr>
              <a:lnSpc>
                <a:spcPts val="1400"/>
              </a:lnSpc>
              <a:spcBef>
                <a:spcPts val="4000"/>
              </a:spcBef>
            </a:pPr>
            <a:r>
              <a:rPr lang="en-US" dirty="0" smtClean="0"/>
              <a:t>63%</a:t>
            </a:r>
          </a:p>
          <a:p>
            <a:pPr>
              <a:lnSpc>
                <a:spcPts val="1400"/>
              </a:lnSpc>
              <a:spcBef>
                <a:spcPts val="4000"/>
              </a:spcBef>
            </a:pPr>
            <a:r>
              <a:rPr lang="en-US" dirty="0" smtClean="0"/>
              <a:t>71%</a:t>
            </a:r>
          </a:p>
          <a:p>
            <a:pPr>
              <a:lnSpc>
                <a:spcPts val="1400"/>
              </a:lnSpc>
              <a:spcBef>
                <a:spcPts val="4000"/>
              </a:spcBef>
            </a:pPr>
            <a:r>
              <a:rPr lang="en-US" dirty="0" smtClean="0"/>
              <a:t>79%</a:t>
            </a:r>
            <a:endParaRPr lang="en-US" dirty="0"/>
          </a:p>
        </p:txBody>
      </p:sp>
      <p:sp>
        <p:nvSpPr>
          <p:cNvPr id="9" name="TextBox 8"/>
          <p:cNvSpPr txBox="1"/>
          <p:nvPr/>
        </p:nvSpPr>
        <p:spPr>
          <a:xfrm>
            <a:off x="498836" y="3308085"/>
            <a:ext cx="8089728" cy="369332"/>
          </a:xfrm>
          <a:prstGeom prst="rect">
            <a:avLst/>
          </a:prstGeom>
          <a:noFill/>
        </p:spPr>
        <p:txBody>
          <a:bodyPr wrap="square" rtlCol="0">
            <a:spAutoFit/>
          </a:bodyPr>
          <a:lstStyle/>
          <a:p>
            <a:r>
              <a:rPr lang="en-US" sz="1800" b="1" i="1" dirty="0" smtClean="0">
                <a:solidFill>
                  <a:schemeClr val="tx1">
                    <a:lumMod val="65000"/>
                    <a:lumOff val="35000"/>
                  </a:schemeClr>
                </a:solidFill>
              </a:rPr>
              <a:t>Higher academic standards in general</a:t>
            </a:r>
            <a:endParaRPr lang="en-US" sz="1800" b="1" i="1" dirty="0">
              <a:solidFill>
                <a:schemeClr val="tx1">
                  <a:lumMod val="65000"/>
                  <a:lumOff val="35000"/>
                </a:schemeClr>
              </a:solidFill>
            </a:endParaRPr>
          </a:p>
        </p:txBody>
      </p:sp>
    </p:spTree>
    <p:extLst>
      <p:ext uri="{BB962C8B-B14F-4D97-AF65-F5344CB8AC3E}">
        <p14:creationId xmlns:p14="http://schemas.microsoft.com/office/powerpoint/2010/main" val="180788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4170092077"/>
              </p:ext>
            </p:extLst>
          </p:nvPr>
        </p:nvGraphicFramePr>
        <p:xfrm>
          <a:off x="38636" y="2106748"/>
          <a:ext cx="9105363" cy="434556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03031" y="355043"/>
            <a:ext cx="8126569" cy="1143000"/>
          </a:xfrm>
        </p:spPr>
        <p:txBody>
          <a:bodyPr/>
          <a:lstStyle/>
          <a:p>
            <a:r>
              <a:rPr lang="en-US" dirty="0" smtClean="0"/>
              <a:t>Majorities think </a:t>
            </a:r>
            <a:r>
              <a:rPr lang="en-US" dirty="0"/>
              <a:t>requiring more math and science would help </a:t>
            </a:r>
            <a:r>
              <a:rPr lang="en-US" dirty="0" smtClean="0"/>
              <a:t>increase </a:t>
            </a:r>
            <a:r>
              <a:rPr lang="en-US" dirty="0"/>
              <a:t>preparedness for success after high </a:t>
            </a:r>
            <a:r>
              <a:rPr lang="en-US" dirty="0" smtClean="0"/>
              <a:t>school</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21</a:t>
            </a:fld>
            <a:endParaRPr lang="en-US" dirty="0"/>
          </a:p>
        </p:txBody>
      </p:sp>
      <p:sp>
        <p:nvSpPr>
          <p:cNvPr id="6" name="TextBox 5"/>
          <p:cNvSpPr txBox="1"/>
          <p:nvPr/>
        </p:nvSpPr>
        <p:spPr>
          <a:xfrm>
            <a:off x="527136" y="1460417"/>
            <a:ext cx="8089728"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What impact would this have had on your child’s preparedness for success at work or college after high school?</a:t>
            </a:r>
            <a:endParaRPr lang="en-US" sz="1800" i="1" dirty="0">
              <a:solidFill>
                <a:schemeClr val="tx1">
                  <a:lumMod val="65000"/>
                  <a:lumOff val="35000"/>
                </a:schemeClr>
              </a:solidFill>
            </a:endParaRPr>
          </a:p>
        </p:txBody>
      </p:sp>
      <p:sp>
        <p:nvSpPr>
          <p:cNvPr id="7" name="TextBox 6"/>
          <p:cNvSpPr txBox="1"/>
          <p:nvPr/>
        </p:nvSpPr>
        <p:spPr>
          <a:xfrm>
            <a:off x="0" y="3213826"/>
            <a:ext cx="2160270" cy="1336263"/>
          </a:xfrm>
          <a:prstGeom prst="rect">
            <a:avLst/>
          </a:prstGeom>
          <a:noFill/>
        </p:spPr>
        <p:txBody>
          <a:bodyPr wrap="square" rtlCol="0">
            <a:spAutoFit/>
          </a:bodyPr>
          <a:lstStyle/>
          <a:p>
            <a:pPr algn="r">
              <a:lnSpc>
                <a:spcPts val="1500"/>
              </a:lnSpc>
              <a:spcBef>
                <a:spcPts val="3000"/>
              </a:spcBef>
            </a:pPr>
            <a:r>
              <a:rPr lang="en-US" sz="1500" b="1" dirty="0" smtClean="0"/>
              <a:t>All parents</a:t>
            </a:r>
          </a:p>
          <a:p>
            <a:pPr algn="r">
              <a:lnSpc>
                <a:spcPts val="1500"/>
              </a:lnSpc>
              <a:spcBef>
                <a:spcPts val="600"/>
              </a:spcBef>
            </a:pPr>
            <a:r>
              <a:rPr lang="en-US" sz="1500" dirty="0" smtClean="0"/>
              <a:t>Child’s HS had high expectations</a:t>
            </a:r>
          </a:p>
          <a:p>
            <a:pPr algn="r">
              <a:lnSpc>
                <a:spcPts val="1500"/>
              </a:lnSpc>
              <a:spcBef>
                <a:spcPts val="800"/>
              </a:spcBef>
            </a:pPr>
            <a:r>
              <a:rPr lang="en-US" sz="1500" dirty="0"/>
              <a:t>M</a:t>
            </a:r>
            <a:r>
              <a:rPr lang="en-US" sz="1500" dirty="0" smtClean="0"/>
              <a:t>oderate expectations</a:t>
            </a:r>
          </a:p>
          <a:p>
            <a:pPr algn="r">
              <a:lnSpc>
                <a:spcPts val="1500"/>
              </a:lnSpc>
              <a:spcBef>
                <a:spcPts val="800"/>
              </a:spcBef>
            </a:pPr>
            <a:r>
              <a:rPr lang="en-US" sz="1500" dirty="0" smtClean="0"/>
              <a:t>Low expectations</a:t>
            </a:r>
          </a:p>
        </p:txBody>
      </p:sp>
      <p:sp>
        <p:nvSpPr>
          <p:cNvPr id="12" name="TextBox 11"/>
          <p:cNvSpPr txBox="1"/>
          <p:nvPr/>
        </p:nvSpPr>
        <p:spPr>
          <a:xfrm>
            <a:off x="8033128" y="2432991"/>
            <a:ext cx="1110872" cy="4016484"/>
          </a:xfrm>
          <a:prstGeom prst="rect">
            <a:avLst/>
          </a:prstGeom>
          <a:noFill/>
        </p:spPr>
        <p:txBody>
          <a:bodyPr wrap="square" rtlCol="0">
            <a:spAutoFit/>
          </a:bodyPr>
          <a:lstStyle/>
          <a:p>
            <a:pPr>
              <a:lnSpc>
                <a:spcPts val="1400"/>
              </a:lnSpc>
              <a:spcBef>
                <a:spcPts val="1800"/>
              </a:spcBef>
            </a:pPr>
            <a:r>
              <a:rPr lang="en-US" b="1" dirty="0" smtClean="0">
                <a:solidFill>
                  <a:srgbClr val="000066"/>
                </a:solidFill>
              </a:rPr>
              <a:t>Would</a:t>
            </a:r>
            <a:br>
              <a:rPr lang="en-US" b="1" dirty="0" smtClean="0">
                <a:solidFill>
                  <a:srgbClr val="000066"/>
                </a:solidFill>
              </a:rPr>
            </a:br>
            <a:r>
              <a:rPr lang="en-US" b="1" dirty="0" smtClean="0">
                <a:solidFill>
                  <a:srgbClr val="000066"/>
                </a:solidFill>
              </a:rPr>
              <a:t>have</a:t>
            </a:r>
            <a:br>
              <a:rPr lang="en-US" b="1" dirty="0" smtClean="0">
                <a:solidFill>
                  <a:srgbClr val="000066"/>
                </a:solidFill>
              </a:rPr>
            </a:br>
            <a:r>
              <a:rPr lang="en-US" b="1" u="sng" dirty="0" smtClean="0">
                <a:solidFill>
                  <a:srgbClr val="000066"/>
                </a:solidFill>
              </a:rPr>
              <a:t>helped</a:t>
            </a:r>
          </a:p>
          <a:p>
            <a:pPr>
              <a:lnSpc>
                <a:spcPts val="1400"/>
              </a:lnSpc>
              <a:spcBef>
                <a:spcPts val="1800"/>
              </a:spcBef>
            </a:pPr>
            <a:r>
              <a:rPr lang="en-US" dirty="0" smtClean="0"/>
              <a:t>61%</a:t>
            </a:r>
          </a:p>
          <a:p>
            <a:pPr>
              <a:lnSpc>
                <a:spcPts val="1400"/>
              </a:lnSpc>
              <a:spcBef>
                <a:spcPts val="1500"/>
              </a:spcBef>
            </a:pPr>
            <a:r>
              <a:rPr lang="en-US" dirty="0" smtClean="0"/>
              <a:t>61%</a:t>
            </a:r>
          </a:p>
          <a:p>
            <a:pPr>
              <a:lnSpc>
                <a:spcPts val="1400"/>
              </a:lnSpc>
              <a:spcBef>
                <a:spcPts val="1500"/>
              </a:spcBef>
            </a:pPr>
            <a:r>
              <a:rPr lang="en-US" dirty="0"/>
              <a:t>6</a:t>
            </a:r>
            <a:r>
              <a:rPr lang="en-US" dirty="0" smtClean="0"/>
              <a:t>1%</a:t>
            </a:r>
          </a:p>
          <a:p>
            <a:pPr>
              <a:lnSpc>
                <a:spcPts val="1400"/>
              </a:lnSpc>
              <a:spcBef>
                <a:spcPts val="1500"/>
              </a:spcBef>
            </a:pPr>
            <a:r>
              <a:rPr lang="en-US" dirty="0" smtClean="0"/>
              <a:t>64%</a:t>
            </a:r>
          </a:p>
          <a:p>
            <a:pPr>
              <a:lnSpc>
                <a:spcPts val="1400"/>
              </a:lnSpc>
              <a:spcBef>
                <a:spcPts val="1500"/>
              </a:spcBef>
            </a:pPr>
            <a:endParaRPr lang="en-US" dirty="0"/>
          </a:p>
          <a:p>
            <a:pPr>
              <a:lnSpc>
                <a:spcPts val="1400"/>
              </a:lnSpc>
              <a:spcBef>
                <a:spcPts val="1200"/>
              </a:spcBef>
            </a:pPr>
            <a:r>
              <a:rPr lang="en-US" dirty="0" smtClean="0"/>
              <a:t>56%</a:t>
            </a:r>
          </a:p>
          <a:p>
            <a:pPr>
              <a:lnSpc>
                <a:spcPts val="1400"/>
              </a:lnSpc>
              <a:spcBef>
                <a:spcPts val="1400"/>
              </a:spcBef>
            </a:pPr>
            <a:r>
              <a:rPr lang="en-US" dirty="0" smtClean="0"/>
              <a:t>54%</a:t>
            </a:r>
          </a:p>
          <a:p>
            <a:pPr>
              <a:lnSpc>
                <a:spcPts val="1400"/>
              </a:lnSpc>
              <a:spcBef>
                <a:spcPts val="1400"/>
              </a:spcBef>
            </a:pPr>
            <a:r>
              <a:rPr lang="en-US" dirty="0" smtClean="0"/>
              <a:t>56%</a:t>
            </a:r>
          </a:p>
          <a:p>
            <a:pPr>
              <a:lnSpc>
                <a:spcPts val="1400"/>
              </a:lnSpc>
              <a:spcBef>
                <a:spcPts val="1400"/>
              </a:spcBef>
            </a:pPr>
            <a:r>
              <a:rPr lang="en-US" dirty="0" smtClean="0"/>
              <a:t>59%</a:t>
            </a:r>
            <a:endParaRPr lang="en-US" dirty="0"/>
          </a:p>
        </p:txBody>
      </p:sp>
      <p:sp>
        <p:nvSpPr>
          <p:cNvPr id="9" name="TextBox 8"/>
          <p:cNvSpPr txBox="1"/>
          <p:nvPr/>
        </p:nvSpPr>
        <p:spPr>
          <a:xfrm>
            <a:off x="264246" y="2831255"/>
            <a:ext cx="8089728" cy="369332"/>
          </a:xfrm>
          <a:prstGeom prst="rect">
            <a:avLst/>
          </a:prstGeom>
          <a:noFill/>
        </p:spPr>
        <p:txBody>
          <a:bodyPr wrap="square" rtlCol="0">
            <a:spAutoFit/>
          </a:bodyPr>
          <a:lstStyle/>
          <a:p>
            <a:r>
              <a:rPr lang="en-US" sz="1800" b="1" i="1" dirty="0" smtClean="0">
                <a:solidFill>
                  <a:schemeClr val="tx1">
                    <a:lumMod val="65000"/>
                    <a:lumOff val="35000"/>
                  </a:schemeClr>
                </a:solidFill>
              </a:rPr>
              <a:t>Requirement that students pass four years of math, including Algebra 2</a:t>
            </a:r>
            <a:endParaRPr lang="en-US" sz="1800" b="1" i="1" dirty="0">
              <a:solidFill>
                <a:schemeClr val="tx1">
                  <a:lumMod val="65000"/>
                  <a:lumOff val="35000"/>
                </a:schemeClr>
              </a:solidFill>
            </a:endParaRPr>
          </a:p>
        </p:txBody>
      </p:sp>
      <p:sp>
        <p:nvSpPr>
          <p:cNvPr id="11" name="TextBox 10"/>
          <p:cNvSpPr txBox="1"/>
          <p:nvPr/>
        </p:nvSpPr>
        <p:spPr>
          <a:xfrm>
            <a:off x="0" y="4984081"/>
            <a:ext cx="2160270" cy="1336263"/>
          </a:xfrm>
          <a:prstGeom prst="rect">
            <a:avLst/>
          </a:prstGeom>
          <a:noFill/>
        </p:spPr>
        <p:txBody>
          <a:bodyPr wrap="square" rtlCol="0">
            <a:spAutoFit/>
          </a:bodyPr>
          <a:lstStyle/>
          <a:p>
            <a:pPr algn="r">
              <a:lnSpc>
                <a:spcPts val="1500"/>
              </a:lnSpc>
              <a:spcBef>
                <a:spcPts val="3000"/>
              </a:spcBef>
            </a:pPr>
            <a:r>
              <a:rPr lang="en-US" sz="1500" b="1" dirty="0" smtClean="0"/>
              <a:t>All parents</a:t>
            </a:r>
          </a:p>
          <a:p>
            <a:pPr algn="r">
              <a:lnSpc>
                <a:spcPts val="1500"/>
              </a:lnSpc>
              <a:spcBef>
                <a:spcPts val="600"/>
              </a:spcBef>
            </a:pPr>
            <a:r>
              <a:rPr lang="en-US" sz="1500" dirty="0" smtClean="0"/>
              <a:t>Child’s HS had high expectations</a:t>
            </a:r>
          </a:p>
          <a:p>
            <a:pPr algn="r">
              <a:lnSpc>
                <a:spcPts val="1500"/>
              </a:lnSpc>
              <a:spcBef>
                <a:spcPts val="800"/>
              </a:spcBef>
            </a:pPr>
            <a:r>
              <a:rPr lang="en-US" sz="1500" dirty="0"/>
              <a:t>M</a:t>
            </a:r>
            <a:r>
              <a:rPr lang="en-US" sz="1500" dirty="0" smtClean="0"/>
              <a:t>oderate expectations</a:t>
            </a:r>
          </a:p>
          <a:p>
            <a:pPr algn="r">
              <a:lnSpc>
                <a:spcPts val="1500"/>
              </a:lnSpc>
              <a:spcBef>
                <a:spcPts val="800"/>
              </a:spcBef>
            </a:pPr>
            <a:r>
              <a:rPr lang="en-US" sz="1500" dirty="0" smtClean="0"/>
              <a:t>Low expectations</a:t>
            </a:r>
          </a:p>
        </p:txBody>
      </p:sp>
      <p:sp>
        <p:nvSpPr>
          <p:cNvPr id="13" name="TextBox 12"/>
          <p:cNvSpPr txBox="1"/>
          <p:nvPr/>
        </p:nvSpPr>
        <p:spPr>
          <a:xfrm>
            <a:off x="235946" y="4550089"/>
            <a:ext cx="8089728" cy="369332"/>
          </a:xfrm>
          <a:prstGeom prst="rect">
            <a:avLst/>
          </a:prstGeom>
          <a:noFill/>
        </p:spPr>
        <p:txBody>
          <a:bodyPr wrap="square" rtlCol="0">
            <a:spAutoFit/>
          </a:bodyPr>
          <a:lstStyle/>
          <a:p>
            <a:r>
              <a:rPr lang="en-US" sz="1800" b="1" i="1" dirty="0" smtClean="0">
                <a:solidFill>
                  <a:schemeClr val="tx1">
                    <a:lumMod val="65000"/>
                    <a:lumOff val="35000"/>
                  </a:schemeClr>
                </a:solidFill>
              </a:rPr>
              <a:t>Requirement that students pass biology, chemistry, physics</a:t>
            </a:r>
            <a:endParaRPr lang="en-US" sz="1800" b="1" i="1" dirty="0">
              <a:solidFill>
                <a:schemeClr val="tx1">
                  <a:lumMod val="65000"/>
                  <a:lumOff val="35000"/>
                </a:schemeClr>
              </a:solidFill>
            </a:endParaRPr>
          </a:p>
        </p:txBody>
      </p:sp>
    </p:spTree>
    <p:extLst>
      <p:ext uri="{BB962C8B-B14F-4D97-AF65-F5344CB8AC3E}">
        <p14:creationId xmlns:p14="http://schemas.microsoft.com/office/powerpoint/2010/main" val="133644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4165941932"/>
              </p:ext>
            </p:extLst>
          </p:nvPr>
        </p:nvGraphicFramePr>
        <p:xfrm>
          <a:off x="38636" y="2440898"/>
          <a:ext cx="9105363" cy="401141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25730" y="523157"/>
            <a:ext cx="8126569" cy="1143000"/>
          </a:xfrm>
        </p:spPr>
        <p:txBody>
          <a:bodyPr/>
          <a:lstStyle/>
          <a:p>
            <a:r>
              <a:rPr lang="en-US" dirty="0" smtClean="0"/>
              <a:t>Three in five or more think requiring passage </a:t>
            </a:r>
            <a:r>
              <a:rPr lang="en-US" dirty="0"/>
              <a:t>of math and writing </a:t>
            </a:r>
            <a:r>
              <a:rPr lang="en-US" dirty="0" smtClean="0"/>
              <a:t>exams to graduate </a:t>
            </a:r>
            <a:r>
              <a:rPr lang="en-US" dirty="0"/>
              <a:t>would help </a:t>
            </a:r>
            <a:r>
              <a:rPr lang="en-US" dirty="0" smtClean="0"/>
              <a:t>to increase preparedness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22</a:t>
            </a:fld>
            <a:endParaRPr lang="en-US" dirty="0"/>
          </a:p>
        </p:txBody>
      </p:sp>
      <p:sp>
        <p:nvSpPr>
          <p:cNvPr id="6" name="TextBox 5"/>
          <p:cNvSpPr txBox="1"/>
          <p:nvPr/>
        </p:nvSpPr>
        <p:spPr>
          <a:xfrm>
            <a:off x="527136" y="1837607"/>
            <a:ext cx="8089728"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What impact would this have had on your child’s preparedness for success at work or college after high school?</a:t>
            </a:r>
            <a:endParaRPr lang="en-US" sz="1800" i="1" dirty="0">
              <a:solidFill>
                <a:schemeClr val="tx1">
                  <a:lumMod val="65000"/>
                  <a:lumOff val="35000"/>
                </a:schemeClr>
              </a:solidFill>
            </a:endParaRPr>
          </a:p>
        </p:txBody>
      </p:sp>
      <p:sp>
        <p:nvSpPr>
          <p:cNvPr id="7" name="TextBox 6"/>
          <p:cNvSpPr txBox="1"/>
          <p:nvPr/>
        </p:nvSpPr>
        <p:spPr>
          <a:xfrm>
            <a:off x="0" y="3796569"/>
            <a:ext cx="1939721" cy="2477601"/>
          </a:xfrm>
          <a:prstGeom prst="rect">
            <a:avLst/>
          </a:prstGeom>
          <a:noFill/>
        </p:spPr>
        <p:txBody>
          <a:bodyPr wrap="square" rtlCol="0">
            <a:spAutoFit/>
          </a:bodyPr>
          <a:lstStyle/>
          <a:p>
            <a:pPr algn="r">
              <a:lnSpc>
                <a:spcPts val="1700"/>
              </a:lnSpc>
              <a:spcBef>
                <a:spcPts val="3000"/>
              </a:spcBef>
            </a:pPr>
            <a:r>
              <a:rPr lang="en-US" sz="1600" b="1" dirty="0" smtClean="0"/>
              <a:t>All parents</a:t>
            </a:r>
          </a:p>
          <a:p>
            <a:pPr algn="r">
              <a:lnSpc>
                <a:spcPts val="1700"/>
              </a:lnSpc>
              <a:spcBef>
                <a:spcPts val="1200"/>
              </a:spcBef>
            </a:pPr>
            <a:r>
              <a:rPr lang="en-US" sz="1600" dirty="0" smtClean="0"/>
              <a:t>Child’s HS had:</a:t>
            </a:r>
          </a:p>
          <a:p>
            <a:pPr algn="r">
              <a:lnSpc>
                <a:spcPts val="1700"/>
              </a:lnSpc>
              <a:spcBef>
                <a:spcPts val="600"/>
              </a:spcBef>
            </a:pPr>
            <a:r>
              <a:rPr lang="en-US" sz="1600" dirty="0" smtClean="0"/>
              <a:t>High expectations</a:t>
            </a:r>
          </a:p>
          <a:p>
            <a:pPr algn="r">
              <a:lnSpc>
                <a:spcPts val="1700"/>
              </a:lnSpc>
              <a:spcBef>
                <a:spcPts val="3000"/>
              </a:spcBef>
            </a:pPr>
            <a:r>
              <a:rPr lang="en-US" sz="1600" dirty="0" smtClean="0"/>
              <a:t>Moderate expectations</a:t>
            </a:r>
          </a:p>
          <a:p>
            <a:pPr algn="r">
              <a:lnSpc>
                <a:spcPts val="1700"/>
              </a:lnSpc>
              <a:spcBef>
                <a:spcPts val="3000"/>
              </a:spcBef>
            </a:pPr>
            <a:r>
              <a:rPr lang="en-US" sz="1600" dirty="0" smtClean="0"/>
              <a:t>Low expectations</a:t>
            </a:r>
          </a:p>
        </p:txBody>
      </p:sp>
      <p:sp>
        <p:nvSpPr>
          <p:cNvPr id="12" name="TextBox 11"/>
          <p:cNvSpPr txBox="1"/>
          <p:nvPr/>
        </p:nvSpPr>
        <p:spPr>
          <a:xfrm>
            <a:off x="8033128" y="3061641"/>
            <a:ext cx="1110872" cy="3195747"/>
          </a:xfrm>
          <a:prstGeom prst="rect">
            <a:avLst/>
          </a:prstGeom>
          <a:noFill/>
        </p:spPr>
        <p:txBody>
          <a:bodyPr wrap="square" rtlCol="0">
            <a:spAutoFit/>
          </a:bodyPr>
          <a:lstStyle/>
          <a:p>
            <a:pPr>
              <a:lnSpc>
                <a:spcPts val="1400"/>
              </a:lnSpc>
              <a:spcBef>
                <a:spcPts val="1800"/>
              </a:spcBef>
            </a:pPr>
            <a:r>
              <a:rPr lang="en-US" b="1" dirty="0" smtClean="0">
                <a:solidFill>
                  <a:srgbClr val="000066"/>
                </a:solidFill>
              </a:rPr>
              <a:t>Would</a:t>
            </a:r>
            <a:br>
              <a:rPr lang="en-US" b="1" dirty="0" smtClean="0">
                <a:solidFill>
                  <a:srgbClr val="000066"/>
                </a:solidFill>
              </a:rPr>
            </a:br>
            <a:r>
              <a:rPr lang="en-US" b="1" dirty="0" smtClean="0">
                <a:solidFill>
                  <a:srgbClr val="000066"/>
                </a:solidFill>
              </a:rPr>
              <a:t>have</a:t>
            </a:r>
            <a:br>
              <a:rPr lang="en-US" b="1" dirty="0" smtClean="0">
                <a:solidFill>
                  <a:srgbClr val="000066"/>
                </a:solidFill>
              </a:rPr>
            </a:br>
            <a:r>
              <a:rPr lang="en-US" b="1" u="sng" dirty="0" smtClean="0">
                <a:solidFill>
                  <a:srgbClr val="000066"/>
                </a:solidFill>
              </a:rPr>
              <a:t>helped</a:t>
            </a:r>
          </a:p>
          <a:p>
            <a:pPr>
              <a:lnSpc>
                <a:spcPts val="1400"/>
              </a:lnSpc>
              <a:spcBef>
                <a:spcPts val="1800"/>
              </a:spcBef>
            </a:pPr>
            <a:r>
              <a:rPr lang="en-US" dirty="0" smtClean="0"/>
              <a:t>64%</a:t>
            </a:r>
          </a:p>
          <a:p>
            <a:pPr>
              <a:lnSpc>
                <a:spcPts val="1400"/>
              </a:lnSpc>
              <a:spcBef>
                <a:spcPts val="4000"/>
              </a:spcBef>
            </a:pPr>
            <a:r>
              <a:rPr lang="en-US" dirty="0" smtClean="0"/>
              <a:t>60%</a:t>
            </a:r>
          </a:p>
          <a:p>
            <a:pPr>
              <a:lnSpc>
                <a:spcPts val="1400"/>
              </a:lnSpc>
              <a:spcBef>
                <a:spcPts val="4000"/>
              </a:spcBef>
            </a:pPr>
            <a:r>
              <a:rPr lang="en-US" dirty="0" smtClean="0"/>
              <a:t>67%</a:t>
            </a:r>
          </a:p>
          <a:p>
            <a:pPr>
              <a:lnSpc>
                <a:spcPts val="1400"/>
              </a:lnSpc>
              <a:spcBef>
                <a:spcPts val="4000"/>
              </a:spcBef>
            </a:pPr>
            <a:r>
              <a:rPr lang="en-US" dirty="0" smtClean="0"/>
              <a:t>65%</a:t>
            </a:r>
            <a:endParaRPr lang="en-US" dirty="0"/>
          </a:p>
        </p:txBody>
      </p:sp>
      <p:sp>
        <p:nvSpPr>
          <p:cNvPr id="9" name="TextBox 8"/>
          <p:cNvSpPr txBox="1"/>
          <p:nvPr/>
        </p:nvSpPr>
        <p:spPr>
          <a:xfrm>
            <a:off x="235946" y="3308085"/>
            <a:ext cx="8089728" cy="369332"/>
          </a:xfrm>
          <a:prstGeom prst="rect">
            <a:avLst/>
          </a:prstGeom>
          <a:noFill/>
        </p:spPr>
        <p:txBody>
          <a:bodyPr wrap="square" rtlCol="0">
            <a:spAutoFit/>
          </a:bodyPr>
          <a:lstStyle/>
          <a:p>
            <a:r>
              <a:rPr lang="en-US" sz="1800" b="1" i="1" dirty="0" smtClean="0">
                <a:solidFill>
                  <a:schemeClr val="tx1">
                    <a:lumMod val="65000"/>
                    <a:lumOff val="35000"/>
                  </a:schemeClr>
                </a:solidFill>
              </a:rPr>
              <a:t>Requirement that students pass exams in math and writing to graduate</a:t>
            </a:r>
            <a:endParaRPr lang="en-US" sz="1800" b="1" i="1" dirty="0">
              <a:solidFill>
                <a:schemeClr val="tx1">
                  <a:lumMod val="65000"/>
                  <a:lumOff val="35000"/>
                </a:schemeClr>
              </a:solidFill>
            </a:endParaRPr>
          </a:p>
        </p:txBody>
      </p:sp>
    </p:spTree>
    <p:extLst>
      <p:ext uri="{BB962C8B-B14F-4D97-AF65-F5344CB8AC3E}">
        <p14:creationId xmlns:p14="http://schemas.microsoft.com/office/powerpoint/2010/main" val="185190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956618787"/>
              </p:ext>
            </p:extLst>
          </p:nvPr>
        </p:nvGraphicFramePr>
        <p:xfrm>
          <a:off x="568325" y="2651760"/>
          <a:ext cx="8330976" cy="380055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07055" y="388364"/>
            <a:ext cx="8259544" cy="1143000"/>
          </a:xfrm>
        </p:spPr>
        <p:txBody>
          <a:bodyPr/>
          <a:lstStyle/>
          <a:p>
            <a:r>
              <a:rPr lang="en-US" dirty="0"/>
              <a:t>Parents view a high school diploma and completion of advanced courses as the most useful indicators of preparedness for success after high </a:t>
            </a:r>
            <a:r>
              <a:rPr lang="en-US" dirty="0" smtClean="0"/>
              <a:t>school</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23</a:t>
            </a:fld>
            <a:endParaRPr lang="en-US" dirty="0"/>
          </a:p>
        </p:txBody>
      </p:sp>
      <p:sp>
        <p:nvSpPr>
          <p:cNvPr id="6" name="TextBox 5"/>
          <p:cNvSpPr txBox="1"/>
          <p:nvPr/>
        </p:nvSpPr>
        <p:spPr>
          <a:xfrm>
            <a:off x="218941" y="1583356"/>
            <a:ext cx="8559299"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How </a:t>
            </a:r>
            <a:r>
              <a:rPr lang="en-US" sz="1600" i="1" dirty="0">
                <a:solidFill>
                  <a:schemeClr val="tx1">
                    <a:lumMod val="65000"/>
                    <a:lumOff val="35000"/>
                  </a:schemeClr>
                </a:solidFill>
              </a:rPr>
              <a:t>useful and </a:t>
            </a:r>
            <a:r>
              <a:rPr lang="en-US" sz="1600" i="1" dirty="0" smtClean="0">
                <a:solidFill>
                  <a:schemeClr val="tx1">
                    <a:lumMod val="65000"/>
                    <a:lumOff val="35000"/>
                  </a:schemeClr>
                </a:solidFill>
              </a:rPr>
              <a:t>valuable are the </a:t>
            </a:r>
            <a:r>
              <a:rPr lang="en-US" sz="1600" i="1" dirty="0">
                <a:solidFill>
                  <a:schemeClr val="tx1">
                    <a:lumMod val="65000"/>
                    <a:lumOff val="35000"/>
                  </a:schemeClr>
                </a:solidFill>
              </a:rPr>
              <a:t>following </a:t>
            </a:r>
            <a:r>
              <a:rPr lang="en-US" sz="1600" i="1" dirty="0" smtClean="0">
                <a:solidFill>
                  <a:schemeClr val="tx1">
                    <a:lumMod val="65000"/>
                    <a:lumOff val="35000"/>
                  </a:schemeClr>
                </a:solidFill>
              </a:rPr>
              <a:t>as indicators </a:t>
            </a:r>
            <a:r>
              <a:rPr lang="en-US" sz="1600" i="1" dirty="0">
                <a:solidFill>
                  <a:schemeClr val="tx1">
                    <a:lumMod val="65000"/>
                    <a:lumOff val="35000"/>
                  </a:schemeClr>
                </a:solidFill>
              </a:rPr>
              <a:t>of </a:t>
            </a:r>
            <a:r>
              <a:rPr lang="en-US" sz="1600" i="1" dirty="0" smtClean="0">
                <a:solidFill>
                  <a:schemeClr val="tx1">
                    <a:lumMod val="65000"/>
                    <a:lumOff val="35000"/>
                  </a:schemeClr>
                </a:solidFill>
              </a:rPr>
              <a:t>HS graduates</a:t>
            </a:r>
            <a:r>
              <a:rPr lang="en-US" sz="1600" i="1" dirty="0">
                <a:solidFill>
                  <a:schemeClr val="tx1">
                    <a:lumMod val="65000"/>
                    <a:lumOff val="35000"/>
                  </a:schemeClr>
                </a:solidFill>
              </a:rPr>
              <a:t>’ </a:t>
            </a:r>
            <a:r>
              <a:rPr lang="en-US" sz="1600" i="1" dirty="0" smtClean="0">
                <a:solidFill>
                  <a:schemeClr val="tx1">
                    <a:lumMod val="65000"/>
                    <a:lumOff val="35000"/>
                  </a:schemeClr>
                </a:solidFill>
              </a:rPr>
              <a:t> preparedness </a:t>
            </a:r>
            <a:r>
              <a:rPr lang="en-US" sz="1600" i="1" dirty="0">
                <a:solidFill>
                  <a:schemeClr val="tx1">
                    <a:lumMod val="65000"/>
                    <a:lumOff val="35000"/>
                  </a:schemeClr>
                </a:solidFill>
              </a:rPr>
              <a:t>with the skills and knowledge they need to be successful in work or college after high </a:t>
            </a:r>
            <a:r>
              <a:rPr lang="en-US" sz="1600" i="1" dirty="0" smtClean="0">
                <a:solidFill>
                  <a:schemeClr val="tx1">
                    <a:lumMod val="65000"/>
                    <a:lumOff val="35000"/>
                  </a:schemeClr>
                </a:solidFill>
              </a:rPr>
              <a:t>school?</a:t>
            </a:r>
            <a:endParaRPr lang="en-US" dirty="0"/>
          </a:p>
        </p:txBody>
      </p:sp>
      <p:sp>
        <p:nvSpPr>
          <p:cNvPr id="7" name="TextBox 6"/>
          <p:cNvSpPr txBox="1"/>
          <p:nvPr/>
        </p:nvSpPr>
        <p:spPr>
          <a:xfrm>
            <a:off x="165171" y="3148088"/>
            <a:ext cx="2290025" cy="3247043"/>
          </a:xfrm>
          <a:prstGeom prst="rect">
            <a:avLst/>
          </a:prstGeom>
          <a:noFill/>
        </p:spPr>
        <p:txBody>
          <a:bodyPr wrap="square" rtlCol="0">
            <a:spAutoFit/>
          </a:bodyPr>
          <a:lstStyle/>
          <a:p>
            <a:pPr algn="r">
              <a:lnSpc>
                <a:spcPts val="1600"/>
              </a:lnSpc>
              <a:spcBef>
                <a:spcPts val="3300"/>
              </a:spcBef>
            </a:pPr>
            <a:r>
              <a:rPr lang="en-US" sz="1500" b="1" dirty="0" smtClean="0"/>
              <a:t>High school diploma</a:t>
            </a:r>
          </a:p>
          <a:p>
            <a:pPr algn="r">
              <a:lnSpc>
                <a:spcPts val="1600"/>
              </a:lnSpc>
              <a:spcBef>
                <a:spcPts val="1800"/>
              </a:spcBef>
            </a:pPr>
            <a:r>
              <a:rPr lang="en-US" sz="1500" b="1" dirty="0" smtClean="0"/>
              <a:t>Completing AP/IB, college-level courses while in high school</a:t>
            </a:r>
          </a:p>
          <a:p>
            <a:pPr algn="r">
              <a:lnSpc>
                <a:spcPts val="1600"/>
              </a:lnSpc>
              <a:spcBef>
                <a:spcPts val="1800"/>
              </a:spcBef>
            </a:pPr>
            <a:r>
              <a:rPr lang="en-US" sz="1500" b="1" dirty="0" smtClean="0"/>
              <a:t>High school course grades</a:t>
            </a:r>
          </a:p>
          <a:p>
            <a:pPr algn="r">
              <a:lnSpc>
                <a:spcPts val="1600"/>
              </a:lnSpc>
              <a:spcBef>
                <a:spcPts val="1200"/>
              </a:spcBef>
            </a:pPr>
            <a:r>
              <a:rPr lang="en-US" sz="1500" b="1" dirty="0" smtClean="0"/>
              <a:t>Performance on state exams in math/writing before senior year</a:t>
            </a:r>
          </a:p>
          <a:p>
            <a:pPr algn="r">
              <a:lnSpc>
                <a:spcPts val="1600"/>
              </a:lnSpc>
              <a:spcBef>
                <a:spcPts val="600"/>
              </a:spcBef>
            </a:pPr>
            <a:r>
              <a:rPr lang="en-US" sz="1500" b="1" dirty="0" smtClean="0"/>
              <a:t>Performance on state exams required to graduate high school</a:t>
            </a:r>
          </a:p>
        </p:txBody>
      </p:sp>
      <p:grpSp>
        <p:nvGrpSpPr>
          <p:cNvPr id="14" name="Group 13"/>
          <p:cNvGrpSpPr/>
          <p:nvPr/>
        </p:nvGrpSpPr>
        <p:grpSpPr>
          <a:xfrm>
            <a:off x="165171" y="2324344"/>
            <a:ext cx="8887389" cy="307777"/>
            <a:chOff x="218941" y="2107495"/>
            <a:chExt cx="8887389" cy="307777"/>
          </a:xfrm>
        </p:grpSpPr>
        <p:grpSp>
          <p:nvGrpSpPr>
            <p:cNvPr id="3" name="Group 2"/>
            <p:cNvGrpSpPr/>
            <p:nvPr/>
          </p:nvGrpSpPr>
          <p:grpSpPr>
            <a:xfrm>
              <a:off x="218941" y="2120374"/>
              <a:ext cx="8887389" cy="292388"/>
              <a:chOff x="218941" y="2120374"/>
              <a:chExt cx="8887389" cy="292388"/>
            </a:xfrm>
          </p:grpSpPr>
          <p:sp>
            <p:nvSpPr>
              <p:cNvPr id="8" name="TextBox 7"/>
              <p:cNvSpPr txBox="1"/>
              <p:nvPr/>
            </p:nvSpPr>
            <p:spPr>
              <a:xfrm>
                <a:off x="218941" y="2120374"/>
                <a:ext cx="7675808" cy="292388"/>
              </a:xfrm>
              <a:prstGeom prst="rect">
                <a:avLst/>
              </a:prstGeom>
              <a:noFill/>
              <a:ln>
                <a:noFill/>
              </a:ln>
            </p:spPr>
            <p:txBody>
              <a:bodyPr wrap="square" rtlCol="0">
                <a:spAutoFit/>
              </a:bodyPr>
              <a:lstStyle/>
              <a:p>
                <a:pPr marL="171450" indent="-171450" algn="l">
                  <a:buClr>
                    <a:schemeClr val="accent1"/>
                  </a:buClr>
                  <a:buFont typeface="Wingdings" pitchFamily="2" charset="2"/>
                  <a:buChar char="n"/>
                </a:pPr>
                <a:r>
                  <a:rPr lang="en-US" sz="1300" dirty="0" smtClean="0"/>
                  <a:t>Very useful/valuable indicator</a:t>
                </a:r>
              </a:p>
            </p:txBody>
          </p:sp>
          <p:sp>
            <p:nvSpPr>
              <p:cNvPr id="9" name="TextBox 8"/>
              <p:cNvSpPr txBox="1"/>
              <p:nvPr/>
            </p:nvSpPr>
            <p:spPr>
              <a:xfrm>
                <a:off x="2755755" y="2120374"/>
                <a:ext cx="2212915" cy="292388"/>
              </a:xfrm>
              <a:prstGeom prst="rect">
                <a:avLst/>
              </a:prstGeom>
              <a:noFill/>
              <a:ln>
                <a:noFill/>
              </a:ln>
            </p:spPr>
            <p:txBody>
              <a:bodyPr wrap="square" rtlCol="0">
                <a:spAutoFit/>
              </a:bodyPr>
              <a:lstStyle/>
              <a:p>
                <a:pPr marL="171450" indent="-171450" algn="l">
                  <a:buClr>
                    <a:schemeClr val="accent2"/>
                  </a:buClr>
                  <a:buFont typeface="Wingdings" pitchFamily="2" charset="2"/>
                  <a:buChar char="n"/>
                </a:pPr>
                <a:r>
                  <a:rPr lang="en-US" sz="1300" dirty="0" smtClean="0"/>
                  <a:t>Fairly useful/valuable</a:t>
                </a:r>
              </a:p>
            </p:txBody>
          </p:sp>
          <p:sp>
            <p:nvSpPr>
              <p:cNvPr id="12" name="TextBox 11"/>
              <p:cNvSpPr txBox="1"/>
              <p:nvPr/>
            </p:nvSpPr>
            <p:spPr>
              <a:xfrm>
                <a:off x="4635427" y="2120374"/>
                <a:ext cx="3142447" cy="292388"/>
              </a:xfrm>
              <a:prstGeom prst="rect">
                <a:avLst/>
              </a:prstGeom>
              <a:noFill/>
              <a:ln>
                <a:noFill/>
              </a:ln>
            </p:spPr>
            <p:txBody>
              <a:bodyPr wrap="square" rtlCol="0">
                <a:spAutoFit/>
              </a:bodyPr>
              <a:lstStyle/>
              <a:p>
                <a:pPr marL="171450" indent="-171450" algn="l">
                  <a:buClr>
                    <a:schemeClr val="accent5"/>
                  </a:buClr>
                  <a:buFont typeface="Wingdings" pitchFamily="2" charset="2"/>
                  <a:buChar char="n"/>
                </a:pPr>
                <a:r>
                  <a:rPr lang="en-US" sz="1300" dirty="0" smtClean="0"/>
                  <a:t>Just somewhat useful/valuable</a:t>
                </a:r>
              </a:p>
            </p:txBody>
          </p:sp>
          <p:sp>
            <p:nvSpPr>
              <p:cNvPr id="13" name="TextBox 12"/>
              <p:cNvSpPr txBox="1"/>
              <p:nvPr/>
            </p:nvSpPr>
            <p:spPr>
              <a:xfrm>
                <a:off x="7254670" y="2120374"/>
                <a:ext cx="1851660" cy="292388"/>
              </a:xfrm>
              <a:prstGeom prst="rect">
                <a:avLst/>
              </a:prstGeom>
              <a:noFill/>
              <a:ln>
                <a:noFill/>
              </a:ln>
            </p:spPr>
            <p:txBody>
              <a:bodyPr wrap="square" rtlCol="0">
                <a:spAutoFit/>
              </a:bodyPr>
              <a:lstStyle/>
              <a:p>
                <a:pPr marL="171450" indent="-171450" algn="l">
                  <a:buClr>
                    <a:schemeClr val="accent4"/>
                  </a:buClr>
                  <a:buFont typeface="Wingdings" pitchFamily="2" charset="2"/>
                  <a:buChar char="n"/>
                </a:pPr>
                <a:r>
                  <a:rPr lang="en-US" sz="1300" dirty="0" smtClean="0"/>
                  <a:t>Not useful/valuable</a:t>
                </a:r>
              </a:p>
            </p:txBody>
          </p:sp>
        </p:grpSp>
        <p:sp>
          <p:nvSpPr>
            <p:cNvPr id="5" name="Rectangle 4"/>
            <p:cNvSpPr/>
            <p:nvPr/>
          </p:nvSpPr>
          <p:spPr bwMode="auto">
            <a:xfrm>
              <a:off x="218941" y="2107495"/>
              <a:ext cx="8783391" cy="307777"/>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chemeClr val="tx1"/>
                </a:solidFill>
                <a:effectLst/>
                <a:latin typeface="Arial" charset="0"/>
              </a:endParaRPr>
            </a:p>
          </p:txBody>
        </p:sp>
      </p:grpSp>
    </p:spTree>
    <p:extLst>
      <p:ext uri="{BB962C8B-B14F-4D97-AF65-F5344CB8AC3E}">
        <p14:creationId xmlns:p14="http://schemas.microsoft.com/office/powerpoint/2010/main" val="372455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9" y="349250"/>
            <a:ext cx="8312921" cy="1143000"/>
          </a:xfrm>
        </p:spPr>
        <p:txBody>
          <a:bodyPr/>
          <a:lstStyle/>
          <a:p>
            <a:r>
              <a:rPr lang="en-US" dirty="0" smtClean="0"/>
              <a:t>Higher-income parents are less likely to see performance on state exams as valuable indicators of preparedness</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24</a:t>
            </a:fld>
            <a:endParaRPr lang="en-US" dirty="0"/>
          </a:p>
        </p:txBody>
      </p:sp>
      <p:sp>
        <p:nvSpPr>
          <p:cNvPr id="7" name="TextBox 6"/>
          <p:cNvSpPr txBox="1"/>
          <p:nvPr/>
        </p:nvSpPr>
        <p:spPr>
          <a:xfrm>
            <a:off x="97971" y="3732744"/>
            <a:ext cx="3172760" cy="2451953"/>
          </a:xfrm>
          <a:prstGeom prst="rect">
            <a:avLst/>
          </a:prstGeom>
          <a:noFill/>
        </p:spPr>
        <p:txBody>
          <a:bodyPr wrap="square" rtlCol="0">
            <a:spAutoFit/>
          </a:bodyPr>
          <a:lstStyle/>
          <a:p>
            <a:pPr algn="l">
              <a:lnSpc>
                <a:spcPts val="1700"/>
              </a:lnSpc>
              <a:spcBef>
                <a:spcPts val="1200"/>
              </a:spcBef>
            </a:pPr>
            <a:r>
              <a:rPr lang="en-US" sz="1500" dirty="0"/>
              <a:t>High school </a:t>
            </a:r>
            <a:r>
              <a:rPr lang="en-US" sz="1500" dirty="0" smtClean="0"/>
              <a:t>diploma</a:t>
            </a:r>
          </a:p>
          <a:p>
            <a:pPr algn="l">
              <a:lnSpc>
                <a:spcPts val="1700"/>
              </a:lnSpc>
              <a:spcBef>
                <a:spcPts val="1200"/>
              </a:spcBef>
            </a:pPr>
            <a:r>
              <a:rPr lang="en-US" sz="1500" dirty="0" smtClean="0"/>
              <a:t>Completing </a:t>
            </a:r>
            <a:r>
              <a:rPr lang="en-US" sz="1500" dirty="0"/>
              <a:t>AP/IB, college-level courses while in high </a:t>
            </a:r>
            <a:r>
              <a:rPr lang="en-US" sz="1500" dirty="0" smtClean="0"/>
              <a:t>school</a:t>
            </a:r>
          </a:p>
          <a:p>
            <a:pPr algn="l">
              <a:lnSpc>
                <a:spcPts val="1700"/>
              </a:lnSpc>
              <a:spcBef>
                <a:spcPts val="1200"/>
              </a:spcBef>
            </a:pPr>
            <a:r>
              <a:rPr lang="en-US" sz="1500" dirty="0" smtClean="0"/>
              <a:t>High </a:t>
            </a:r>
            <a:r>
              <a:rPr lang="en-US" sz="1500" dirty="0"/>
              <a:t>school course </a:t>
            </a:r>
            <a:r>
              <a:rPr lang="en-US" sz="1500" dirty="0" smtClean="0"/>
              <a:t>grades</a:t>
            </a:r>
          </a:p>
          <a:p>
            <a:pPr algn="l">
              <a:lnSpc>
                <a:spcPts val="1700"/>
              </a:lnSpc>
              <a:spcBef>
                <a:spcPts val="1200"/>
              </a:spcBef>
            </a:pPr>
            <a:r>
              <a:rPr lang="en-US" sz="1500" dirty="0" smtClean="0"/>
              <a:t>Performance </a:t>
            </a:r>
            <a:r>
              <a:rPr lang="en-US" sz="1500" dirty="0"/>
              <a:t>on state exams in math/writing before senior </a:t>
            </a:r>
            <a:r>
              <a:rPr lang="en-US" sz="1500" dirty="0" smtClean="0"/>
              <a:t>year</a:t>
            </a:r>
          </a:p>
          <a:p>
            <a:pPr algn="l">
              <a:lnSpc>
                <a:spcPts val="1700"/>
              </a:lnSpc>
              <a:spcBef>
                <a:spcPts val="1200"/>
              </a:spcBef>
            </a:pPr>
            <a:r>
              <a:rPr lang="en-US" sz="1500" dirty="0" smtClean="0"/>
              <a:t>Performance </a:t>
            </a:r>
            <a:r>
              <a:rPr lang="en-US" sz="1500" dirty="0"/>
              <a:t>on state exams required to graduate high school</a:t>
            </a:r>
          </a:p>
        </p:txBody>
      </p:sp>
      <p:sp>
        <p:nvSpPr>
          <p:cNvPr id="16" name="TextBox 15"/>
          <p:cNvSpPr txBox="1"/>
          <p:nvPr/>
        </p:nvSpPr>
        <p:spPr>
          <a:xfrm>
            <a:off x="2953195" y="2924830"/>
            <a:ext cx="1005840" cy="3259867"/>
          </a:xfrm>
          <a:prstGeom prst="rect">
            <a:avLst/>
          </a:prstGeom>
          <a:noFill/>
        </p:spPr>
        <p:txBody>
          <a:bodyPr wrap="square" rtlCol="0">
            <a:spAutoFit/>
          </a:bodyPr>
          <a:lstStyle/>
          <a:p>
            <a:pPr fontAlgn="b" hangingPunct="0">
              <a:lnSpc>
                <a:spcPts val="1700"/>
              </a:lnSpc>
              <a:spcBef>
                <a:spcPts val="1200"/>
              </a:spcBef>
            </a:pPr>
            <a:r>
              <a:rPr lang="en-US" sz="1500" b="1" dirty="0" smtClean="0"/>
              <a:t>Very/ fairly  valuable</a:t>
            </a:r>
          </a:p>
          <a:p>
            <a:pPr fontAlgn="b" hangingPunct="0">
              <a:lnSpc>
                <a:spcPts val="1700"/>
              </a:lnSpc>
              <a:spcBef>
                <a:spcPts val="1200"/>
              </a:spcBef>
            </a:pPr>
            <a:r>
              <a:rPr lang="en-US" sz="1500" dirty="0" smtClean="0"/>
              <a:t>91%</a:t>
            </a:r>
            <a:endParaRPr lang="en-US" sz="1500" dirty="0"/>
          </a:p>
          <a:p>
            <a:pPr fontAlgn="b" hangingPunct="0">
              <a:lnSpc>
                <a:spcPts val="1700"/>
              </a:lnSpc>
              <a:spcBef>
                <a:spcPts val="1200"/>
              </a:spcBef>
            </a:pPr>
            <a:r>
              <a:rPr lang="en-US" sz="1500" dirty="0" smtClean="0"/>
              <a:t>83%</a:t>
            </a:r>
            <a:br>
              <a:rPr lang="en-US" sz="1500" dirty="0" smtClean="0"/>
            </a:br>
            <a:endParaRPr lang="en-US" sz="1500" dirty="0" smtClean="0"/>
          </a:p>
          <a:p>
            <a:pPr fontAlgn="b" hangingPunct="0">
              <a:lnSpc>
                <a:spcPts val="1700"/>
              </a:lnSpc>
              <a:spcBef>
                <a:spcPts val="1200"/>
              </a:spcBef>
            </a:pPr>
            <a:r>
              <a:rPr lang="en-US" sz="1500" dirty="0" smtClean="0"/>
              <a:t>84%</a:t>
            </a:r>
            <a:endParaRPr lang="en-US" sz="1500" dirty="0"/>
          </a:p>
          <a:p>
            <a:pPr fontAlgn="b" hangingPunct="0">
              <a:lnSpc>
                <a:spcPts val="1700"/>
              </a:lnSpc>
              <a:spcBef>
                <a:spcPts val="1200"/>
              </a:spcBef>
            </a:pPr>
            <a:r>
              <a:rPr lang="en-US" sz="1500" dirty="0" smtClean="0"/>
              <a:t>73%</a:t>
            </a:r>
            <a:br>
              <a:rPr lang="en-US" sz="1500" dirty="0" smtClean="0"/>
            </a:br>
            <a:endParaRPr lang="en-US" sz="1500" dirty="0" smtClean="0"/>
          </a:p>
          <a:p>
            <a:pPr fontAlgn="b" hangingPunct="0">
              <a:lnSpc>
                <a:spcPts val="1700"/>
              </a:lnSpc>
              <a:spcBef>
                <a:spcPts val="1200"/>
              </a:spcBef>
            </a:pPr>
            <a:r>
              <a:rPr lang="en-US" sz="1500" dirty="0" smtClean="0"/>
              <a:t>75%</a:t>
            </a:r>
            <a:br>
              <a:rPr lang="en-US" sz="1500" dirty="0" smtClean="0"/>
            </a:br>
            <a:endParaRPr lang="en-US" sz="1500" dirty="0"/>
          </a:p>
        </p:txBody>
      </p:sp>
      <p:sp>
        <p:nvSpPr>
          <p:cNvPr id="8" name="TextBox 7"/>
          <p:cNvSpPr txBox="1"/>
          <p:nvPr/>
        </p:nvSpPr>
        <p:spPr>
          <a:xfrm>
            <a:off x="3083944" y="2370420"/>
            <a:ext cx="1830949" cy="502702"/>
          </a:xfrm>
          <a:prstGeom prst="rect">
            <a:avLst/>
          </a:prstGeom>
          <a:noFill/>
        </p:spPr>
        <p:txBody>
          <a:bodyPr wrap="none" rtlCol="0">
            <a:spAutoFit/>
          </a:bodyPr>
          <a:lstStyle/>
          <a:p>
            <a:pPr>
              <a:lnSpc>
                <a:spcPts val="1600"/>
              </a:lnSpc>
              <a:spcBef>
                <a:spcPts val="600"/>
              </a:spcBef>
            </a:pPr>
            <a:r>
              <a:rPr lang="en-US" sz="1500" b="1" dirty="0" smtClean="0"/>
              <a:t>Parents with less </a:t>
            </a:r>
            <a:br>
              <a:rPr lang="en-US" sz="1500" b="1" dirty="0" smtClean="0"/>
            </a:br>
            <a:r>
              <a:rPr lang="en-US" sz="1500" b="1" dirty="0" smtClean="0"/>
              <a:t>than $40K income</a:t>
            </a:r>
            <a:endParaRPr lang="en-US" sz="1500" b="1" dirty="0"/>
          </a:p>
        </p:txBody>
      </p:sp>
      <p:sp>
        <p:nvSpPr>
          <p:cNvPr id="21" name="TextBox 20"/>
          <p:cNvSpPr txBox="1"/>
          <p:nvPr/>
        </p:nvSpPr>
        <p:spPr>
          <a:xfrm>
            <a:off x="4969143" y="2370420"/>
            <a:ext cx="2129109" cy="502702"/>
          </a:xfrm>
          <a:prstGeom prst="rect">
            <a:avLst/>
          </a:prstGeom>
          <a:noFill/>
        </p:spPr>
        <p:txBody>
          <a:bodyPr wrap="none" rtlCol="0">
            <a:spAutoFit/>
          </a:bodyPr>
          <a:lstStyle/>
          <a:p>
            <a:pPr>
              <a:lnSpc>
                <a:spcPts val="1600"/>
              </a:lnSpc>
              <a:spcBef>
                <a:spcPts val="600"/>
              </a:spcBef>
            </a:pPr>
            <a:r>
              <a:rPr lang="en-US" sz="1500" b="1" dirty="0" smtClean="0"/>
              <a:t>Parents with $40K to </a:t>
            </a:r>
            <a:br>
              <a:rPr lang="en-US" sz="1500" b="1" dirty="0" smtClean="0"/>
            </a:br>
            <a:r>
              <a:rPr lang="en-US" sz="1500" b="1" dirty="0" smtClean="0"/>
              <a:t>$75K income</a:t>
            </a:r>
            <a:endParaRPr lang="en-US" sz="1500" b="1" dirty="0"/>
          </a:p>
        </p:txBody>
      </p:sp>
      <p:sp>
        <p:nvSpPr>
          <p:cNvPr id="25" name="TextBox 24"/>
          <p:cNvSpPr txBox="1"/>
          <p:nvPr/>
        </p:nvSpPr>
        <p:spPr>
          <a:xfrm>
            <a:off x="7078525" y="2370420"/>
            <a:ext cx="1904688" cy="502702"/>
          </a:xfrm>
          <a:prstGeom prst="rect">
            <a:avLst/>
          </a:prstGeom>
          <a:noFill/>
        </p:spPr>
        <p:txBody>
          <a:bodyPr wrap="none" rtlCol="0">
            <a:spAutoFit/>
          </a:bodyPr>
          <a:lstStyle/>
          <a:p>
            <a:pPr>
              <a:lnSpc>
                <a:spcPts val="1600"/>
              </a:lnSpc>
              <a:spcBef>
                <a:spcPts val="600"/>
              </a:spcBef>
            </a:pPr>
            <a:r>
              <a:rPr lang="en-US" sz="1500" b="1" dirty="0" smtClean="0"/>
              <a:t>Parents with more </a:t>
            </a:r>
            <a:br>
              <a:rPr lang="en-US" sz="1500" b="1" dirty="0" smtClean="0"/>
            </a:br>
            <a:r>
              <a:rPr lang="en-US" sz="1500" b="1" dirty="0" smtClean="0"/>
              <a:t>than $75K income</a:t>
            </a:r>
            <a:endParaRPr lang="en-US" sz="1500" b="1" dirty="0"/>
          </a:p>
        </p:txBody>
      </p:sp>
      <p:cxnSp>
        <p:nvCxnSpPr>
          <p:cNvPr id="27" name="Straight Connector 26"/>
          <p:cNvCxnSpPr/>
          <p:nvPr/>
        </p:nvCxnSpPr>
        <p:spPr bwMode="auto">
          <a:xfrm>
            <a:off x="3029397" y="3624979"/>
            <a:ext cx="5929700"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oup 2"/>
          <p:cNvGrpSpPr/>
          <p:nvPr/>
        </p:nvGrpSpPr>
        <p:grpSpPr>
          <a:xfrm>
            <a:off x="4914894" y="2231573"/>
            <a:ext cx="2107298" cy="3953123"/>
            <a:chOff x="5106570" y="2743472"/>
            <a:chExt cx="1915621" cy="3207638"/>
          </a:xfrm>
        </p:grpSpPr>
        <p:cxnSp>
          <p:nvCxnSpPr>
            <p:cNvPr id="30" name="Straight Connector 29"/>
            <p:cNvCxnSpPr/>
            <p:nvPr/>
          </p:nvCxnSpPr>
          <p:spPr bwMode="auto">
            <a:xfrm>
              <a:off x="5106570" y="2743472"/>
              <a:ext cx="0" cy="3182112"/>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7008344" y="2771608"/>
              <a:ext cx="13847" cy="3179502"/>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2" name="TextBox 21"/>
          <p:cNvSpPr txBox="1"/>
          <p:nvPr/>
        </p:nvSpPr>
        <p:spPr>
          <a:xfrm>
            <a:off x="218941" y="1587376"/>
            <a:ext cx="8559299"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How </a:t>
            </a:r>
            <a:r>
              <a:rPr lang="en-US" sz="1600" i="1" dirty="0">
                <a:solidFill>
                  <a:schemeClr val="tx1">
                    <a:lumMod val="65000"/>
                    <a:lumOff val="35000"/>
                  </a:schemeClr>
                </a:solidFill>
              </a:rPr>
              <a:t>useful and </a:t>
            </a:r>
            <a:r>
              <a:rPr lang="en-US" sz="1600" i="1" dirty="0" smtClean="0">
                <a:solidFill>
                  <a:schemeClr val="tx1">
                    <a:lumMod val="65000"/>
                    <a:lumOff val="35000"/>
                  </a:schemeClr>
                </a:solidFill>
              </a:rPr>
              <a:t>valuable are the </a:t>
            </a:r>
            <a:r>
              <a:rPr lang="en-US" sz="1600" i="1" dirty="0">
                <a:solidFill>
                  <a:schemeClr val="tx1">
                    <a:lumMod val="65000"/>
                    <a:lumOff val="35000"/>
                  </a:schemeClr>
                </a:solidFill>
              </a:rPr>
              <a:t>following </a:t>
            </a:r>
            <a:r>
              <a:rPr lang="en-US" sz="1600" i="1" dirty="0" smtClean="0">
                <a:solidFill>
                  <a:schemeClr val="tx1">
                    <a:lumMod val="65000"/>
                    <a:lumOff val="35000"/>
                  </a:schemeClr>
                </a:solidFill>
              </a:rPr>
              <a:t>as indicators </a:t>
            </a:r>
            <a:r>
              <a:rPr lang="en-US" sz="1600" i="1" dirty="0">
                <a:solidFill>
                  <a:schemeClr val="tx1">
                    <a:lumMod val="65000"/>
                    <a:lumOff val="35000"/>
                  </a:schemeClr>
                </a:solidFill>
              </a:rPr>
              <a:t>of </a:t>
            </a:r>
            <a:r>
              <a:rPr lang="en-US" sz="1600" i="1" dirty="0" smtClean="0">
                <a:solidFill>
                  <a:schemeClr val="tx1">
                    <a:lumMod val="65000"/>
                    <a:lumOff val="35000"/>
                  </a:schemeClr>
                </a:solidFill>
              </a:rPr>
              <a:t>HS graduates</a:t>
            </a:r>
            <a:r>
              <a:rPr lang="en-US" sz="1600" i="1" dirty="0">
                <a:solidFill>
                  <a:schemeClr val="tx1">
                    <a:lumMod val="65000"/>
                    <a:lumOff val="35000"/>
                  </a:schemeClr>
                </a:solidFill>
              </a:rPr>
              <a:t>’ </a:t>
            </a:r>
            <a:r>
              <a:rPr lang="en-US" sz="1600" i="1" dirty="0" smtClean="0">
                <a:solidFill>
                  <a:schemeClr val="tx1">
                    <a:lumMod val="65000"/>
                    <a:lumOff val="35000"/>
                  </a:schemeClr>
                </a:solidFill>
              </a:rPr>
              <a:t> preparedness </a:t>
            </a:r>
            <a:r>
              <a:rPr lang="en-US" sz="1600" i="1" dirty="0">
                <a:solidFill>
                  <a:schemeClr val="tx1">
                    <a:lumMod val="65000"/>
                    <a:lumOff val="35000"/>
                  </a:schemeClr>
                </a:solidFill>
              </a:rPr>
              <a:t>with the skills and knowledge they need to be successful in work or college after high </a:t>
            </a:r>
            <a:r>
              <a:rPr lang="en-US" sz="1600" i="1" dirty="0" smtClean="0">
                <a:solidFill>
                  <a:schemeClr val="tx1">
                    <a:lumMod val="65000"/>
                    <a:lumOff val="35000"/>
                  </a:schemeClr>
                </a:solidFill>
              </a:rPr>
              <a:t>school?</a:t>
            </a:r>
            <a:endParaRPr lang="en-US" dirty="0"/>
          </a:p>
        </p:txBody>
      </p:sp>
      <p:sp>
        <p:nvSpPr>
          <p:cNvPr id="26" name="TextBox 25"/>
          <p:cNvSpPr txBox="1"/>
          <p:nvPr/>
        </p:nvSpPr>
        <p:spPr>
          <a:xfrm>
            <a:off x="5056658" y="2924830"/>
            <a:ext cx="1097280" cy="3259867"/>
          </a:xfrm>
          <a:prstGeom prst="rect">
            <a:avLst/>
          </a:prstGeom>
          <a:noFill/>
        </p:spPr>
        <p:txBody>
          <a:bodyPr wrap="square" rtlCol="0">
            <a:spAutoFit/>
          </a:bodyPr>
          <a:lstStyle/>
          <a:p>
            <a:pPr fontAlgn="b" hangingPunct="0">
              <a:lnSpc>
                <a:spcPts val="1700"/>
              </a:lnSpc>
              <a:spcBef>
                <a:spcPts val="1200"/>
              </a:spcBef>
            </a:pPr>
            <a:r>
              <a:rPr lang="en-US" sz="1500" b="1" dirty="0"/>
              <a:t>V</a:t>
            </a:r>
            <a:r>
              <a:rPr lang="en-US" sz="1500" b="1" dirty="0" smtClean="0"/>
              <a:t>ery</a:t>
            </a:r>
            <a:r>
              <a:rPr lang="en-US" sz="1500" b="1" dirty="0"/>
              <a:t>/ </a:t>
            </a:r>
            <a:r>
              <a:rPr lang="en-US" sz="1500" b="1" dirty="0" smtClean="0"/>
              <a:t>fairly  valuable</a:t>
            </a:r>
            <a:endParaRPr lang="en-US" sz="1500" b="1" dirty="0"/>
          </a:p>
          <a:p>
            <a:pPr fontAlgn="b" hangingPunct="0">
              <a:lnSpc>
                <a:spcPts val="1700"/>
              </a:lnSpc>
              <a:spcBef>
                <a:spcPts val="1200"/>
              </a:spcBef>
            </a:pPr>
            <a:r>
              <a:rPr lang="en-US" sz="1500" dirty="0" smtClean="0"/>
              <a:t>86%</a:t>
            </a:r>
            <a:endParaRPr lang="en-US" sz="1500" dirty="0"/>
          </a:p>
          <a:p>
            <a:pPr fontAlgn="b" hangingPunct="0">
              <a:lnSpc>
                <a:spcPts val="1700"/>
              </a:lnSpc>
              <a:spcBef>
                <a:spcPts val="1200"/>
              </a:spcBef>
            </a:pPr>
            <a:r>
              <a:rPr lang="en-US" sz="1500" dirty="0" smtClean="0"/>
              <a:t>80%</a:t>
            </a:r>
            <a:br>
              <a:rPr lang="en-US" sz="1500" dirty="0" smtClean="0"/>
            </a:br>
            <a:endParaRPr lang="en-US" sz="1500" dirty="0" smtClean="0"/>
          </a:p>
          <a:p>
            <a:pPr fontAlgn="b" hangingPunct="0">
              <a:lnSpc>
                <a:spcPts val="1700"/>
              </a:lnSpc>
              <a:spcBef>
                <a:spcPts val="1200"/>
              </a:spcBef>
            </a:pPr>
            <a:r>
              <a:rPr lang="en-US" sz="1500" dirty="0" smtClean="0"/>
              <a:t>78%</a:t>
            </a:r>
            <a:endParaRPr lang="en-US" sz="1500" dirty="0"/>
          </a:p>
          <a:p>
            <a:pPr fontAlgn="b" hangingPunct="0">
              <a:lnSpc>
                <a:spcPts val="1700"/>
              </a:lnSpc>
              <a:spcBef>
                <a:spcPts val="1200"/>
              </a:spcBef>
            </a:pPr>
            <a:r>
              <a:rPr lang="en-US" sz="1500" dirty="0" smtClean="0"/>
              <a:t>65%</a:t>
            </a:r>
            <a:br>
              <a:rPr lang="en-US" sz="1500" dirty="0" smtClean="0"/>
            </a:br>
            <a:endParaRPr lang="en-US" sz="1500" dirty="0" smtClean="0"/>
          </a:p>
          <a:p>
            <a:pPr fontAlgn="b" hangingPunct="0">
              <a:lnSpc>
                <a:spcPts val="1700"/>
              </a:lnSpc>
              <a:spcBef>
                <a:spcPts val="1200"/>
              </a:spcBef>
            </a:pPr>
            <a:r>
              <a:rPr lang="en-US" sz="1500" dirty="0" smtClean="0"/>
              <a:t>61%</a:t>
            </a:r>
            <a:br>
              <a:rPr lang="en-US" sz="1500" dirty="0" smtClean="0"/>
            </a:br>
            <a:endParaRPr lang="en-US" sz="1500" dirty="0"/>
          </a:p>
        </p:txBody>
      </p:sp>
      <p:sp>
        <p:nvSpPr>
          <p:cNvPr id="28" name="TextBox 27"/>
          <p:cNvSpPr txBox="1"/>
          <p:nvPr/>
        </p:nvSpPr>
        <p:spPr>
          <a:xfrm>
            <a:off x="5958574" y="3131953"/>
            <a:ext cx="1005840" cy="3041858"/>
          </a:xfrm>
          <a:prstGeom prst="rect">
            <a:avLst/>
          </a:prstGeom>
          <a:noFill/>
        </p:spPr>
        <p:txBody>
          <a:bodyPr wrap="square" rtlCol="0">
            <a:spAutoFit/>
          </a:bodyPr>
          <a:lstStyle/>
          <a:p>
            <a:pPr fontAlgn="b" hangingPunct="0">
              <a:lnSpc>
                <a:spcPts val="1700"/>
              </a:lnSpc>
              <a:spcBef>
                <a:spcPts val="1200"/>
              </a:spcBef>
            </a:pPr>
            <a:r>
              <a:rPr lang="en-US" sz="1500" b="1" dirty="0" smtClean="0"/>
              <a:t>Less/not valuable</a:t>
            </a:r>
          </a:p>
          <a:p>
            <a:pPr fontAlgn="b" hangingPunct="0">
              <a:lnSpc>
                <a:spcPts val="1700"/>
              </a:lnSpc>
              <a:spcBef>
                <a:spcPts val="1200"/>
              </a:spcBef>
            </a:pPr>
            <a:r>
              <a:rPr lang="en-US" sz="1500" dirty="0" smtClean="0"/>
              <a:t>14%</a:t>
            </a:r>
            <a:endParaRPr lang="en-US" sz="1500" dirty="0"/>
          </a:p>
          <a:p>
            <a:pPr fontAlgn="b" hangingPunct="0">
              <a:lnSpc>
                <a:spcPts val="1700"/>
              </a:lnSpc>
              <a:spcBef>
                <a:spcPts val="1200"/>
              </a:spcBef>
            </a:pPr>
            <a:r>
              <a:rPr lang="en-US" sz="1500" dirty="0" smtClean="0"/>
              <a:t>20%</a:t>
            </a:r>
            <a:br>
              <a:rPr lang="en-US" sz="1500" dirty="0" smtClean="0"/>
            </a:br>
            <a:endParaRPr lang="en-US" sz="1500" dirty="0" smtClean="0"/>
          </a:p>
          <a:p>
            <a:pPr fontAlgn="b" hangingPunct="0">
              <a:lnSpc>
                <a:spcPts val="1700"/>
              </a:lnSpc>
              <a:spcBef>
                <a:spcPts val="1200"/>
              </a:spcBef>
            </a:pPr>
            <a:r>
              <a:rPr lang="en-US" sz="1500" dirty="0" smtClean="0"/>
              <a:t>22%</a:t>
            </a:r>
            <a:endParaRPr lang="en-US" sz="1500" dirty="0"/>
          </a:p>
          <a:p>
            <a:pPr fontAlgn="b" hangingPunct="0">
              <a:lnSpc>
                <a:spcPts val="1700"/>
              </a:lnSpc>
              <a:spcBef>
                <a:spcPts val="1200"/>
              </a:spcBef>
            </a:pPr>
            <a:r>
              <a:rPr lang="en-US" sz="1500" dirty="0" smtClean="0"/>
              <a:t>35%</a:t>
            </a:r>
            <a:br>
              <a:rPr lang="en-US" sz="1500" dirty="0" smtClean="0"/>
            </a:br>
            <a:endParaRPr lang="en-US" sz="1500" dirty="0"/>
          </a:p>
          <a:p>
            <a:pPr fontAlgn="b" hangingPunct="0">
              <a:lnSpc>
                <a:spcPts val="1700"/>
              </a:lnSpc>
              <a:spcBef>
                <a:spcPts val="1200"/>
              </a:spcBef>
            </a:pPr>
            <a:r>
              <a:rPr lang="en-US" sz="1500" dirty="0" smtClean="0"/>
              <a:t>39%</a:t>
            </a:r>
            <a:r>
              <a:rPr lang="en-US" sz="1500" b="1" dirty="0"/>
              <a:t/>
            </a:r>
            <a:br>
              <a:rPr lang="en-US" sz="1500" b="1" dirty="0"/>
            </a:br>
            <a:endParaRPr lang="en-US" sz="1500" dirty="0"/>
          </a:p>
        </p:txBody>
      </p:sp>
      <p:sp>
        <p:nvSpPr>
          <p:cNvPr id="29" name="TextBox 28"/>
          <p:cNvSpPr txBox="1"/>
          <p:nvPr/>
        </p:nvSpPr>
        <p:spPr>
          <a:xfrm>
            <a:off x="7049737" y="2924830"/>
            <a:ext cx="1005840" cy="3259867"/>
          </a:xfrm>
          <a:prstGeom prst="rect">
            <a:avLst/>
          </a:prstGeom>
          <a:noFill/>
        </p:spPr>
        <p:txBody>
          <a:bodyPr wrap="square" rtlCol="0">
            <a:spAutoFit/>
          </a:bodyPr>
          <a:lstStyle/>
          <a:p>
            <a:pPr fontAlgn="b" hangingPunct="0">
              <a:lnSpc>
                <a:spcPts val="1700"/>
              </a:lnSpc>
              <a:spcBef>
                <a:spcPts val="1200"/>
              </a:spcBef>
            </a:pPr>
            <a:r>
              <a:rPr lang="en-US" sz="1500" b="1" dirty="0" smtClean="0"/>
              <a:t>Very/</a:t>
            </a:r>
            <a:br>
              <a:rPr lang="en-US" sz="1500" b="1" dirty="0" smtClean="0"/>
            </a:br>
            <a:r>
              <a:rPr lang="en-US" sz="1500" b="1" dirty="0" smtClean="0"/>
              <a:t>fairly</a:t>
            </a:r>
            <a:br>
              <a:rPr lang="en-US" sz="1500" b="1" dirty="0" smtClean="0"/>
            </a:br>
            <a:r>
              <a:rPr lang="en-US" sz="1500" b="1" dirty="0" smtClean="0"/>
              <a:t>valuable</a:t>
            </a:r>
          </a:p>
          <a:p>
            <a:pPr fontAlgn="b" hangingPunct="0">
              <a:lnSpc>
                <a:spcPts val="1700"/>
              </a:lnSpc>
              <a:spcBef>
                <a:spcPts val="1200"/>
              </a:spcBef>
            </a:pPr>
            <a:r>
              <a:rPr lang="en-US" sz="1500" dirty="0" smtClean="0"/>
              <a:t>80%</a:t>
            </a:r>
            <a:endParaRPr lang="en-US" sz="1500" dirty="0"/>
          </a:p>
          <a:p>
            <a:pPr fontAlgn="b" hangingPunct="0">
              <a:lnSpc>
                <a:spcPts val="1700"/>
              </a:lnSpc>
              <a:spcBef>
                <a:spcPts val="1200"/>
              </a:spcBef>
            </a:pPr>
            <a:r>
              <a:rPr lang="en-US" sz="1500" dirty="0" smtClean="0"/>
              <a:t>85%</a:t>
            </a:r>
            <a:br>
              <a:rPr lang="en-US" sz="1500" dirty="0" smtClean="0"/>
            </a:br>
            <a:endParaRPr lang="en-US" sz="1500" dirty="0"/>
          </a:p>
          <a:p>
            <a:pPr fontAlgn="b" hangingPunct="0">
              <a:lnSpc>
                <a:spcPts val="1700"/>
              </a:lnSpc>
              <a:spcBef>
                <a:spcPts val="1200"/>
              </a:spcBef>
            </a:pPr>
            <a:r>
              <a:rPr lang="en-US" sz="1500" dirty="0" smtClean="0"/>
              <a:t>80%</a:t>
            </a:r>
            <a:endParaRPr lang="en-US" sz="1500" dirty="0"/>
          </a:p>
          <a:p>
            <a:pPr fontAlgn="b" hangingPunct="0">
              <a:lnSpc>
                <a:spcPts val="1700"/>
              </a:lnSpc>
              <a:spcBef>
                <a:spcPts val="1200"/>
              </a:spcBef>
            </a:pPr>
            <a:r>
              <a:rPr lang="en-US" sz="1500" dirty="0" smtClean="0"/>
              <a:t>60%</a:t>
            </a:r>
            <a:br>
              <a:rPr lang="en-US" sz="1500" dirty="0" smtClean="0"/>
            </a:br>
            <a:endParaRPr lang="en-US" sz="1500" dirty="0"/>
          </a:p>
          <a:p>
            <a:pPr fontAlgn="b" hangingPunct="0">
              <a:lnSpc>
                <a:spcPts val="1700"/>
              </a:lnSpc>
              <a:spcBef>
                <a:spcPts val="1200"/>
              </a:spcBef>
            </a:pPr>
            <a:r>
              <a:rPr lang="en-US" sz="1500" dirty="0" smtClean="0"/>
              <a:t>55%</a:t>
            </a:r>
            <a:br>
              <a:rPr lang="en-US" sz="1500" dirty="0" smtClean="0"/>
            </a:br>
            <a:endParaRPr lang="en-US" sz="1500" dirty="0"/>
          </a:p>
        </p:txBody>
      </p:sp>
      <p:sp>
        <p:nvSpPr>
          <p:cNvPr id="31" name="TextBox 30"/>
          <p:cNvSpPr txBox="1"/>
          <p:nvPr/>
        </p:nvSpPr>
        <p:spPr>
          <a:xfrm>
            <a:off x="7917540" y="3131953"/>
            <a:ext cx="1097280" cy="3041858"/>
          </a:xfrm>
          <a:prstGeom prst="rect">
            <a:avLst/>
          </a:prstGeom>
          <a:noFill/>
        </p:spPr>
        <p:txBody>
          <a:bodyPr wrap="square" rtlCol="0">
            <a:spAutoFit/>
          </a:bodyPr>
          <a:lstStyle/>
          <a:p>
            <a:pPr fontAlgn="b" hangingPunct="0">
              <a:lnSpc>
                <a:spcPts val="1700"/>
              </a:lnSpc>
              <a:spcBef>
                <a:spcPts val="1200"/>
              </a:spcBef>
            </a:pPr>
            <a:r>
              <a:rPr lang="en-US" sz="1500" b="1" dirty="0" smtClean="0"/>
              <a:t>Less/not valuable</a:t>
            </a:r>
          </a:p>
          <a:p>
            <a:pPr fontAlgn="b" hangingPunct="0">
              <a:lnSpc>
                <a:spcPts val="1700"/>
              </a:lnSpc>
              <a:spcBef>
                <a:spcPts val="1200"/>
              </a:spcBef>
            </a:pPr>
            <a:r>
              <a:rPr lang="en-US" sz="1500" b="1" dirty="0" smtClean="0">
                <a:solidFill>
                  <a:srgbClr val="C00000"/>
                </a:solidFill>
              </a:rPr>
              <a:t>20%</a:t>
            </a:r>
            <a:endParaRPr lang="en-US" sz="1500" dirty="0"/>
          </a:p>
          <a:p>
            <a:pPr fontAlgn="b" hangingPunct="0">
              <a:lnSpc>
                <a:spcPts val="1700"/>
              </a:lnSpc>
              <a:spcBef>
                <a:spcPts val="1200"/>
              </a:spcBef>
            </a:pPr>
            <a:r>
              <a:rPr lang="en-US" sz="1500" dirty="0" smtClean="0"/>
              <a:t>15%</a:t>
            </a:r>
            <a:br>
              <a:rPr lang="en-US" sz="1500" dirty="0" smtClean="0"/>
            </a:br>
            <a:endParaRPr lang="en-US" sz="1500" dirty="0"/>
          </a:p>
          <a:p>
            <a:pPr fontAlgn="b" hangingPunct="0">
              <a:lnSpc>
                <a:spcPts val="1700"/>
              </a:lnSpc>
              <a:spcBef>
                <a:spcPts val="1200"/>
              </a:spcBef>
            </a:pPr>
            <a:r>
              <a:rPr lang="en-US" sz="1500" dirty="0" smtClean="0"/>
              <a:t>20%</a:t>
            </a:r>
            <a:endParaRPr lang="en-US" sz="1500" dirty="0"/>
          </a:p>
          <a:p>
            <a:pPr fontAlgn="b" hangingPunct="0">
              <a:lnSpc>
                <a:spcPts val="1700"/>
              </a:lnSpc>
              <a:spcBef>
                <a:spcPts val="1200"/>
              </a:spcBef>
            </a:pPr>
            <a:r>
              <a:rPr lang="en-US" sz="1500" b="1" dirty="0" smtClean="0">
                <a:solidFill>
                  <a:srgbClr val="C00000"/>
                </a:solidFill>
              </a:rPr>
              <a:t>40%</a:t>
            </a:r>
            <a:br>
              <a:rPr lang="en-US" sz="1500" b="1" dirty="0" smtClean="0">
                <a:solidFill>
                  <a:srgbClr val="C00000"/>
                </a:solidFill>
              </a:rPr>
            </a:br>
            <a:endParaRPr lang="en-US" sz="1500" b="1" dirty="0">
              <a:solidFill>
                <a:srgbClr val="C00000"/>
              </a:solidFill>
            </a:endParaRPr>
          </a:p>
          <a:p>
            <a:pPr fontAlgn="b" hangingPunct="0">
              <a:lnSpc>
                <a:spcPts val="1700"/>
              </a:lnSpc>
              <a:spcBef>
                <a:spcPts val="1200"/>
              </a:spcBef>
            </a:pPr>
            <a:r>
              <a:rPr lang="en-US" sz="1500" b="1" dirty="0" smtClean="0">
                <a:solidFill>
                  <a:srgbClr val="C00000"/>
                </a:solidFill>
              </a:rPr>
              <a:t>45%</a:t>
            </a:r>
            <a:br>
              <a:rPr lang="en-US" sz="1500" b="1" dirty="0" smtClean="0">
                <a:solidFill>
                  <a:srgbClr val="C00000"/>
                </a:solidFill>
              </a:rPr>
            </a:br>
            <a:endParaRPr lang="en-US" sz="1500" b="1" dirty="0" smtClean="0"/>
          </a:p>
        </p:txBody>
      </p:sp>
      <p:sp>
        <p:nvSpPr>
          <p:cNvPr id="20" name="TextBox 19"/>
          <p:cNvSpPr txBox="1"/>
          <p:nvPr/>
        </p:nvSpPr>
        <p:spPr>
          <a:xfrm>
            <a:off x="3909053" y="3131953"/>
            <a:ext cx="1005840" cy="3041858"/>
          </a:xfrm>
          <a:prstGeom prst="rect">
            <a:avLst/>
          </a:prstGeom>
          <a:noFill/>
        </p:spPr>
        <p:txBody>
          <a:bodyPr wrap="square" rtlCol="0">
            <a:spAutoFit/>
          </a:bodyPr>
          <a:lstStyle/>
          <a:p>
            <a:pPr fontAlgn="b" hangingPunct="0">
              <a:lnSpc>
                <a:spcPts val="1700"/>
              </a:lnSpc>
              <a:spcBef>
                <a:spcPts val="1200"/>
              </a:spcBef>
            </a:pPr>
            <a:r>
              <a:rPr lang="en-US" sz="1500" b="1" dirty="0" smtClean="0"/>
              <a:t>Less/not  valuable</a:t>
            </a:r>
          </a:p>
          <a:p>
            <a:pPr fontAlgn="b" hangingPunct="0">
              <a:lnSpc>
                <a:spcPts val="1700"/>
              </a:lnSpc>
              <a:spcBef>
                <a:spcPts val="1200"/>
              </a:spcBef>
            </a:pPr>
            <a:r>
              <a:rPr lang="en-US" sz="1500" dirty="0" smtClean="0"/>
              <a:t>  9%</a:t>
            </a:r>
            <a:endParaRPr lang="en-US" sz="1500" dirty="0"/>
          </a:p>
          <a:p>
            <a:pPr fontAlgn="b" hangingPunct="0">
              <a:lnSpc>
                <a:spcPts val="1700"/>
              </a:lnSpc>
              <a:spcBef>
                <a:spcPts val="1200"/>
              </a:spcBef>
            </a:pPr>
            <a:r>
              <a:rPr lang="en-US" sz="1500" dirty="0" smtClean="0"/>
              <a:t>17%</a:t>
            </a:r>
            <a:br>
              <a:rPr lang="en-US" sz="1500" dirty="0" smtClean="0"/>
            </a:br>
            <a:endParaRPr lang="en-US" sz="1500" dirty="0" smtClean="0"/>
          </a:p>
          <a:p>
            <a:pPr fontAlgn="b" hangingPunct="0">
              <a:lnSpc>
                <a:spcPts val="1700"/>
              </a:lnSpc>
              <a:spcBef>
                <a:spcPts val="1200"/>
              </a:spcBef>
            </a:pPr>
            <a:r>
              <a:rPr lang="en-US" sz="1500" dirty="0" smtClean="0"/>
              <a:t>16%</a:t>
            </a:r>
            <a:endParaRPr lang="en-US" sz="1500" dirty="0"/>
          </a:p>
          <a:p>
            <a:pPr fontAlgn="b" hangingPunct="0">
              <a:lnSpc>
                <a:spcPts val="1700"/>
              </a:lnSpc>
              <a:spcBef>
                <a:spcPts val="1200"/>
              </a:spcBef>
            </a:pPr>
            <a:r>
              <a:rPr lang="en-US" sz="1500" dirty="0" smtClean="0"/>
              <a:t>27%</a:t>
            </a:r>
            <a:br>
              <a:rPr lang="en-US" sz="1500" dirty="0" smtClean="0"/>
            </a:br>
            <a:endParaRPr lang="en-US" sz="1500" dirty="0" smtClean="0"/>
          </a:p>
          <a:p>
            <a:pPr fontAlgn="b" hangingPunct="0">
              <a:lnSpc>
                <a:spcPts val="1700"/>
              </a:lnSpc>
              <a:spcBef>
                <a:spcPts val="1200"/>
              </a:spcBef>
            </a:pPr>
            <a:r>
              <a:rPr lang="en-US" sz="1500" dirty="0"/>
              <a:t>2</a:t>
            </a:r>
            <a:r>
              <a:rPr lang="en-US" sz="1500" dirty="0" smtClean="0"/>
              <a:t>5%</a:t>
            </a:r>
            <a:br>
              <a:rPr lang="en-US" sz="1500" dirty="0" smtClean="0"/>
            </a:br>
            <a:endParaRPr lang="en-US" sz="1500" dirty="0"/>
          </a:p>
        </p:txBody>
      </p:sp>
    </p:spTree>
    <p:extLst>
      <p:ext uri="{BB962C8B-B14F-4D97-AF65-F5344CB8AC3E}">
        <p14:creationId xmlns:p14="http://schemas.microsoft.com/office/powerpoint/2010/main" val="104060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79" y="486410"/>
            <a:ext cx="8061101" cy="1143000"/>
          </a:xfrm>
        </p:spPr>
        <p:txBody>
          <a:bodyPr/>
          <a:lstStyle/>
          <a:p>
            <a:pPr algn="just"/>
            <a:r>
              <a:rPr lang="en-US" dirty="0" smtClean="0"/>
              <a:t>Providing more real world learning and having a curriculum that keeps students engaged are the most </a:t>
            </a:r>
            <a:r>
              <a:rPr lang="en-US" dirty="0"/>
              <a:t>important things parents think schools can do to increase </a:t>
            </a:r>
            <a:r>
              <a:rPr lang="en-US" dirty="0" smtClean="0"/>
              <a:t>preparedness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4596013"/>
              </p:ext>
            </p:extLst>
          </p:nvPr>
        </p:nvGraphicFramePr>
        <p:xfrm>
          <a:off x="2091690" y="2286501"/>
          <a:ext cx="6743700" cy="422084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25</a:t>
            </a:fld>
            <a:endParaRPr lang="en-US" dirty="0"/>
          </a:p>
        </p:txBody>
      </p:sp>
      <p:sp>
        <p:nvSpPr>
          <p:cNvPr id="6" name="TextBox 5"/>
          <p:cNvSpPr txBox="1"/>
          <p:nvPr/>
        </p:nvSpPr>
        <p:spPr>
          <a:xfrm>
            <a:off x="412836" y="1822912"/>
            <a:ext cx="8089728"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Which two or three of these are most important to ensure that students leave high school well-prepared for college or the work world?</a:t>
            </a:r>
            <a:endParaRPr lang="en-US" sz="1800" i="1" dirty="0">
              <a:solidFill>
                <a:schemeClr val="tx1">
                  <a:lumMod val="65000"/>
                  <a:lumOff val="35000"/>
                </a:schemeClr>
              </a:solidFill>
            </a:endParaRPr>
          </a:p>
        </p:txBody>
      </p:sp>
      <p:sp>
        <p:nvSpPr>
          <p:cNvPr id="7" name="TextBox 6"/>
          <p:cNvSpPr txBox="1"/>
          <p:nvPr/>
        </p:nvSpPr>
        <p:spPr>
          <a:xfrm>
            <a:off x="1" y="2558087"/>
            <a:ext cx="2686050" cy="4119076"/>
          </a:xfrm>
          <a:prstGeom prst="rect">
            <a:avLst/>
          </a:prstGeom>
          <a:noFill/>
        </p:spPr>
        <p:txBody>
          <a:bodyPr wrap="square" rtlCol="0">
            <a:spAutoFit/>
          </a:bodyPr>
          <a:lstStyle/>
          <a:p>
            <a:pPr algn="r" fontAlgn="b" hangingPunct="0">
              <a:lnSpc>
                <a:spcPts val="1400"/>
              </a:lnSpc>
              <a:spcBef>
                <a:spcPts val="600"/>
              </a:spcBef>
            </a:pPr>
            <a:r>
              <a:rPr lang="en-US" b="1" dirty="0" smtClean="0"/>
              <a:t>Providing real-world </a:t>
            </a:r>
            <a:r>
              <a:rPr lang="en-US" b="1" dirty="0"/>
              <a:t>learning </a:t>
            </a:r>
            <a:r>
              <a:rPr lang="en-US" b="1" dirty="0" smtClean="0"/>
              <a:t>opportunities</a:t>
            </a:r>
            <a:endParaRPr lang="en-US" b="1" dirty="0"/>
          </a:p>
          <a:p>
            <a:pPr algn="r" fontAlgn="b" hangingPunct="0">
              <a:lnSpc>
                <a:spcPts val="1400"/>
              </a:lnSpc>
              <a:spcBef>
                <a:spcPts val="600"/>
              </a:spcBef>
            </a:pPr>
            <a:r>
              <a:rPr lang="en-US" b="1" dirty="0" smtClean="0"/>
              <a:t>Curriculum/approach </a:t>
            </a:r>
            <a:r>
              <a:rPr lang="en-US" b="1" dirty="0"/>
              <a:t>that keeps </a:t>
            </a:r>
            <a:r>
              <a:rPr lang="en-US" b="1" dirty="0" smtClean="0"/>
              <a:t>students engaged</a:t>
            </a:r>
            <a:endParaRPr lang="en-US" b="1" dirty="0"/>
          </a:p>
          <a:p>
            <a:pPr algn="r" fontAlgn="b" hangingPunct="0">
              <a:lnSpc>
                <a:spcPts val="1400"/>
              </a:lnSpc>
              <a:spcBef>
                <a:spcPts val="600"/>
              </a:spcBef>
            </a:pPr>
            <a:r>
              <a:rPr lang="en-US" b="1" dirty="0" smtClean="0"/>
              <a:t>Individual </a:t>
            </a:r>
            <a:r>
              <a:rPr lang="en-US" b="1" dirty="0"/>
              <a:t>guidance to help students </a:t>
            </a:r>
            <a:r>
              <a:rPr lang="en-US" b="1" dirty="0" smtClean="0"/>
              <a:t>focus</a:t>
            </a:r>
          </a:p>
          <a:p>
            <a:pPr algn="r" fontAlgn="b" hangingPunct="0">
              <a:lnSpc>
                <a:spcPts val="1400"/>
              </a:lnSpc>
              <a:spcBef>
                <a:spcPts val="600"/>
              </a:spcBef>
            </a:pPr>
            <a:r>
              <a:rPr lang="en-US" b="1" dirty="0" smtClean="0"/>
              <a:t>Challenging students/ setting high standards</a:t>
            </a:r>
          </a:p>
          <a:p>
            <a:pPr algn="r" fontAlgn="b" hangingPunct="0">
              <a:lnSpc>
                <a:spcPts val="1400"/>
              </a:lnSpc>
              <a:spcBef>
                <a:spcPts val="600"/>
              </a:spcBef>
            </a:pPr>
            <a:r>
              <a:rPr lang="en-US" b="1" dirty="0"/>
              <a:t>Providing honors, AP, IB, college courses</a:t>
            </a:r>
          </a:p>
          <a:p>
            <a:pPr algn="r" fontAlgn="b" hangingPunct="0">
              <a:lnSpc>
                <a:spcPts val="1400"/>
              </a:lnSpc>
              <a:spcBef>
                <a:spcPts val="600"/>
              </a:spcBef>
            </a:pPr>
            <a:r>
              <a:rPr lang="en-US" b="1" dirty="0" smtClean="0"/>
              <a:t>Extra </a:t>
            </a:r>
            <a:r>
              <a:rPr lang="en-US" b="1" dirty="0"/>
              <a:t>help </a:t>
            </a:r>
            <a:r>
              <a:rPr lang="en-US" b="1" dirty="0" smtClean="0"/>
              <a:t>for </a:t>
            </a:r>
            <a:r>
              <a:rPr lang="en-US" b="1" dirty="0"/>
              <a:t>students who are having </a:t>
            </a:r>
            <a:r>
              <a:rPr lang="en-US" b="1" dirty="0" smtClean="0"/>
              <a:t>problems</a:t>
            </a:r>
            <a:endParaRPr lang="en-US" b="1" dirty="0"/>
          </a:p>
          <a:p>
            <a:pPr algn="r" fontAlgn="b" hangingPunct="0">
              <a:lnSpc>
                <a:spcPts val="1400"/>
              </a:lnSpc>
              <a:spcBef>
                <a:spcPts val="600"/>
              </a:spcBef>
            </a:pPr>
            <a:r>
              <a:rPr lang="en-US" b="1" dirty="0"/>
              <a:t>Communicating with parents about their </a:t>
            </a:r>
            <a:r>
              <a:rPr lang="en-US" b="1" dirty="0" smtClean="0"/>
              <a:t>children’s educ.</a:t>
            </a:r>
            <a:endParaRPr lang="en-US" b="1" dirty="0"/>
          </a:p>
          <a:p>
            <a:pPr algn="r" fontAlgn="b" hangingPunct="0">
              <a:lnSpc>
                <a:spcPts val="1400"/>
              </a:lnSpc>
              <a:spcBef>
                <a:spcPts val="600"/>
              </a:spcBef>
            </a:pPr>
            <a:r>
              <a:rPr lang="en-US" b="1" dirty="0"/>
              <a:t>Encouraging </a:t>
            </a:r>
            <a:r>
              <a:rPr lang="en-US" b="1" dirty="0" smtClean="0"/>
              <a:t>parents</a:t>
            </a:r>
            <a:br>
              <a:rPr lang="en-US" b="1" dirty="0" smtClean="0"/>
            </a:br>
            <a:r>
              <a:rPr lang="en-US" b="1" dirty="0" smtClean="0"/>
              <a:t> </a:t>
            </a:r>
            <a:r>
              <a:rPr lang="en-US" b="1" dirty="0"/>
              <a:t>to be involved </a:t>
            </a:r>
          </a:p>
          <a:p>
            <a:pPr algn="r" fontAlgn="b" hangingPunct="0">
              <a:lnSpc>
                <a:spcPts val="1400"/>
              </a:lnSpc>
              <a:spcBef>
                <a:spcPts val="600"/>
              </a:spcBef>
            </a:pPr>
            <a:r>
              <a:rPr lang="en-US" b="1" dirty="0" smtClean="0"/>
              <a:t>Urging students </a:t>
            </a:r>
            <a:r>
              <a:rPr lang="en-US" b="1" dirty="0"/>
              <a:t>to </a:t>
            </a:r>
            <a:r>
              <a:rPr lang="en-US" b="1" dirty="0" smtClean="0"/>
              <a:t>take most </a:t>
            </a:r>
            <a:r>
              <a:rPr lang="en-US" b="1" dirty="0"/>
              <a:t>advanced </a:t>
            </a:r>
            <a:r>
              <a:rPr lang="en-US" b="1" dirty="0" smtClean="0"/>
              <a:t>math </a:t>
            </a:r>
            <a:r>
              <a:rPr lang="en-US" b="1" dirty="0"/>
              <a:t>and science	</a:t>
            </a:r>
          </a:p>
        </p:txBody>
      </p:sp>
      <p:sp>
        <p:nvSpPr>
          <p:cNvPr id="8" name="TextBox 7"/>
          <p:cNvSpPr txBox="1"/>
          <p:nvPr/>
        </p:nvSpPr>
        <p:spPr>
          <a:xfrm>
            <a:off x="5794968" y="6166901"/>
            <a:ext cx="3156633" cy="276999"/>
          </a:xfrm>
          <a:prstGeom prst="rect">
            <a:avLst/>
          </a:prstGeom>
          <a:noFill/>
        </p:spPr>
        <p:txBody>
          <a:bodyPr wrap="none" rtlCol="0">
            <a:spAutoFit/>
          </a:bodyPr>
          <a:lstStyle/>
          <a:p>
            <a:r>
              <a:rPr lang="en-US" sz="1200" dirty="0" smtClean="0">
                <a:solidFill>
                  <a:schemeClr val="tx1">
                    <a:lumMod val="75000"/>
                    <a:lumOff val="25000"/>
                  </a:schemeClr>
                </a:solidFill>
              </a:rPr>
              <a:t>(asked only of online respondents, N=668)</a:t>
            </a:r>
            <a:endParaRPr lang="en-US" sz="1200" dirty="0">
              <a:solidFill>
                <a:schemeClr val="tx1">
                  <a:lumMod val="75000"/>
                  <a:lumOff val="25000"/>
                </a:schemeClr>
              </a:solidFill>
            </a:endParaRPr>
          </a:p>
        </p:txBody>
      </p:sp>
    </p:spTree>
    <p:extLst>
      <p:ext uri="{BB962C8B-B14F-4D97-AF65-F5344CB8AC3E}">
        <p14:creationId xmlns:p14="http://schemas.microsoft.com/office/powerpoint/2010/main" val="248304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9" y="418599"/>
            <a:ext cx="8200643" cy="1143000"/>
          </a:xfrm>
        </p:spPr>
        <p:txBody>
          <a:bodyPr/>
          <a:lstStyle/>
          <a:p>
            <a:pPr algn="just"/>
            <a:r>
              <a:rPr lang="en-US" dirty="0"/>
              <a:t>While </a:t>
            </a:r>
            <a:r>
              <a:rPr lang="en-US" dirty="0" smtClean="0"/>
              <a:t>most parents </a:t>
            </a:r>
            <a:r>
              <a:rPr lang="en-US" dirty="0"/>
              <a:t>say it was </a:t>
            </a:r>
            <a:r>
              <a:rPr lang="en-US" dirty="0" smtClean="0"/>
              <a:t>easy to be </a:t>
            </a:r>
            <a:r>
              <a:rPr lang="en-US" dirty="0"/>
              <a:t>as involved as they wanted to be in their child’s </a:t>
            </a:r>
            <a:r>
              <a:rPr lang="en-US" dirty="0" smtClean="0"/>
              <a:t>high school education, one in three say it was hard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9026467"/>
              </p:ext>
            </p:extLst>
          </p:nvPr>
        </p:nvGraphicFramePr>
        <p:xfrm>
          <a:off x="1424725" y="2160270"/>
          <a:ext cx="4069751" cy="397528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26</a:t>
            </a:fld>
            <a:endParaRPr lang="en-US" dirty="0"/>
          </a:p>
        </p:txBody>
      </p:sp>
      <p:sp>
        <p:nvSpPr>
          <p:cNvPr id="6" name="TextBox 5"/>
          <p:cNvSpPr txBox="1"/>
          <p:nvPr/>
        </p:nvSpPr>
        <p:spPr>
          <a:xfrm>
            <a:off x="307112" y="1576936"/>
            <a:ext cx="8534235"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How </a:t>
            </a:r>
            <a:r>
              <a:rPr lang="en-US" sz="1600" i="1" dirty="0">
                <a:solidFill>
                  <a:schemeClr val="tx1">
                    <a:lumMod val="65000"/>
                    <a:lumOff val="35000"/>
                  </a:schemeClr>
                </a:solidFill>
              </a:rPr>
              <a:t>easy or hard was it for you to be as involved as you wanted to be in your child’s high school education? </a:t>
            </a:r>
          </a:p>
        </p:txBody>
      </p:sp>
      <p:sp>
        <p:nvSpPr>
          <p:cNvPr id="15" name="TextBox 14"/>
          <p:cNvSpPr txBox="1"/>
          <p:nvPr/>
        </p:nvSpPr>
        <p:spPr>
          <a:xfrm>
            <a:off x="2284914" y="3008653"/>
            <a:ext cx="595035" cy="338554"/>
          </a:xfrm>
          <a:prstGeom prst="rect">
            <a:avLst/>
          </a:prstGeom>
          <a:noFill/>
        </p:spPr>
        <p:txBody>
          <a:bodyPr wrap="none" rtlCol="0">
            <a:spAutoFit/>
          </a:bodyPr>
          <a:lstStyle/>
          <a:p>
            <a:r>
              <a:rPr lang="en-US" sz="1600" b="1" dirty="0" smtClean="0"/>
              <a:t>71%</a:t>
            </a:r>
            <a:endParaRPr lang="en-US" sz="1600" b="1" dirty="0"/>
          </a:p>
        </p:txBody>
      </p:sp>
      <p:sp>
        <p:nvSpPr>
          <p:cNvPr id="36" name="TextBox 35"/>
          <p:cNvSpPr txBox="1"/>
          <p:nvPr/>
        </p:nvSpPr>
        <p:spPr>
          <a:xfrm>
            <a:off x="4103054" y="4417492"/>
            <a:ext cx="595035" cy="338554"/>
          </a:xfrm>
          <a:prstGeom prst="rect">
            <a:avLst/>
          </a:prstGeom>
          <a:noFill/>
        </p:spPr>
        <p:txBody>
          <a:bodyPr wrap="none" rtlCol="0">
            <a:spAutoFit/>
          </a:bodyPr>
          <a:lstStyle/>
          <a:p>
            <a:r>
              <a:rPr lang="en-US" sz="1600" b="1" dirty="0" smtClean="0"/>
              <a:t>29%</a:t>
            </a:r>
            <a:endParaRPr lang="en-US" sz="1600" b="1" dirty="0"/>
          </a:p>
        </p:txBody>
      </p:sp>
      <p:sp>
        <p:nvSpPr>
          <p:cNvPr id="20" name="TextBox 19"/>
          <p:cNvSpPr txBox="1"/>
          <p:nvPr/>
        </p:nvSpPr>
        <p:spPr>
          <a:xfrm>
            <a:off x="1897502" y="2255764"/>
            <a:ext cx="3193963" cy="307777"/>
          </a:xfrm>
          <a:prstGeom prst="rect">
            <a:avLst/>
          </a:prstGeom>
          <a:noFill/>
        </p:spPr>
        <p:txBody>
          <a:bodyPr wrap="square" rtlCol="0">
            <a:spAutoFit/>
          </a:bodyPr>
          <a:lstStyle/>
          <a:p>
            <a:r>
              <a:rPr lang="en-US" i="1" dirty="0" smtClean="0"/>
              <a:t>All parents</a:t>
            </a:r>
            <a:endParaRPr lang="en-US" i="1" dirty="0"/>
          </a:p>
        </p:txBody>
      </p:sp>
      <p:sp>
        <p:nvSpPr>
          <p:cNvPr id="21" name="TextBox 20"/>
          <p:cNvSpPr txBox="1"/>
          <p:nvPr/>
        </p:nvSpPr>
        <p:spPr>
          <a:xfrm>
            <a:off x="1897502" y="5892218"/>
            <a:ext cx="1210588" cy="528350"/>
          </a:xfrm>
          <a:prstGeom prst="rect">
            <a:avLst/>
          </a:prstGeom>
          <a:noFill/>
        </p:spPr>
        <p:txBody>
          <a:bodyPr wrap="none" rtlCol="0">
            <a:spAutoFit/>
          </a:bodyPr>
          <a:lstStyle/>
          <a:p>
            <a:pPr>
              <a:lnSpc>
                <a:spcPts val="1700"/>
              </a:lnSpc>
            </a:pPr>
            <a:r>
              <a:rPr lang="en-US" sz="1600" b="1" dirty="0" smtClean="0"/>
              <a:t>Easy to be</a:t>
            </a:r>
            <a:br>
              <a:rPr lang="en-US" sz="1600" b="1" dirty="0" smtClean="0"/>
            </a:br>
            <a:r>
              <a:rPr lang="en-US" sz="1600" b="1" dirty="0" smtClean="0"/>
              <a:t>involved</a:t>
            </a:r>
            <a:endParaRPr lang="en-US" sz="1600" b="1" dirty="0"/>
          </a:p>
        </p:txBody>
      </p:sp>
      <p:sp>
        <p:nvSpPr>
          <p:cNvPr id="27" name="TextBox 26"/>
          <p:cNvSpPr txBox="1"/>
          <p:nvPr/>
        </p:nvSpPr>
        <p:spPr>
          <a:xfrm>
            <a:off x="1991053" y="5004488"/>
            <a:ext cx="1025597" cy="276999"/>
          </a:xfrm>
          <a:prstGeom prst="rect">
            <a:avLst/>
          </a:prstGeom>
          <a:noFill/>
        </p:spPr>
        <p:txBody>
          <a:bodyPr wrap="square" rtlCol="0">
            <a:spAutoFit/>
          </a:bodyPr>
          <a:lstStyle/>
          <a:p>
            <a:r>
              <a:rPr lang="en-US" sz="1200" b="1" dirty="0" smtClean="0">
                <a:solidFill>
                  <a:schemeClr val="bg1"/>
                </a:solidFill>
              </a:rPr>
              <a:t>Very easy</a:t>
            </a:r>
            <a:endParaRPr lang="en-US" sz="1200" b="1" dirty="0">
              <a:solidFill>
                <a:schemeClr val="bg1"/>
              </a:solidFill>
            </a:endParaRPr>
          </a:p>
        </p:txBody>
      </p:sp>
      <p:sp>
        <p:nvSpPr>
          <p:cNvPr id="29" name="TextBox 28"/>
          <p:cNvSpPr txBox="1"/>
          <p:nvPr/>
        </p:nvSpPr>
        <p:spPr>
          <a:xfrm>
            <a:off x="2239568" y="3705278"/>
            <a:ext cx="595035" cy="461665"/>
          </a:xfrm>
          <a:prstGeom prst="rect">
            <a:avLst/>
          </a:prstGeom>
          <a:noFill/>
        </p:spPr>
        <p:txBody>
          <a:bodyPr wrap="none" rtlCol="0">
            <a:spAutoFit/>
          </a:bodyPr>
          <a:lstStyle/>
          <a:p>
            <a:r>
              <a:rPr lang="en-US" sz="1200" b="1" dirty="0" smtClean="0">
                <a:solidFill>
                  <a:schemeClr val="bg1"/>
                </a:solidFill>
              </a:rPr>
              <a:t>Fairly</a:t>
            </a:r>
            <a:br>
              <a:rPr lang="en-US" sz="1200" b="1" dirty="0" smtClean="0">
                <a:solidFill>
                  <a:schemeClr val="bg1"/>
                </a:solidFill>
              </a:rPr>
            </a:br>
            <a:r>
              <a:rPr lang="en-US" sz="1200" b="1" dirty="0" smtClean="0">
                <a:solidFill>
                  <a:schemeClr val="bg1"/>
                </a:solidFill>
              </a:rPr>
              <a:t>easy</a:t>
            </a:r>
            <a:endParaRPr lang="en-US" sz="1200" b="1" dirty="0">
              <a:solidFill>
                <a:schemeClr val="bg1"/>
              </a:solidFill>
            </a:endParaRPr>
          </a:p>
        </p:txBody>
      </p:sp>
      <p:sp>
        <p:nvSpPr>
          <p:cNvPr id="16" name="TextBox 15"/>
          <p:cNvSpPr txBox="1"/>
          <p:nvPr/>
        </p:nvSpPr>
        <p:spPr>
          <a:xfrm>
            <a:off x="3692735" y="5892218"/>
            <a:ext cx="1199367" cy="528350"/>
          </a:xfrm>
          <a:prstGeom prst="rect">
            <a:avLst/>
          </a:prstGeom>
          <a:noFill/>
        </p:spPr>
        <p:txBody>
          <a:bodyPr wrap="none" rtlCol="0">
            <a:spAutoFit/>
          </a:bodyPr>
          <a:lstStyle/>
          <a:p>
            <a:pPr>
              <a:lnSpc>
                <a:spcPts val="1700"/>
              </a:lnSpc>
            </a:pPr>
            <a:r>
              <a:rPr lang="en-US" sz="1600" b="1" dirty="0" smtClean="0"/>
              <a:t>Hard to be</a:t>
            </a:r>
            <a:br>
              <a:rPr lang="en-US" sz="1600" b="1" dirty="0" smtClean="0"/>
            </a:br>
            <a:r>
              <a:rPr lang="en-US" sz="1600" b="1" dirty="0" smtClean="0"/>
              <a:t>involved</a:t>
            </a:r>
            <a:endParaRPr lang="en-US" sz="1600" b="1" dirty="0"/>
          </a:p>
        </p:txBody>
      </p:sp>
      <p:sp>
        <p:nvSpPr>
          <p:cNvPr id="17" name="TextBox 16"/>
          <p:cNvSpPr txBox="1"/>
          <p:nvPr/>
        </p:nvSpPr>
        <p:spPr>
          <a:xfrm>
            <a:off x="3754306" y="5021686"/>
            <a:ext cx="971741" cy="276999"/>
          </a:xfrm>
          <a:prstGeom prst="rect">
            <a:avLst/>
          </a:prstGeom>
          <a:noFill/>
        </p:spPr>
        <p:txBody>
          <a:bodyPr wrap="none" rtlCol="0">
            <a:spAutoFit/>
          </a:bodyPr>
          <a:lstStyle/>
          <a:p>
            <a:r>
              <a:rPr lang="en-US" sz="1200" b="1" dirty="0" smtClean="0">
                <a:solidFill>
                  <a:schemeClr val="bg1"/>
                </a:solidFill>
              </a:rPr>
              <a:t>Fairly hard</a:t>
            </a:r>
            <a:endParaRPr lang="en-US" sz="1200" b="1" dirty="0">
              <a:solidFill>
                <a:schemeClr val="bg1"/>
              </a:solidFill>
            </a:endParaRPr>
          </a:p>
        </p:txBody>
      </p:sp>
      <p:sp>
        <p:nvSpPr>
          <p:cNvPr id="18" name="TextBox 17"/>
          <p:cNvSpPr txBox="1"/>
          <p:nvPr/>
        </p:nvSpPr>
        <p:spPr>
          <a:xfrm>
            <a:off x="3498815" y="5673708"/>
            <a:ext cx="1025597" cy="276999"/>
          </a:xfrm>
          <a:prstGeom prst="rect">
            <a:avLst/>
          </a:prstGeom>
          <a:noFill/>
        </p:spPr>
        <p:txBody>
          <a:bodyPr wrap="square" rtlCol="0">
            <a:spAutoFit/>
          </a:bodyPr>
          <a:lstStyle/>
          <a:p>
            <a:r>
              <a:rPr lang="en-US" sz="1200" b="1" dirty="0" smtClean="0">
                <a:solidFill>
                  <a:schemeClr val="bg1"/>
                </a:solidFill>
              </a:rPr>
              <a:t>Very</a:t>
            </a:r>
            <a:endParaRPr lang="en-US" sz="1200" b="1" dirty="0">
              <a:solidFill>
                <a:schemeClr val="bg1"/>
              </a:solidFill>
            </a:endParaRPr>
          </a:p>
        </p:txBody>
      </p:sp>
      <p:grpSp>
        <p:nvGrpSpPr>
          <p:cNvPr id="8" name="Group 7"/>
          <p:cNvGrpSpPr/>
          <p:nvPr/>
        </p:nvGrpSpPr>
        <p:grpSpPr>
          <a:xfrm>
            <a:off x="5337494" y="2798271"/>
            <a:ext cx="3669346" cy="1554279"/>
            <a:chOff x="5383214" y="2455371"/>
            <a:chExt cx="3669346" cy="1554279"/>
          </a:xfrm>
        </p:grpSpPr>
        <p:sp>
          <p:nvSpPr>
            <p:cNvPr id="3" name="TextBox 2"/>
            <p:cNvSpPr txBox="1"/>
            <p:nvPr/>
          </p:nvSpPr>
          <p:spPr>
            <a:xfrm>
              <a:off x="5498210" y="2999564"/>
              <a:ext cx="2523448" cy="964367"/>
            </a:xfrm>
            <a:prstGeom prst="rect">
              <a:avLst/>
            </a:prstGeom>
            <a:noFill/>
          </p:spPr>
          <p:txBody>
            <a:bodyPr wrap="none" rtlCol="0">
              <a:spAutoFit/>
            </a:bodyPr>
            <a:lstStyle/>
            <a:p>
              <a:pPr algn="l">
                <a:lnSpc>
                  <a:spcPts val="1400"/>
                </a:lnSpc>
                <a:spcBef>
                  <a:spcPts val="600"/>
                </a:spcBef>
              </a:pPr>
              <a:r>
                <a:rPr lang="en-US" dirty="0" smtClean="0">
                  <a:solidFill>
                    <a:schemeClr val="tx1">
                      <a:lumMod val="75000"/>
                      <a:lumOff val="25000"/>
                    </a:schemeClr>
                  </a:solidFill>
                </a:rPr>
                <a:t>Parents of child not in college</a:t>
              </a:r>
            </a:p>
            <a:p>
              <a:pPr algn="l">
                <a:lnSpc>
                  <a:spcPts val="1400"/>
                </a:lnSpc>
                <a:spcBef>
                  <a:spcPts val="600"/>
                </a:spcBef>
              </a:pPr>
              <a:r>
                <a:rPr lang="en-US" dirty="0" smtClean="0">
                  <a:solidFill>
                    <a:schemeClr val="tx1">
                      <a:lumMod val="75000"/>
                      <a:lumOff val="25000"/>
                    </a:schemeClr>
                  </a:solidFill>
                </a:rPr>
                <a:t>HS had low expectations</a:t>
              </a:r>
            </a:p>
            <a:p>
              <a:pPr algn="l">
                <a:lnSpc>
                  <a:spcPts val="1400"/>
                </a:lnSpc>
                <a:spcBef>
                  <a:spcPts val="600"/>
                </a:spcBef>
              </a:pPr>
              <a:r>
                <a:rPr lang="en-US" dirty="0" smtClean="0">
                  <a:solidFill>
                    <a:schemeClr val="tx1">
                      <a:lumMod val="75000"/>
                      <a:lumOff val="25000"/>
                    </a:schemeClr>
                  </a:solidFill>
                </a:rPr>
                <a:t>HS below </a:t>
              </a:r>
              <a:r>
                <a:rPr lang="en-US" dirty="0" err="1" smtClean="0">
                  <a:solidFill>
                    <a:schemeClr val="tx1">
                      <a:lumMod val="75000"/>
                      <a:lumOff val="25000"/>
                    </a:schemeClr>
                  </a:solidFill>
                </a:rPr>
                <a:t>avg</a:t>
              </a:r>
              <a:r>
                <a:rPr lang="en-US" dirty="0" smtClean="0">
                  <a:solidFill>
                    <a:schemeClr val="tx1">
                      <a:lumMod val="75000"/>
                      <a:lumOff val="25000"/>
                    </a:schemeClr>
                  </a:solidFill>
                </a:rPr>
                <a:t> achievement</a:t>
              </a:r>
              <a:br>
                <a:rPr lang="en-US" dirty="0" smtClean="0">
                  <a:solidFill>
                    <a:schemeClr val="tx1">
                      <a:lumMod val="75000"/>
                      <a:lumOff val="25000"/>
                    </a:schemeClr>
                  </a:solidFill>
                </a:rPr>
              </a:br>
              <a:r>
                <a:rPr lang="en-US" dirty="0" smtClean="0">
                  <a:solidFill>
                    <a:schemeClr val="tx1">
                      <a:lumMod val="75000"/>
                      <a:lumOff val="25000"/>
                    </a:schemeClr>
                  </a:solidFill>
                </a:rPr>
                <a:t>(some/few attend college)</a:t>
              </a:r>
              <a:endParaRPr lang="en-US" dirty="0">
                <a:solidFill>
                  <a:schemeClr val="tx1">
                    <a:lumMod val="75000"/>
                    <a:lumOff val="25000"/>
                  </a:schemeClr>
                </a:solidFill>
              </a:endParaRPr>
            </a:p>
          </p:txBody>
        </p:sp>
        <p:sp>
          <p:nvSpPr>
            <p:cNvPr id="19" name="TextBox 18"/>
            <p:cNvSpPr txBox="1"/>
            <p:nvPr/>
          </p:nvSpPr>
          <p:spPr>
            <a:xfrm>
              <a:off x="8039223" y="2999564"/>
              <a:ext cx="543739" cy="964367"/>
            </a:xfrm>
            <a:prstGeom prst="rect">
              <a:avLst/>
            </a:prstGeom>
            <a:noFill/>
          </p:spPr>
          <p:txBody>
            <a:bodyPr wrap="none" rtlCol="0">
              <a:spAutoFit/>
            </a:bodyPr>
            <a:lstStyle/>
            <a:p>
              <a:pPr>
                <a:lnSpc>
                  <a:spcPts val="1400"/>
                </a:lnSpc>
                <a:spcBef>
                  <a:spcPts val="600"/>
                </a:spcBef>
              </a:pPr>
              <a:r>
                <a:rPr lang="en-US" b="1" dirty="0" smtClean="0">
                  <a:solidFill>
                    <a:srgbClr val="C00000"/>
                  </a:solidFill>
                </a:rPr>
                <a:t>36%</a:t>
              </a:r>
            </a:p>
            <a:p>
              <a:pPr>
                <a:lnSpc>
                  <a:spcPts val="1400"/>
                </a:lnSpc>
                <a:spcBef>
                  <a:spcPts val="600"/>
                </a:spcBef>
              </a:pPr>
              <a:r>
                <a:rPr lang="en-US" b="1" dirty="0" smtClean="0">
                  <a:solidFill>
                    <a:srgbClr val="C00000"/>
                  </a:solidFill>
                </a:rPr>
                <a:t>55%</a:t>
              </a:r>
            </a:p>
            <a:p>
              <a:pPr>
                <a:lnSpc>
                  <a:spcPts val="1400"/>
                </a:lnSpc>
                <a:spcBef>
                  <a:spcPts val="600"/>
                </a:spcBef>
              </a:pPr>
              <a:r>
                <a:rPr lang="en-US" b="1" dirty="0" smtClean="0">
                  <a:solidFill>
                    <a:srgbClr val="C00000"/>
                  </a:solidFill>
                </a:rPr>
                <a:t>53%</a:t>
              </a:r>
              <a:r>
                <a:rPr lang="en-US" dirty="0" smtClean="0">
                  <a:solidFill>
                    <a:schemeClr val="tx1">
                      <a:lumMod val="75000"/>
                      <a:lumOff val="25000"/>
                    </a:schemeClr>
                  </a:solidFill>
                </a:rPr>
                <a:t/>
              </a:r>
              <a:br>
                <a:rPr lang="en-US" dirty="0" smtClean="0">
                  <a:solidFill>
                    <a:schemeClr val="tx1">
                      <a:lumMod val="75000"/>
                      <a:lumOff val="25000"/>
                    </a:schemeClr>
                  </a:solidFill>
                </a:rPr>
              </a:br>
              <a:endParaRPr lang="en-US" dirty="0" smtClean="0">
                <a:solidFill>
                  <a:schemeClr val="tx1">
                    <a:lumMod val="75000"/>
                    <a:lumOff val="25000"/>
                  </a:schemeClr>
                </a:solidFill>
              </a:endParaRPr>
            </a:p>
          </p:txBody>
        </p:sp>
        <p:sp>
          <p:nvSpPr>
            <p:cNvPr id="7" name="Rectangle 6"/>
            <p:cNvSpPr/>
            <p:nvPr/>
          </p:nvSpPr>
          <p:spPr bwMode="auto">
            <a:xfrm>
              <a:off x="5383214" y="2455371"/>
              <a:ext cx="3669346" cy="1554279"/>
            </a:xfrm>
            <a:prstGeom prst="rect">
              <a:avLst/>
            </a:prstGeom>
            <a:noFill/>
            <a:ln w="9525" cap="flat" cmpd="sng" algn="ctr">
              <a:solidFill>
                <a:schemeClr val="accent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grpSp>
      <p:sp>
        <p:nvSpPr>
          <p:cNvPr id="9" name="Rectangle 8"/>
          <p:cNvSpPr/>
          <p:nvPr/>
        </p:nvSpPr>
        <p:spPr>
          <a:xfrm>
            <a:off x="5348380" y="2928903"/>
            <a:ext cx="3669346" cy="271869"/>
          </a:xfrm>
          <a:prstGeom prst="rect">
            <a:avLst/>
          </a:prstGeom>
        </p:spPr>
        <p:txBody>
          <a:bodyPr wrap="square">
            <a:spAutoFit/>
          </a:bodyPr>
          <a:lstStyle/>
          <a:p>
            <a:pPr>
              <a:lnSpc>
                <a:spcPts val="1400"/>
              </a:lnSpc>
              <a:spcBef>
                <a:spcPts val="600"/>
              </a:spcBef>
            </a:pPr>
            <a:r>
              <a:rPr lang="en-US" b="1" i="1" dirty="0">
                <a:solidFill>
                  <a:srgbClr val="C00000"/>
                </a:solidFill>
              </a:rPr>
              <a:t>Very/fairly </a:t>
            </a:r>
            <a:r>
              <a:rPr lang="en-US" b="1" i="1" dirty="0" smtClean="0">
                <a:solidFill>
                  <a:srgbClr val="C00000"/>
                </a:solidFill>
              </a:rPr>
              <a:t>hard to </a:t>
            </a:r>
            <a:r>
              <a:rPr lang="en-US" b="1" i="1" dirty="0">
                <a:solidFill>
                  <a:srgbClr val="C00000"/>
                </a:solidFill>
              </a:rPr>
              <a:t>be involved</a:t>
            </a:r>
          </a:p>
        </p:txBody>
      </p:sp>
    </p:spTree>
    <p:extLst>
      <p:ext uri="{BB962C8B-B14F-4D97-AF65-F5344CB8AC3E}">
        <p14:creationId xmlns:p14="http://schemas.microsoft.com/office/powerpoint/2010/main" val="306523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9" y="418599"/>
            <a:ext cx="8200643" cy="1143000"/>
          </a:xfrm>
        </p:spPr>
        <p:txBody>
          <a:bodyPr/>
          <a:lstStyle/>
          <a:p>
            <a:pPr algn="just"/>
            <a:r>
              <a:rPr lang="en-US" dirty="0" smtClean="0"/>
              <a:t>If </a:t>
            </a:r>
            <a:r>
              <a:rPr lang="en-US" dirty="0"/>
              <a:t>they had it to do over again, most parents would be more involved in their child’s high school </a:t>
            </a:r>
            <a:r>
              <a:rPr lang="en-US" dirty="0" smtClean="0"/>
              <a:t>education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7906807"/>
              </p:ext>
            </p:extLst>
          </p:nvPr>
        </p:nvGraphicFramePr>
        <p:xfrm>
          <a:off x="1482121" y="2030711"/>
          <a:ext cx="5669279" cy="397528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27</a:t>
            </a:fld>
            <a:endParaRPr lang="en-US" dirty="0"/>
          </a:p>
        </p:txBody>
      </p:sp>
      <p:sp>
        <p:nvSpPr>
          <p:cNvPr id="6" name="TextBox 5"/>
          <p:cNvSpPr txBox="1"/>
          <p:nvPr/>
        </p:nvSpPr>
        <p:spPr>
          <a:xfrm>
            <a:off x="307112" y="1576936"/>
            <a:ext cx="8534235"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Realistically </a:t>
            </a:r>
            <a:r>
              <a:rPr lang="en-US" sz="1600" i="1" dirty="0">
                <a:solidFill>
                  <a:schemeClr val="tx1">
                    <a:lumMod val="65000"/>
                    <a:lumOff val="35000"/>
                  </a:schemeClr>
                </a:solidFill>
              </a:rPr>
              <a:t>speaking, if you had it to do over again, </a:t>
            </a:r>
            <a:r>
              <a:rPr lang="en-US" sz="1600" i="1" dirty="0" smtClean="0">
                <a:solidFill>
                  <a:schemeClr val="tx1">
                    <a:lumMod val="65000"/>
                    <a:lumOff val="35000"/>
                  </a:schemeClr>
                </a:solidFill>
              </a:rPr>
              <a:t>how involved would you have been in </a:t>
            </a:r>
            <a:r>
              <a:rPr lang="en-US" sz="1600" i="1" dirty="0">
                <a:solidFill>
                  <a:schemeClr val="tx1">
                    <a:lumMod val="65000"/>
                    <a:lumOff val="35000"/>
                  </a:schemeClr>
                </a:solidFill>
              </a:rPr>
              <a:t>your child’s high school </a:t>
            </a:r>
            <a:r>
              <a:rPr lang="en-US" sz="1600" i="1" dirty="0" smtClean="0">
                <a:solidFill>
                  <a:schemeClr val="tx1">
                    <a:lumMod val="65000"/>
                    <a:lumOff val="35000"/>
                  </a:schemeClr>
                </a:solidFill>
              </a:rPr>
              <a:t>education? </a:t>
            </a:r>
            <a:endParaRPr lang="en-US" sz="1600" i="1" dirty="0">
              <a:solidFill>
                <a:schemeClr val="tx1">
                  <a:lumMod val="65000"/>
                  <a:lumOff val="35000"/>
                </a:schemeClr>
              </a:solidFill>
            </a:endParaRPr>
          </a:p>
        </p:txBody>
      </p:sp>
      <p:sp>
        <p:nvSpPr>
          <p:cNvPr id="15" name="TextBox 14"/>
          <p:cNvSpPr txBox="1"/>
          <p:nvPr/>
        </p:nvSpPr>
        <p:spPr>
          <a:xfrm>
            <a:off x="2473886" y="3008653"/>
            <a:ext cx="595035" cy="338554"/>
          </a:xfrm>
          <a:prstGeom prst="rect">
            <a:avLst/>
          </a:prstGeom>
          <a:noFill/>
        </p:spPr>
        <p:txBody>
          <a:bodyPr wrap="none" rtlCol="0">
            <a:spAutoFit/>
          </a:bodyPr>
          <a:lstStyle/>
          <a:p>
            <a:r>
              <a:rPr lang="en-US" sz="1600" b="1" dirty="0" smtClean="0"/>
              <a:t>67%</a:t>
            </a:r>
            <a:endParaRPr lang="en-US" sz="1600" b="1" dirty="0"/>
          </a:p>
        </p:txBody>
      </p:sp>
      <p:sp>
        <p:nvSpPr>
          <p:cNvPr id="21" name="TextBox 20"/>
          <p:cNvSpPr txBox="1"/>
          <p:nvPr/>
        </p:nvSpPr>
        <p:spPr>
          <a:xfrm>
            <a:off x="2066305" y="5845213"/>
            <a:ext cx="1016624" cy="528350"/>
          </a:xfrm>
          <a:prstGeom prst="rect">
            <a:avLst/>
          </a:prstGeom>
          <a:noFill/>
        </p:spPr>
        <p:txBody>
          <a:bodyPr wrap="none" rtlCol="0">
            <a:spAutoFit/>
          </a:bodyPr>
          <a:lstStyle/>
          <a:p>
            <a:pPr>
              <a:lnSpc>
                <a:spcPts val="1700"/>
              </a:lnSpc>
            </a:pPr>
            <a:r>
              <a:rPr lang="en-US" sz="1600" b="1" dirty="0" smtClean="0"/>
              <a:t>More </a:t>
            </a:r>
            <a:br>
              <a:rPr lang="en-US" sz="1600" b="1" dirty="0" smtClean="0"/>
            </a:br>
            <a:r>
              <a:rPr lang="en-US" sz="1600" b="1" dirty="0" smtClean="0"/>
              <a:t>involved</a:t>
            </a:r>
            <a:endParaRPr lang="en-US" sz="1600" b="1" dirty="0"/>
          </a:p>
        </p:txBody>
      </p:sp>
      <p:sp>
        <p:nvSpPr>
          <p:cNvPr id="27" name="TextBox 26"/>
          <p:cNvSpPr txBox="1"/>
          <p:nvPr/>
        </p:nvSpPr>
        <p:spPr>
          <a:xfrm>
            <a:off x="2071917" y="4906749"/>
            <a:ext cx="1005403" cy="276999"/>
          </a:xfrm>
          <a:prstGeom prst="rect">
            <a:avLst/>
          </a:prstGeom>
          <a:noFill/>
        </p:spPr>
        <p:txBody>
          <a:bodyPr wrap="none" rtlCol="0">
            <a:spAutoFit/>
          </a:bodyPr>
          <a:lstStyle/>
          <a:p>
            <a:r>
              <a:rPr lang="en-US" sz="1200" b="1" dirty="0" smtClean="0">
                <a:solidFill>
                  <a:schemeClr val="bg1"/>
                </a:solidFill>
              </a:rPr>
              <a:t>Much more</a:t>
            </a:r>
            <a:endParaRPr lang="en-US" sz="1200" b="1" dirty="0">
              <a:solidFill>
                <a:schemeClr val="bg1"/>
              </a:solidFill>
            </a:endParaRPr>
          </a:p>
        </p:txBody>
      </p:sp>
      <p:sp>
        <p:nvSpPr>
          <p:cNvPr id="33" name="TextBox 32"/>
          <p:cNvSpPr txBox="1"/>
          <p:nvPr/>
        </p:nvSpPr>
        <p:spPr>
          <a:xfrm>
            <a:off x="5049192" y="5787115"/>
            <a:ext cx="508024" cy="276999"/>
          </a:xfrm>
          <a:prstGeom prst="rect">
            <a:avLst/>
          </a:prstGeom>
          <a:noFill/>
        </p:spPr>
        <p:txBody>
          <a:bodyPr wrap="none" rtlCol="0">
            <a:spAutoFit/>
          </a:bodyPr>
          <a:lstStyle/>
          <a:p>
            <a:r>
              <a:rPr lang="en-US" sz="1200" b="1" dirty="0" smtClean="0">
                <a:solidFill>
                  <a:schemeClr val="bg1"/>
                </a:solidFill>
              </a:rPr>
              <a:t>Very</a:t>
            </a:r>
            <a:endParaRPr lang="en-US" sz="1200" b="1" dirty="0">
              <a:solidFill>
                <a:schemeClr val="bg1"/>
              </a:solidFill>
            </a:endParaRPr>
          </a:p>
        </p:txBody>
      </p:sp>
      <p:sp>
        <p:nvSpPr>
          <p:cNvPr id="16" name="TextBox 15"/>
          <p:cNvSpPr txBox="1"/>
          <p:nvPr/>
        </p:nvSpPr>
        <p:spPr>
          <a:xfrm>
            <a:off x="3486201" y="5845213"/>
            <a:ext cx="1633782" cy="528350"/>
          </a:xfrm>
          <a:prstGeom prst="rect">
            <a:avLst/>
          </a:prstGeom>
          <a:noFill/>
        </p:spPr>
        <p:txBody>
          <a:bodyPr wrap="none" rtlCol="0">
            <a:spAutoFit/>
          </a:bodyPr>
          <a:lstStyle/>
          <a:p>
            <a:pPr>
              <a:lnSpc>
                <a:spcPts val="1700"/>
              </a:lnSpc>
            </a:pPr>
            <a:r>
              <a:rPr lang="en-US" sz="1600" b="1" dirty="0" smtClean="0"/>
              <a:t>Same level</a:t>
            </a:r>
            <a:br>
              <a:rPr lang="en-US" sz="1600" b="1" dirty="0" smtClean="0"/>
            </a:br>
            <a:r>
              <a:rPr lang="en-US" sz="1600" b="1" dirty="0" smtClean="0"/>
              <a:t>of involvement</a:t>
            </a:r>
            <a:endParaRPr lang="en-US" sz="1600" b="1" dirty="0"/>
          </a:p>
        </p:txBody>
      </p:sp>
      <p:sp>
        <p:nvSpPr>
          <p:cNvPr id="17" name="TextBox 16"/>
          <p:cNvSpPr txBox="1"/>
          <p:nvPr/>
        </p:nvSpPr>
        <p:spPr>
          <a:xfrm>
            <a:off x="5383214" y="5845213"/>
            <a:ext cx="1016624" cy="528350"/>
          </a:xfrm>
          <a:prstGeom prst="rect">
            <a:avLst/>
          </a:prstGeom>
          <a:noFill/>
        </p:spPr>
        <p:txBody>
          <a:bodyPr wrap="none" rtlCol="0">
            <a:spAutoFit/>
          </a:bodyPr>
          <a:lstStyle/>
          <a:p>
            <a:pPr>
              <a:lnSpc>
                <a:spcPts val="1700"/>
              </a:lnSpc>
            </a:pPr>
            <a:r>
              <a:rPr lang="en-US" sz="1600" b="1" dirty="0" smtClean="0"/>
              <a:t>Less</a:t>
            </a:r>
            <a:br>
              <a:rPr lang="en-US" sz="1600" b="1" dirty="0" smtClean="0"/>
            </a:br>
            <a:r>
              <a:rPr lang="en-US" sz="1600" b="1" dirty="0" smtClean="0"/>
              <a:t>involved</a:t>
            </a:r>
            <a:endParaRPr lang="en-US" sz="1600" b="1" dirty="0"/>
          </a:p>
        </p:txBody>
      </p:sp>
      <p:sp>
        <p:nvSpPr>
          <p:cNvPr id="18" name="TextBox 17"/>
          <p:cNvSpPr txBox="1"/>
          <p:nvPr/>
        </p:nvSpPr>
        <p:spPr>
          <a:xfrm>
            <a:off x="2114814" y="3834133"/>
            <a:ext cx="954107" cy="461665"/>
          </a:xfrm>
          <a:prstGeom prst="rect">
            <a:avLst/>
          </a:prstGeom>
          <a:noFill/>
        </p:spPr>
        <p:txBody>
          <a:bodyPr wrap="none" rtlCol="0">
            <a:spAutoFit/>
          </a:bodyPr>
          <a:lstStyle/>
          <a:p>
            <a:r>
              <a:rPr lang="en-US" sz="1200" b="1" dirty="0" smtClean="0">
                <a:solidFill>
                  <a:schemeClr val="bg1"/>
                </a:solidFill>
              </a:rPr>
              <a:t>Somewhat</a:t>
            </a:r>
            <a:br>
              <a:rPr lang="en-US" sz="1200" b="1" dirty="0" smtClean="0">
                <a:solidFill>
                  <a:schemeClr val="bg1"/>
                </a:solidFill>
              </a:rPr>
            </a:br>
            <a:r>
              <a:rPr lang="en-US" sz="1200" b="1" dirty="0" smtClean="0">
                <a:solidFill>
                  <a:schemeClr val="bg1"/>
                </a:solidFill>
              </a:rPr>
              <a:t>more</a:t>
            </a:r>
            <a:endParaRPr lang="en-US" sz="1200" b="1" dirty="0">
              <a:solidFill>
                <a:schemeClr val="bg1"/>
              </a:solidFill>
            </a:endParaRPr>
          </a:p>
        </p:txBody>
      </p:sp>
    </p:spTree>
    <p:extLst>
      <p:ext uri="{BB962C8B-B14F-4D97-AF65-F5344CB8AC3E}">
        <p14:creationId xmlns:p14="http://schemas.microsoft.com/office/powerpoint/2010/main" val="2134054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4699" y="337820"/>
            <a:ext cx="8061101" cy="1143000"/>
          </a:xfrm>
        </p:spPr>
        <p:txBody>
          <a:bodyPr/>
          <a:lstStyle/>
          <a:p>
            <a:pPr algn="just"/>
            <a:r>
              <a:rPr lang="en-US" dirty="0"/>
              <a:t>A majority of parents say their child’s high school communicated too little; virtually </a:t>
            </a:r>
            <a:r>
              <a:rPr lang="en-US" dirty="0" smtClean="0"/>
              <a:t>none say it communicated too much</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9591411"/>
              </p:ext>
            </p:extLst>
          </p:nvPr>
        </p:nvGraphicFramePr>
        <p:xfrm>
          <a:off x="105974" y="2314164"/>
          <a:ext cx="4299129" cy="386258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pPr>
              <a:defRPr/>
            </a:pPr>
            <a:fld id="{773A8D9D-64E9-4306-8D36-E616A295A43F}" type="slidenum">
              <a:rPr lang="en-US" smtClean="0"/>
              <a:pPr>
                <a:defRPr/>
              </a:pPr>
              <a:t>28</a:t>
            </a:fld>
            <a:endParaRPr lang="en-US" dirty="0"/>
          </a:p>
        </p:txBody>
      </p:sp>
      <p:sp>
        <p:nvSpPr>
          <p:cNvPr id="8" name="TextBox 7"/>
          <p:cNvSpPr txBox="1"/>
          <p:nvPr/>
        </p:nvSpPr>
        <p:spPr>
          <a:xfrm>
            <a:off x="445770" y="1435443"/>
            <a:ext cx="8446770" cy="646331"/>
          </a:xfrm>
          <a:prstGeom prst="rect">
            <a:avLst/>
          </a:prstGeom>
          <a:noFill/>
        </p:spPr>
        <p:txBody>
          <a:bodyPr wrap="square" rtlCol="0">
            <a:spAutoFit/>
          </a:bodyPr>
          <a:lstStyle/>
          <a:p>
            <a:pPr algn="l"/>
            <a:r>
              <a:rPr lang="en-US" sz="1800" i="1" dirty="0" smtClean="0">
                <a:solidFill>
                  <a:schemeClr val="tx1">
                    <a:lumMod val="65000"/>
                    <a:lumOff val="35000"/>
                  </a:schemeClr>
                </a:solidFill>
              </a:rPr>
              <a:t>How much communication did you have </a:t>
            </a:r>
            <a:r>
              <a:rPr lang="en-US" sz="1800" i="1" dirty="0">
                <a:solidFill>
                  <a:schemeClr val="tx1">
                    <a:lumMod val="65000"/>
                    <a:lumOff val="35000"/>
                  </a:schemeClr>
                </a:solidFill>
              </a:rPr>
              <a:t>with </a:t>
            </a:r>
            <a:r>
              <a:rPr lang="en-US" sz="1800" i="1" dirty="0" smtClean="0">
                <a:solidFill>
                  <a:schemeClr val="tx1">
                    <a:lumMod val="65000"/>
                    <a:lumOff val="35000"/>
                  </a:schemeClr>
                </a:solidFill>
              </a:rPr>
              <a:t>your child’s </a:t>
            </a:r>
            <a:r>
              <a:rPr lang="en-US" sz="1800" i="1" dirty="0">
                <a:solidFill>
                  <a:schemeClr val="tx1">
                    <a:lumMod val="65000"/>
                    <a:lumOff val="35000"/>
                  </a:schemeClr>
                </a:solidFill>
              </a:rPr>
              <a:t>high school teachers, counselors, and other school </a:t>
            </a:r>
            <a:r>
              <a:rPr lang="en-US" sz="1800" i="1" dirty="0" smtClean="0">
                <a:solidFill>
                  <a:schemeClr val="tx1">
                    <a:lumMod val="65000"/>
                    <a:lumOff val="35000"/>
                  </a:schemeClr>
                </a:solidFill>
              </a:rPr>
              <a:t>professionals?</a:t>
            </a:r>
            <a:endParaRPr lang="en-US" sz="1800" i="1" dirty="0">
              <a:solidFill>
                <a:schemeClr val="tx1">
                  <a:lumMod val="65000"/>
                  <a:lumOff val="35000"/>
                </a:schemeClr>
              </a:solidFill>
            </a:endParaRPr>
          </a:p>
        </p:txBody>
      </p:sp>
      <p:sp>
        <p:nvSpPr>
          <p:cNvPr id="9" name="TextBox 8"/>
          <p:cNvSpPr txBox="1"/>
          <p:nvPr/>
        </p:nvSpPr>
        <p:spPr>
          <a:xfrm>
            <a:off x="1858908" y="3716340"/>
            <a:ext cx="2658302" cy="830997"/>
          </a:xfrm>
          <a:prstGeom prst="rect">
            <a:avLst/>
          </a:prstGeom>
          <a:noFill/>
        </p:spPr>
        <p:txBody>
          <a:bodyPr wrap="square" rtlCol="0">
            <a:spAutoFit/>
          </a:bodyPr>
          <a:lstStyle/>
          <a:p>
            <a:r>
              <a:rPr lang="en-US" sz="1600" b="1" dirty="0" smtClean="0">
                <a:solidFill>
                  <a:schemeClr val="bg1"/>
                </a:solidFill>
              </a:rPr>
              <a:t>Too little</a:t>
            </a:r>
            <a:br>
              <a:rPr lang="en-US" sz="1600" b="1" dirty="0" smtClean="0">
                <a:solidFill>
                  <a:schemeClr val="bg1"/>
                </a:solidFill>
              </a:rPr>
            </a:br>
            <a:r>
              <a:rPr lang="en-US" sz="1600" b="1" dirty="0" smtClean="0">
                <a:solidFill>
                  <a:schemeClr val="bg1"/>
                </a:solidFill>
              </a:rPr>
              <a:t>communication</a:t>
            </a:r>
          </a:p>
          <a:p>
            <a:r>
              <a:rPr lang="en-US" sz="1600" b="1" dirty="0" smtClean="0">
                <a:solidFill>
                  <a:schemeClr val="bg1"/>
                </a:solidFill>
              </a:rPr>
              <a:t>55%</a:t>
            </a:r>
            <a:endParaRPr lang="en-US" sz="1600" b="1" dirty="0">
              <a:solidFill>
                <a:schemeClr val="bg1"/>
              </a:solidFill>
            </a:endParaRPr>
          </a:p>
        </p:txBody>
      </p:sp>
      <p:sp>
        <p:nvSpPr>
          <p:cNvPr id="12" name="TextBox 11"/>
          <p:cNvSpPr txBox="1"/>
          <p:nvPr/>
        </p:nvSpPr>
        <p:spPr>
          <a:xfrm>
            <a:off x="400050" y="3468690"/>
            <a:ext cx="2103120" cy="1077218"/>
          </a:xfrm>
          <a:prstGeom prst="rect">
            <a:avLst/>
          </a:prstGeom>
          <a:noFill/>
        </p:spPr>
        <p:txBody>
          <a:bodyPr wrap="square" rtlCol="0">
            <a:spAutoFit/>
          </a:bodyPr>
          <a:lstStyle/>
          <a:p>
            <a:r>
              <a:rPr lang="en-US" sz="1600" b="1" dirty="0" smtClean="0">
                <a:solidFill>
                  <a:schemeClr val="bg1"/>
                </a:solidFill>
              </a:rPr>
              <a:t>Right </a:t>
            </a:r>
            <a:br>
              <a:rPr lang="en-US" sz="1600" b="1" dirty="0" smtClean="0">
                <a:solidFill>
                  <a:schemeClr val="bg1"/>
                </a:solidFill>
              </a:rPr>
            </a:br>
            <a:r>
              <a:rPr lang="en-US" sz="1600" b="1" dirty="0" smtClean="0">
                <a:solidFill>
                  <a:schemeClr val="bg1"/>
                </a:solidFill>
              </a:rPr>
              <a:t>amount of</a:t>
            </a:r>
            <a:br>
              <a:rPr lang="en-US" sz="1600" b="1" dirty="0" smtClean="0">
                <a:solidFill>
                  <a:schemeClr val="bg1"/>
                </a:solidFill>
              </a:rPr>
            </a:br>
            <a:r>
              <a:rPr lang="en-US" sz="1600" b="1" dirty="0" smtClean="0">
                <a:solidFill>
                  <a:schemeClr val="bg1"/>
                </a:solidFill>
              </a:rPr>
              <a:t>communication</a:t>
            </a:r>
          </a:p>
          <a:p>
            <a:r>
              <a:rPr lang="en-US" sz="1600" b="1" dirty="0" smtClean="0">
                <a:solidFill>
                  <a:schemeClr val="bg1"/>
                </a:solidFill>
              </a:rPr>
              <a:t>43%</a:t>
            </a:r>
            <a:endParaRPr lang="en-US" sz="1600" b="1" dirty="0">
              <a:solidFill>
                <a:schemeClr val="bg1"/>
              </a:solidFill>
            </a:endParaRPr>
          </a:p>
        </p:txBody>
      </p:sp>
      <p:sp>
        <p:nvSpPr>
          <p:cNvPr id="13" name="TextBox 12"/>
          <p:cNvSpPr txBox="1"/>
          <p:nvPr/>
        </p:nvSpPr>
        <p:spPr>
          <a:xfrm>
            <a:off x="217170" y="5628960"/>
            <a:ext cx="2658302" cy="830997"/>
          </a:xfrm>
          <a:prstGeom prst="rect">
            <a:avLst/>
          </a:prstGeom>
          <a:noFill/>
        </p:spPr>
        <p:txBody>
          <a:bodyPr wrap="square" rtlCol="0">
            <a:spAutoFit/>
          </a:bodyPr>
          <a:lstStyle/>
          <a:p>
            <a:r>
              <a:rPr lang="en-US" sz="1600" b="1" dirty="0" smtClean="0"/>
              <a:t>Too much</a:t>
            </a:r>
            <a:br>
              <a:rPr lang="en-US" sz="1600" b="1" dirty="0" smtClean="0"/>
            </a:br>
            <a:r>
              <a:rPr lang="en-US" sz="1600" b="1" dirty="0" smtClean="0"/>
              <a:t>communication</a:t>
            </a:r>
          </a:p>
          <a:p>
            <a:r>
              <a:rPr lang="en-US" sz="1600" b="1" dirty="0"/>
              <a:t>2</a:t>
            </a:r>
            <a:r>
              <a:rPr lang="en-US" sz="1600" b="1" dirty="0" smtClean="0"/>
              <a:t>%</a:t>
            </a:r>
            <a:endParaRPr lang="en-US" sz="1600" b="1" dirty="0"/>
          </a:p>
        </p:txBody>
      </p:sp>
      <p:sp>
        <p:nvSpPr>
          <p:cNvPr id="14" name="TextBox 13"/>
          <p:cNvSpPr txBox="1"/>
          <p:nvPr/>
        </p:nvSpPr>
        <p:spPr>
          <a:xfrm>
            <a:off x="811652" y="2438644"/>
            <a:ext cx="3193963" cy="307777"/>
          </a:xfrm>
          <a:prstGeom prst="rect">
            <a:avLst/>
          </a:prstGeom>
          <a:noFill/>
        </p:spPr>
        <p:txBody>
          <a:bodyPr wrap="square" rtlCol="0">
            <a:spAutoFit/>
          </a:bodyPr>
          <a:lstStyle/>
          <a:p>
            <a:r>
              <a:rPr lang="en-US" i="1" dirty="0" smtClean="0"/>
              <a:t>All parents</a:t>
            </a:r>
            <a:endParaRPr lang="en-US" i="1" dirty="0"/>
          </a:p>
        </p:txBody>
      </p:sp>
      <p:sp>
        <p:nvSpPr>
          <p:cNvPr id="15" name="TextBox 14"/>
          <p:cNvSpPr txBox="1"/>
          <p:nvPr/>
        </p:nvSpPr>
        <p:spPr>
          <a:xfrm>
            <a:off x="5176175" y="2561642"/>
            <a:ext cx="2890535" cy="3785652"/>
          </a:xfrm>
          <a:prstGeom prst="rect">
            <a:avLst/>
          </a:prstGeom>
          <a:noFill/>
        </p:spPr>
        <p:txBody>
          <a:bodyPr wrap="none" rtlCol="0">
            <a:spAutoFit/>
          </a:bodyPr>
          <a:lstStyle/>
          <a:p>
            <a:pPr algn="l">
              <a:spcBef>
                <a:spcPts val="1200"/>
              </a:spcBef>
            </a:pPr>
            <a:r>
              <a:rPr lang="en-US" dirty="0" smtClean="0"/>
              <a:t>Parents of college students/grads:</a:t>
            </a:r>
            <a:br>
              <a:rPr lang="en-US" dirty="0" smtClean="0"/>
            </a:br>
            <a:r>
              <a:rPr lang="en-US" dirty="0" smtClean="0"/>
              <a:t>    Two-year colleges</a:t>
            </a:r>
            <a:br>
              <a:rPr lang="en-US" dirty="0" smtClean="0"/>
            </a:br>
            <a:r>
              <a:rPr lang="en-US" dirty="0" smtClean="0"/>
              <a:t>    Four-year colleges</a:t>
            </a:r>
            <a:br>
              <a:rPr lang="en-US" dirty="0" smtClean="0"/>
            </a:br>
            <a:r>
              <a:rPr lang="en-US" dirty="0" smtClean="0"/>
              <a:t>Parents of child not in college</a:t>
            </a:r>
          </a:p>
          <a:p>
            <a:pPr algn="l">
              <a:spcBef>
                <a:spcPts val="1200"/>
              </a:spcBef>
            </a:pPr>
            <a:r>
              <a:rPr lang="en-US" dirty="0" smtClean="0"/>
              <a:t>Whites</a:t>
            </a:r>
            <a:br>
              <a:rPr lang="en-US" dirty="0" smtClean="0"/>
            </a:br>
            <a:r>
              <a:rPr lang="en-US" dirty="0" smtClean="0"/>
              <a:t>African Americans</a:t>
            </a:r>
            <a:br>
              <a:rPr lang="en-US" dirty="0" smtClean="0"/>
            </a:br>
            <a:r>
              <a:rPr lang="en-US" dirty="0" smtClean="0"/>
              <a:t>Hispanics</a:t>
            </a:r>
          </a:p>
          <a:p>
            <a:pPr algn="l">
              <a:spcBef>
                <a:spcPts val="1200"/>
              </a:spcBef>
            </a:pPr>
            <a:r>
              <a:rPr lang="en-US" dirty="0"/>
              <a:t>HS expectations:</a:t>
            </a:r>
            <a:br>
              <a:rPr lang="en-US" dirty="0"/>
            </a:br>
            <a:r>
              <a:rPr lang="en-US" dirty="0"/>
              <a:t>   High</a:t>
            </a:r>
            <a:br>
              <a:rPr lang="en-US" dirty="0"/>
            </a:br>
            <a:r>
              <a:rPr lang="en-US" dirty="0"/>
              <a:t>   Moderate</a:t>
            </a:r>
            <a:br>
              <a:rPr lang="en-US" dirty="0"/>
            </a:br>
            <a:r>
              <a:rPr lang="en-US" dirty="0"/>
              <a:t>   Low</a:t>
            </a:r>
          </a:p>
          <a:p>
            <a:pPr algn="l">
              <a:spcBef>
                <a:spcPts val="1200"/>
              </a:spcBef>
            </a:pPr>
            <a:r>
              <a:rPr lang="en-US" dirty="0"/>
              <a:t>HS achievement:</a:t>
            </a:r>
            <a:br>
              <a:rPr lang="en-US" dirty="0"/>
            </a:br>
            <a:r>
              <a:rPr lang="en-US" dirty="0"/>
              <a:t>   Above </a:t>
            </a:r>
            <a:r>
              <a:rPr lang="en-US" dirty="0" err="1"/>
              <a:t>avg</a:t>
            </a:r>
            <a:r>
              <a:rPr lang="en-US" dirty="0"/>
              <a:t>/most college</a:t>
            </a:r>
            <a:br>
              <a:rPr lang="en-US" dirty="0"/>
            </a:br>
            <a:r>
              <a:rPr lang="en-US" dirty="0"/>
              <a:t>   </a:t>
            </a:r>
            <a:r>
              <a:rPr lang="en-US" dirty="0" err="1"/>
              <a:t>Avg</a:t>
            </a:r>
            <a:r>
              <a:rPr lang="en-US" dirty="0"/>
              <a:t>/many college, many not</a:t>
            </a:r>
            <a:br>
              <a:rPr lang="en-US" dirty="0"/>
            </a:br>
            <a:r>
              <a:rPr lang="en-US" dirty="0"/>
              <a:t>   Below </a:t>
            </a:r>
            <a:r>
              <a:rPr lang="en-US" dirty="0" err="1"/>
              <a:t>avg</a:t>
            </a:r>
            <a:r>
              <a:rPr lang="en-US" dirty="0"/>
              <a:t>/some, few </a:t>
            </a:r>
            <a:r>
              <a:rPr lang="en-US" dirty="0" smtClean="0"/>
              <a:t>college</a:t>
            </a:r>
            <a:endParaRPr lang="en-US" dirty="0"/>
          </a:p>
        </p:txBody>
      </p:sp>
      <p:sp>
        <p:nvSpPr>
          <p:cNvPr id="17" name="TextBox 16"/>
          <p:cNvSpPr txBox="1"/>
          <p:nvPr/>
        </p:nvSpPr>
        <p:spPr>
          <a:xfrm>
            <a:off x="8147892" y="2561642"/>
            <a:ext cx="543739" cy="3785652"/>
          </a:xfrm>
          <a:prstGeom prst="rect">
            <a:avLst/>
          </a:prstGeom>
          <a:noFill/>
        </p:spPr>
        <p:txBody>
          <a:bodyPr wrap="none" rtlCol="0">
            <a:spAutoFit/>
          </a:bodyPr>
          <a:lstStyle/>
          <a:p>
            <a:pPr>
              <a:spcBef>
                <a:spcPts val="1200"/>
              </a:spcBef>
            </a:pPr>
            <a:r>
              <a:rPr lang="en-US" dirty="0" smtClean="0"/>
              <a:t/>
            </a:r>
            <a:br>
              <a:rPr lang="en-US" dirty="0" smtClean="0"/>
            </a:br>
            <a:r>
              <a:rPr lang="en-US" dirty="0" smtClean="0"/>
              <a:t>52%</a:t>
            </a:r>
            <a:br>
              <a:rPr lang="en-US" dirty="0" smtClean="0"/>
            </a:br>
            <a:r>
              <a:rPr lang="en-US" dirty="0" smtClean="0"/>
              <a:t>47%</a:t>
            </a:r>
            <a:br>
              <a:rPr lang="en-US" dirty="0" smtClean="0"/>
            </a:br>
            <a:r>
              <a:rPr lang="en-US" b="1" dirty="0" smtClean="0">
                <a:solidFill>
                  <a:srgbClr val="C00000"/>
                </a:solidFill>
              </a:rPr>
              <a:t>63%</a:t>
            </a:r>
          </a:p>
          <a:p>
            <a:pPr>
              <a:spcBef>
                <a:spcPts val="1200"/>
              </a:spcBef>
            </a:pPr>
            <a:r>
              <a:rPr lang="en-US" b="1" dirty="0" smtClean="0">
                <a:solidFill>
                  <a:srgbClr val="C00000"/>
                </a:solidFill>
              </a:rPr>
              <a:t>60%</a:t>
            </a:r>
            <a:br>
              <a:rPr lang="en-US" b="1" dirty="0" smtClean="0">
                <a:solidFill>
                  <a:srgbClr val="C00000"/>
                </a:solidFill>
              </a:rPr>
            </a:br>
            <a:r>
              <a:rPr lang="en-US" dirty="0" smtClean="0"/>
              <a:t>45%</a:t>
            </a:r>
            <a:br>
              <a:rPr lang="en-US" dirty="0" smtClean="0"/>
            </a:br>
            <a:r>
              <a:rPr lang="en-US" dirty="0" smtClean="0"/>
              <a:t>47%</a:t>
            </a:r>
          </a:p>
          <a:p>
            <a:pPr>
              <a:spcBef>
                <a:spcPts val="1200"/>
              </a:spcBef>
            </a:pPr>
            <a:r>
              <a:rPr lang="en-US" dirty="0"/>
              <a:t/>
            </a:r>
            <a:br>
              <a:rPr lang="en-US" dirty="0"/>
            </a:br>
            <a:r>
              <a:rPr lang="en-US" dirty="0" smtClean="0"/>
              <a:t>34%</a:t>
            </a:r>
            <a:br>
              <a:rPr lang="en-US" dirty="0" smtClean="0"/>
            </a:br>
            <a:r>
              <a:rPr lang="en-US" b="1" dirty="0" smtClean="0">
                <a:solidFill>
                  <a:srgbClr val="C00000"/>
                </a:solidFill>
              </a:rPr>
              <a:t>60%</a:t>
            </a:r>
            <a:r>
              <a:rPr lang="en-US" dirty="0" smtClean="0"/>
              <a:t/>
            </a:r>
            <a:br>
              <a:rPr lang="en-US" dirty="0" smtClean="0"/>
            </a:br>
            <a:r>
              <a:rPr lang="en-US" b="1" dirty="0" smtClean="0">
                <a:solidFill>
                  <a:srgbClr val="C00000"/>
                </a:solidFill>
              </a:rPr>
              <a:t>78%</a:t>
            </a:r>
          </a:p>
          <a:p>
            <a:pPr>
              <a:spcBef>
                <a:spcPts val="1200"/>
              </a:spcBef>
            </a:pPr>
            <a:r>
              <a:rPr lang="en-US" dirty="0"/>
              <a:t/>
            </a:r>
            <a:br>
              <a:rPr lang="en-US" dirty="0"/>
            </a:br>
            <a:r>
              <a:rPr lang="en-US" dirty="0" smtClean="0"/>
              <a:t>38%</a:t>
            </a:r>
            <a:br>
              <a:rPr lang="en-US" dirty="0" smtClean="0"/>
            </a:br>
            <a:r>
              <a:rPr lang="en-US" b="1" dirty="0" smtClean="0">
                <a:solidFill>
                  <a:srgbClr val="C00000"/>
                </a:solidFill>
              </a:rPr>
              <a:t>64%</a:t>
            </a:r>
            <a:r>
              <a:rPr lang="en-US" dirty="0" smtClean="0"/>
              <a:t/>
            </a:r>
            <a:br>
              <a:rPr lang="en-US" dirty="0" smtClean="0"/>
            </a:br>
            <a:r>
              <a:rPr lang="en-US" b="1" dirty="0" smtClean="0">
                <a:solidFill>
                  <a:srgbClr val="C00000"/>
                </a:solidFill>
              </a:rPr>
              <a:t>81%</a:t>
            </a:r>
            <a:endParaRPr lang="en-US" b="1" dirty="0">
              <a:solidFill>
                <a:srgbClr val="C00000"/>
              </a:solidFill>
            </a:endParaRPr>
          </a:p>
        </p:txBody>
      </p:sp>
      <p:sp>
        <p:nvSpPr>
          <p:cNvPr id="2" name="TextBox 1"/>
          <p:cNvSpPr txBox="1"/>
          <p:nvPr/>
        </p:nvSpPr>
        <p:spPr>
          <a:xfrm>
            <a:off x="5945414" y="2223551"/>
            <a:ext cx="2287293" cy="307777"/>
          </a:xfrm>
          <a:prstGeom prst="rect">
            <a:avLst/>
          </a:prstGeom>
          <a:noFill/>
        </p:spPr>
        <p:txBody>
          <a:bodyPr wrap="none" rtlCol="0">
            <a:spAutoFit/>
          </a:bodyPr>
          <a:lstStyle/>
          <a:p>
            <a:r>
              <a:rPr lang="en-US" b="1" i="1" dirty="0" smtClean="0">
                <a:solidFill>
                  <a:srgbClr val="C00000"/>
                </a:solidFill>
              </a:rPr>
              <a:t>Too little communication</a:t>
            </a:r>
            <a:endParaRPr lang="en-US" b="1" i="1" dirty="0">
              <a:solidFill>
                <a:srgbClr val="C00000"/>
              </a:solidFill>
            </a:endParaRPr>
          </a:p>
        </p:txBody>
      </p:sp>
      <p:sp>
        <p:nvSpPr>
          <p:cNvPr id="5" name="Pentagon 4"/>
          <p:cNvSpPr/>
          <p:nvPr/>
        </p:nvSpPr>
        <p:spPr bwMode="auto">
          <a:xfrm flipH="1">
            <a:off x="4357387" y="2125980"/>
            <a:ext cx="4489432" cy="4221314"/>
          </a:xfrm>
          <a:prstGeom prst="homePlate">
            <a:avLst>
              <a:gd name="adj" fmla="val 18258"/>
            </a:avLst>
          </a:prstGeom>
          <a:noFill/>
          <a:ln w="9525" cap="flat" cmpd="sng" algn="ctr">
            <a:solidFill>
              <a:schemeClr val="accent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32633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79" y="383540"/>
            <a:ext cx="8061101" cy="1143000"/>
          </a:xfrm>
        </p:spPr>
        <p:txBody>
          <a:bodyPr/>
          <a:lstStyle/>
          <a:p>
            <a:pPr algn="just"/>
            <a:r>
              <a:rPr lang="en-US" dirty="0" smtClean="0"/>
              <a:t>The most </a:t>
            </a:r>
            <a:r>
              <a:rPr lang="en-US" dirty="0"/>
              <a:t>useful methods of communication include e-mail and in-person individual meetings with school </a:t>
            </a:r>
            <a:r>
              <a:rPr lang="en-US" dirty="0" smtClean="0"/>
              <a:t>personnel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34403022"/>
              </p:ext>
            </p:extLst>
          </p:nvPr>
        </p:nvGraphicFramePr>
        <p:xfrm>
          <a:off x="811530" y="2381067"/>
          <a:ext cx="7223760" cy="422084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29</a:t>
            </a:fld>
            <a:endParaRPr lang="en-US" dirty="0"/>
          </a:p>
        </p:txBody>
      </p:sp>
      <p:sp>
        <p:nvSpPr>
          <p:cNvPr id="6" name="TextBox 5"/>
          <p:cNvSpPr txBox="1"/>
          <p:nvPr/>
        </p:nvSpPr>
        <p:spPr>
          <a:xfrm>
            <a:off x="481416" y="1677586"/>
            <a:ext cx="8089728"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When your </a:t>
            </a:r>
            <a:r>
              <a:rPr lang="en-US" sz="1800" i="1" dirty="0">
                <a:solidFill>
                  <a:schemeClr val="tx1">
                    <a:lumMod val="65000"/>
                    <a:lumOff val="35000"/>
                  </a:schemeClr>
                </a:solidFill>
              </a:rPr>
              <a:t>child’s high school </a:t>
            </a:r>
            <a:r>
              <a:rPr lang="en-US" sz="1800" i="1" dirty="0" smtClean="0">
                <a:solidFill>
                  <a:schemeClr val="tx1">
                    <a:lumMod val="65000"/>
                    <a:lumOff val="35000"/>
                  </a:schemeClr>
                </a:solidFill>
              </a:rPr>
              <a:t>provided </a:t>
            </a:r>
            <a:r>
              <a:rPr lang="en-US" sz="1800" i="1" dirty="0">
                <a:solidFill>
                  <a:schemeClr val="tx1">
                    <a:lumMod val="65000"/>
                    <a:lumOff val="35000"/>
                  </a:schemeClr>
                </a:solidFill>
              </a:rPr>
              <a:t>information to you, which of </a:t>
            </a:r>
            <a:r>
              <a:rPr lang="en-US" sz="1800" i="1" dirty="0" smtClean="0">
                <a:solidFill>
                  <a:schemeClr val="tx1">
                    <a:lumMod val="65000"/>
                    <a:lumOff val="35000"/>
                  </a:schemeClr>
                </a:solidFill>
              </a:rPr>
              <a:t>these methods </a:t>
            </a:r>
            <a:r>
              <a:rPr lang="en-US" sz="1800" i="1" dirty="0">
                <a:solidFill>
                  <a:schemeClr val="tx1">
                    <a:lumMod val="65000"/>
                    <a:lumOff val="35000"/>
                  </a:schemeClr>
                </a:solidFill>
              </a:rPr>
              <a:t>of communication did you find to be most useful for you personally</a:t>
            </a:r>
            <a:r>
              <a:rPr lang="en-US" sz="1800" i="1" dirty="0" smtClean="0">
                <a:solidFill>
                  <a:schemeClr val="tx1">
                    <a:lumMod val="65000"/>
                    <a:lumOff val="35000"/>
                  </a:schemeClr>
                </a:solidFill>
              </a:rPr>
              <a:t>?</a:t>
            </a:r>
            <a:endParaRPr lang="en-US" sz="1800" i="1" dirty="0">
              <a:solidFill>
                <a:schemeClr val="tx1">
                  <a:lumMod val="65000"/>
                  <a:lumOff val="35000"/>
                </a:schemeClr>
              </a:solidFill>
            </a:endParaRPr>
          </a:p>
        </p:txBody>
      </p:sp>
      <p:sp>
        <p:nvSpPr>
          <p:cNvPr id="7" name="TextBox 6"/>
          <p:cNvSpPr txBox="1"/>
          <p:nvPr/>
        </p:nvSpPr>
        <p:spPr>
          <a:xfrm>
            <a:off x="481416" y="2535227"/>
            <a:ext cx="5416464" cy="3477875"/>
          </a:xfrm>
          <a:prstGeom prst="rect">
            <a:avLst/>
          </a:prstGeom>
          <a:noFill/>
        </p:spPr>
        <p:txBody>
          <a:bodyPr wrap="square" rtlCol="0">
            <a:spAutoFit/>
          </a:bodyPr>
          <a:lstStyle/>
          <a:p>
            <a:pPr algn="l" fontAlgn="t" hangingPunct="0">
              <a:spcBef>
                <a:spcPts val="4200"/>
              </a:spcBef>
            </a:pPr>
            <a:r>
              <a:rPr lang="en-US" sz="1600" b="1" dirty="0" smtClean="0"/>
              <a:t>E-mails from teachers and other school officials</a:t>
            </a:r>
          </a:p>
          <a:p>
            <a:pPr algn="l" fontAlgn="t" hangingPunct="0">
              <a:spcBef>
                <a:spcPts val="4200"/>
              </a:spcBef>
            </a:pPr>
            <a:r>
              <a:rPr lang="en-US" sz="1600" b="1" dirty="0" smtClean="0"/>
              <a:t>In-person individual </a:t>
            </a:r>
            <a:r>
              <a:rPr lang="en-US" sz="1600" b="1" dirty="0"/>
              <a:t>meetings at the school 	</a:t>
            </a:r>
          </a:p>
          <a:p>
            <a:pPr algn="l" fontAlgn="t" hangingPunct="0">
              <a:spcBef>
                <a:spcPts val="4200"/>
              </a:spcBef>
            </a:pPr>
            <a:r>
              <a:rPr lang="en-US" sz="1600" b="1" dirty="0"/>
              <a:t>Written materials brought home by your child	</a:t>
            </a:r>
          </a:p>
          <a:p>
            <a:pPr algn="l" fontAlgn="t" hangingPunct="0">
              <a:spcBef>
                <a:spcPts val="4200"/>
              </a:spcBef>
            </a:pPr>
            <a:r>
              <a:rPr lang="en-US" sz="1600" b="1" dirty="0"/>
              <a:t>Group parent meetings at the school	</a:t>
            </a:r>
          </a:p>
          <a:p>
            <a:pPr algn="l" fontAlgn="t" hangingPunct="0">
              <a:spcBef>
                <a:spcPts val="4200"/>
              </a:spcBef>
            </a:pPr>
            <a:r>
              <a:rPr lang="en-US" sz="1600" b="1" dirty="0"/>
              <a:t>Written materials sent by “snail” mail or regular </a:t>
            </a:r>
            <a:r>
              <a:rPr lang="en-US" sz="1600" b="1" dirty="0" smtClean="0"/>
              <a:t>mail</a:t>
            </a:r>
            <a:endParaRPr lang="en-US" sz="1600" b="1" dirty="0"/>
          </a:p>
        </p:txBody>
      </p:sp>
    </p:spTree>
    <p:extLst>
      <p:ext uri="{BB962C8B-B14F-4D97-AF65-F5344CB8AC3E}">
        <p14:creationId xmlns:p14="http://schemas.microsoft.com/office/powerpoint/2010/main" val="155520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a:xfrm>
            <a:off x="537883" y="1276539"/>
            <a:ext cx="8102163" cy="5081783"/>
          </a:xfrm>
        </p:spPr>
        <p:txBody>
          <a:bodyPr/>
          <a:lstStyle/>
          <a:p>
            <a:pPr algn="just"/>
            <a:r>
              <a:rPr lang="en-US" sz="2000" dirty="0"/>
              <a:t>There is a disconnect between parents and students, faculty, and employers in perceptions of readiness for life after high school. </a:t>
            </a:r>
            <a:endParaRPr lang="en-US" sz="2000" dirty="0" smtClean="0"/>
          </a:p>
          <a:p>
            <a:pPr lvl="1" algn="just"/>
            <a:r>
              <a:rPr lang="en-US" sz="1600" dirty="0"/>
              <a:t>73% </a:t>
            </a:r>
            <a:r>
              <a:rPr lang="en-US" sz="1600" dirty="0" smtClean="0"/>
              <a:t>of </a:t>
            </a:r>
            <a:r>
              <a:rPr lang="en-US" sz="1600" dirty="0"/>
              <a:t>parents of college students believe that high school prepared their children </a:t>
            </a:r>
            <a:r>
              <a:rPr lang="en-US" sz="1600" dirty="0" smtClean="0"/>
              <a:t>very or extremely well for </a:t>
            </a:r>
            <a:r>
              <a:rPr lang="en-US" sz="1600" dirty="0"/>
              <a:t>college academics, but only 53% of college students </a:t>
            </a:r>
            <a:r>
              <a:rPr lang="en-US" sz="1600" dirty="0" smtClean="0"/>
              <a:t>themselves feel the same way. </a:t>
            </a:r>
          </a:p>
          <a:p>
            <a:pPr lvl="1" algn="just"/>
            <a:r>
              <a:rPr lang="en-US" sz="1600" dirty="0"/>
              <a:t>84% of parents are at least somewhat satisfied with the job their child’s high school did preparing them for success after high school, but only 56% of employers and 35% of college instructors are satisfied with </a:t>
            </a:r>
            <a:r>
              <a:rPr lang="en-US" sz="1600" dirty="0" smtClean="0"/>
              <a:t>the job U.S. high schools are doing preparing recent graduates for work/college after high school. </a:t>
            </a:r>
            <a:endParaRPr lang="en-US" sz="1600" dirty="0"/>
          </a:p>
          <a:p>
            <a:pPr algn="just"/>
            <a:r>
              <a:rPr lang="en-US" sz="2000" dirty="0"/>
              <a:t>Parents of students who </a:t>
            </a:r>
            <a:r>
              <a:rPr lang="en-US" sz="2000" dirty="0" smtClean="0"/>
              <a:t>attended </a:t>
            </a:r>
            <a:r>
              <a:rPr lang="en-US" sz="2000" dirty="0"/>
              <a:t>high schools with low academic expectations report lower levels of satisfaction with the job </a:t>
            </a:r>
            <a:r>
              <a:rPr lang="en-US" sz="2000" dirty="0" smtClean="0"/>
              <a:t>high </a:t>
            </a:r>
            <a:r>
              <a:rPr lang="en-US" sz="2000" dirty="0"/>
              <a:t>schools are doing </a:t>
            </a:r>
            <a:r>
              <a:rPr lang="en-US" sz="2000" dirty="0" smtClean="0"/>
              <a:t>preparing </a:t>
            </a:r>
            <a:r>
              <a:rPr lang="en-US" sz="2000" dirty="0"/>
              <a:t>their children for success after high </a:t>
            </a:r>
            <a:r>
              <a:rPr lang="en-US" sz="2000" dirty="0" smtClean="0"/>
              <a:t>school. </a:t>
            </a:r>
            <a:r>
              <a:rPr lang="en-US" sz="2000" dirty="0"/>
              <a:t>These parents want higher academic expectations for their children. </a:t>
            </a:r>
            <a:endParaRPr lang="en-US" sz="2000" dirty="0" smtClean="0"/>
          </a:p>
          <a:p>
            <a:pPr lvl="1" algn="just"/>
            <a:r>
              <a:rPr lang="en-US" sz="1600" dirty="0"/>
              <a:t>79% believe that having higher academic standards would have helped improve their child’s preparedness for </a:t>
            </a:r>
            <a:r>
              <a:rPr lang="en-US" sz="1600" dirty="0" smtClean="0"/>
              <a:t>work or college </a:t>
            </a:r>
            <a:r>
              <a:rPr lang="en-US" sz="1600" dirty="0"/>
              <a:t>after high school. </a:t>
            </a:r>
            <a:endParaRPr lang="en-US" sz="1600" dirty="0" smtClean="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a:t>
            </a:fld>
            <a:endParaRPr lang="en-US" dirty="0"/>
          </a:p>
        </p:txBody>
      </p:sp>
    </p:spTree>
    <p:extLst>
      <p:ext uri="{BB962C8B-B14F-4D97-AF65-F5344CB8AC3E}">
        <p14:creationId xmlns:p14="http://schemas.microsoft.com/office/powerpoint/2010/main" val="290421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99" y="464319"/>
            <a:ext cx="8200643" cy="1143000"/>
          </a:xfrm>
        </p:spPr>
        <p:txBody>
          <a:bodyPr/>
          <a:lstStyle/>
          <a:p>
            <a:pPr algn="just"/>
            <a:r>
              <a:rPr lang="en-US" dirty="0"/>
              <a:t>A majority </a:t>
            </a:r>
            <a:r>
              <a:rPr lang="en-US" dirty="0" smtClean="0"/>
              <a:t>say their child’s high school did </a:t>
            </a:r>
            <a:r>
              <a:rPr lang="en-US" dirty="0"/>
              <a:t>a good job helping parents understand what students </a:t>
            </a:r>
            <a:r>
              <a:rPr lang="en-US" dirty="0" smtClean="0"/>
              <a:t>need </a:t>
            </a:r>
            <a:r>
              <a:rPr lang="en-US" dirty="0"/>
              <a:t>to be successful, but </a:t>
            </a:r>
            <a:r>
              <a:rPr lang="en-US" dirty="0" smtClean="0"/>
              <a:t>a significant </a:t>
            </a:r>
            <a:r>
              <a:rPr lang="en-US" dirty="0"/>
              <a:t>minority say </a:t>
            </a:r>
            <a:r>
              <a:rPr lang="en-US" dirty="0" smtClean="0"/>
              <a:t>it fell short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3536718"/>
              </p:ext>
            </p:extLst>
          </p:nvPr>
        </p:nvGraphicFramePr>
        <p:xfrm>
          <a:off x="1424725" y="2160270"/>
          <a:ext cx="4069751" cy="397528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30</a:t>
            </a:fld>
            <a:endParaRPr lang="en-US" dirty="0"/>
          </a:p>
        </p:txBody>
      </p:sp>
      <p:sp>
        <p:nvSpPr>
          <p:cNvPr id="6" name="TextBox 5"/>
          <p:cNvSpPr txBox="1"/>
          <p:nvPr/>
        </p:nvSpPr>
        <p:spPr>
          <a:xfrm>
            <a:off x="307112" y="1576936"/>
            <a:ext cx="8534235" cy="823302"/>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Based </a:t>
            </a:r>
            <a:r>
              <a:rPr lang="en-US" sz="1600" i="1" dirty="0">
                <a:solidFill>
                  <a:schemeClr val="tx1">
                    <a:lumMod val="65000"/>
                    <a:lumOff val="35000"/>
                  </a:schemeClr>
                </a:solidFill>
              </a:rPr>
              <a:t>on your personal experience, </a:t>
            </a:r>
            <a:r>
              <a:rPr lang="en-US" sz="1600" i="1" dirty="0" smtClean="0">
                <a:solidFill>
                  <a:schemeClr val="tx1">
                    <a:lumMod val="65000"/>
                    <a:lumOff val="35000"/>
                  </a:schemeClr>
                </a:solidFill>
              </a:rPr>
              <a:t>how did your </a:t>
            </a:r>
            <a:r>
              <a:rPr lang="en-US" sz="1600" i="1" dirty="0">
                <a:solidFill>
                  <a:schemeClr val="tx1">
                    <a:lumMod val="65000"/>
                    <a:lumOff val="35000"/>
                  </a:schemeClr>
                </a:solidFill>
              </a:rPr>
              <a:t>child’s high school </a:t>
            </a:r>
            <a:r>
              <a:rPr lang="en-US" sz="1600" i="1" dirty="0" smtClean="0">
                <a:solidFill>
                  <a:schemeClr val="tx1">
                    <a:lumMod val="65000"/>
                    <a:lumOff val="35000"/>
                  </a:schemeClr>
                </a:solidFill>
              </a:rPr>
              <a:t>do </a:t>
            </a:r>
            <a:r>
              <a:rPr lang="en-US" sz="1600" i="1" dirty="0">
                <a:solidFill>
                  <a:schemeClr val="tx1">
                    <a:lumMod val="65000"/>
                    <a:lumOff val="35000"/>
                  </a:schemeClr>
                </a:solidFill>
              </a:rPr>
              <a:t>in helping parents understand what students needed to learn and the courses a student needed to take to be successful in a career or college after high school</a:t>
            </a:r>
            <a:r>
              <a:rPr lang="en-US" sz="1600" i="1" dirty="0" smtClean="0">
                <a:solidFill>
                  <a:schemeClr val="tx1">
                    <a:lumMod val="65000"/>
                    <a:lumOff val="35000"/>
                  </a:schemeClr>
                </a:solidFill>
              </a:rPr>
              <a:t>?</a:t>
            </a:r>
            <a:endParaRPr lang="en-US" sz="1600" i="1" dirty="0">
              <a:solidFill>
                <a:schemeClr val="tx1">
                  <a:lumMod val="65000"/>
                  <a:lumOff val="35000"/>
                </a:schemeClr>
              </a:solidFill>
            </a:endParaRPr>
          </a:p>
        </p:txBody>
      </p:sp>
      <p:sp>
        <p:nvSpPr>
          <p:cNvPr id="15" name="TextBox 14"/>
          <p:cNvSpPr txBox="1"/>
          <p:nvPr/>
        </p:nvSpPr>
        <p:spPr>
          <a:xfrm>
            <a:off x="2307774" y="3225823"/>
            <a:ext cx="595035" cy="338554"/>
          </a:xfrm>
          <a:prstGeom prst="rect">
            <a:avLst/>
          </a:prstGeom>
          <a:noFill/>
        </p:spPr>
        <p:txBody>
          <a:bodyPr wrap="none" rtlCol="0">
            <a:spAutoFit/>
          </a:bodyPr>
          <a:lstStyle/>
          <a:p>
            <a:r>
              <a:rPr lang="en-US" sz="1600" b="1" dirty="0" smtClean="0"/>
              <a:t>64%</a:t>
            </a:r>
            <a:endParaRPr lang="en-US" sz="1600" b="1" dirty="0"/>
          </a:p>
        </p:txBody>
      </p:sp>
      <p:sp>
        <p:nvSpPr>
          <p:cNvPr id="36" name="TextBox 35"/>
          <p:cNvSpPr txBox="1"/>
          <p:nvPr/>
        </p:nvSpPr>
        <p:spPr>
          <a:xfrm>
            <a:off x="4103054" y="4211752"/>
            <a:ext cx="595035" cy="338554"/>
          </a:xfrm>
          <a:prstGeom prst="rect">
            <a:avLst/>
          </a:prstGeom>
          <a:noFill/>
        </p:spPr>
        <p:txBody>
          <a:bodyPr wrap="none" rtlCol="0">
            <a:spAutoFit/>
          </a:bodyPr>
          <a:lstStyle/>
          <a:p>
            <a:r>
              <a:rPr lang="en-US" sz="1600" b="1" dirty="0" smtClean="0"/>
              <a:t>36%</a:t>
            </a:r>
            <a:endParaRPr lang="en-US" sz="1600" b="1" dirty="0"/>
          </a:p>
        </p:txBody>
      </p:sp>
      <p:sp>
        <p:nvSpPr>
          <p:cNvPr id="20" name="TextBox 19"/>
          <p:cNvSpPr txBox="1"/>
          <p:nvPr/>
        </p:nvSpPr>
        <p:spPr>
          <a:xfrm>
            <a:off x="1897502" y="2438644"/>
            <a:ext cx="3193963" cy="307777"/>
          </a:xfrm>
          <a:prstGeom prst="rect">
            <a:avLst/>
          </a:prstGeom>
          <a:noFill/>
        </p:spPr>
        <p:txBody>
          <a:bodyPr wrap="square" rtlCol="0">
            <a:spAutoFit/>
          </a:bodyPr>
          <a:lstStyle/>
          <a:p>
            <a:r>
              <a:rPr lang="en-US" i="1" dirty="0" smtClean="0"/>
              <a:t>All parents</a:t>
            </a:r>
            <a:endParaRPr lang="en-US" i="1" dirty="0"/>
          </a:p>
        </p:txBody>
      </p:sp>
      <p:sp>
        <p:nvSpPr>
          <p:cNvPr id="21" name="TextBox 20"/>
          <p:cNvSpPr txBox="1"/>
          <p:nvPr/>
        </p:nvSpPr>
        <p:spPr>
          <a:xfrm>
            <a:off x="1794916" y="5892218"/>
            <a:ext cx="1415772" cy="528350"/>
          </a:xfrm>
          <a:prstGeom prst="rect">
            <a:avLst/>
          </a:prstGeom>
          <a:noFill/>
        </p:spPr>
        <p:txBody>
          <a:bodyPr wrap="none" rtlCol="0">
            <a:spAutoFit/>
          </a:bodyPr>
          <a:lstStyle/>
          <a:p>
            <a:pPr>
              <a:lnSpc>
                <a:spcPts val="1700"/>
              </a:lnSpc>
            </a:pPr>
            <a:r>
              <a:rPr lang="en-US" sz="1600" b="1" dirty="0" smtClean="0"/>
              <a:t>High school</a:t>
            </a:r>
            <a:br>
              <a:rPr lang="en-US" sz="1600" b="1" dirty="0" smtClean="0"/>
            </a:br>
            <a:r>
              <a:rPr lang="en-US" sz="1600" b="1" dirty="0" smtClean="0"/>
              <a:t>did good job</a:t>
            </a:r>
            <a:endParaRPr lang="en-US" sz="1600" b="1" dirty="0"/>
          </a:p>
        </p:txBody>
      </p:sp>
      <p:sp>
        <p:nvSpPr>
          <p:cNvPr id="27" name="TextBox 26"/>
          <p:cNvSpPr txBox="1"/>
          <p:nvPr/>
        </p:nvSpPr>
        <p:spPr>
          <a:xfrm>
            <a:off x="1991053" y="5135473"/>
            <a:ext cx="1025597" cy="276999"/>
          </a:xfrm>
          <a:prstGeom prst="rect">
            <a:avLst/>
          </a:prstGeom>
          <a:noFill/>
        </p:spPr>
        <p:txBody>
          <a:bodyPr wrap="square" rtlCol="0">
            <a:spAutoFit/>
          </a:bodyPr>
          <a:lstStyle/>
          <a:p>
            <a:r>
              <a:rPr lang="en-US" sz="1200" b="1" dirty="0" smtClean="0">
                <a:solidFill>
                  <a:schemeClr val="bg1"/>
                </a:solidFill>
              </a:rPr>
              <a:t>Very good</a:t>
            </a:r>
            <a:endParaRPr lang="en-US" sz="1200" b="1" dirty="0">
              <a:solidFill>
                <a:schemeClr val="bg1"/>
              </a:solidFill>
            </a:endParaRPr>
          </a:p>
        </p:txBody>
      </p:sp>
      <p:sp>
        <p:nvSpPr>
          <p:cNvPr id="29" name="TextBox 28"/>
          <p:cNvSpPr txBox="1"/>
          <p:nvPr/>
        </p:nvSpPr>
        <p:spPr>
          <a:xfrm>
            <a:off x="2239567" y="4005186"/>
            <a:ext cx="595035" cy="461665"/>
          </a:xfrm>
          <a:prstGeom prst="rect">
            <a:avLst/>
          </a:prstGeom>
          <a:noFill/>
        </p:spPr>
        <p:txBody>
          <a:bodyPr wrap="none" rtlCol="0">
            <a:spAutoFit/>
          </a:bodyPr>
          <a:lstStyle/>
          <a:p>
            <a:r>
              <a:rPr lang="en-US" sz="1200" b="1" dirty="0" smtClean="0">
                <a:solidFill>
                  <a:schemeClr val="bg1"/>
                </a:solidFill>
              </a:rPr>
              <a:t>Fairly</a:t>
            </a:r>
            <a:br>
              <a:rPr lang="en-US" sz="1200" b="1" dirty="0" smtClean="0">
                <a:solidFill>
                  <a:schemeClr val="bg1"/>
                </a:solidFill>
              </a:rPr>
            </a:br>
            <a:r>
              <a:rPr lang="en-US" sz="1200" b="1" dirty="0" smtClean="0">
                <a:solidFill>
                  <a:schemeClr val="bg1"/>
                </a:solidFill>
              </a:rPr>
              <a:t>good</a:t>
            </a:r>
            <a:endParaRPr lang="en-US" sz="1200" b="1" dirty="0">
              <a:solidFill>
                <a:schemeClr val="bg1"/>
              </a:solidFill>
            </a:endParaRPr>
          </a:p>
        </p:txBody>
      </p:sp>
      <p:sp>
        <p:nvSpPr>
          <p:cNvPr id="16" name="TextBox 15"/>
          <p:cNvSpPr txBox="1"/>
          <p:nvPr/>
        </p:nvSpPr>
        <p:spPr>
          <a:xfrm>
            <a:off x="3613392" y="5892218"/>
            <a:ext cx="1358064" cy="528350"/>
          </a:xfrm>
          <a:prstGeom prst="rect">
            <a:avLst/>
          </a:prstGeom>
          <a:noFill/>
        </p:spPr>
        <p:txBody>
          <a:bodyPr wrap="none" rtlCol="0">
            <a:spAutoFit/>
          </a:bodyPr>
          <a:lstStyle/>
          <a:p>
            <a:pPr>
              <a:lnSpc>
                <a:spcPts val="1700"/>
              </a:lnSpc>
            </a:pPr>
            <a:r>
              <a:rPr lang="en-US" sz="1600" b="1" dirty="0" smtClean="0"/>
              <a:t>High school</a:t>
            </a:r>
            <a:br>
              <a:rPr lang="en-US" sz="1600" b="1" dirty="0" smtClean="0"/>
            </a:br>
            <a:r>
              <a:rPr lang="en-US" sz="1600" b="1" dirty="0" smtClean="0"/>
              <a:t>fell short</a:t>
            </a:r>
            <a:endParaRPr lang="en-US" sz="1600" b="1" dirty="0"/>
          </a:p>
        </p:txBody>
      </p:sp>
      <p:sp>
        <p:nvSpPr>
          <p:cNvPr id="17" name="TextBox 16"/>
          <p:cNvSpPr txBox="1"/>
          <p:nvPr/>
        </p:nvSpPr>
        <p:spPr>
          <a:xfrm>
            <a:off x="3774237" y="4812307"/>
            <a:ext cx="954107" cy="461665"/>
          </a:xfrm>
          <a:prstGeom prst="rect">
            <a:avLst/>
          </a:prstGeom>
          <a:noFill/>
        </p:spPr>
        <p:txBody>
          <a:bodyPr wrap="none" rtlCol="0">
            <a:spAutoFit/>
          </a:bodyPr>
          <a:lstStyle/>
          <a:p>
            <a:r>
              <a:rPr lang="en-US" sz="1200" b="1" dirty="0" smtClean="0">
                <a:solidFill>
                  <a:schemeClr val="bg1"/>
                </a:solidFill>
              </a:rPr>
              <a:t>Somewhat</a:t>
            </a:r>
            <a:br>
              <a:rPr lang="en-US" sz="1200" b="1" dirty="0" smtClean="0">
                <a:solidFill>
                  <a:schemeClr val="bg1"/>
                </a:solidFill>
              </a:rPr>
            </a:br>
            <a:r>
              <a:rPr lang="en-US" sz="1200" b="1" dirty="0" smtClean="0">
                <a:solidFill>
                  <a:schemeClr val="bg1"/>
                </a:solidFill>
              </a:rPr>
              <a:t>short</a:t>
            </a:r>
            <a:endParaRPr lang="en-US" sz="1200" b="1" dirty="0">
              <a:solidFill>
                <a:schemeClr val="bg1"/>
              </a:solidFill>
            </a:endParaRPr>
          </a:p>
        </p:txBody>
      </p:sp>
      <p:sp>
        <p:nvSpPr>
          <p:cNvPr id="18" name="TextBox 17"/>
          <p:cNvSpPr txBox="1"/>
          <p:nvPr/>
        </p:nvSpPr>
        <p:spPr>
          <a:xfrm>
            <a:off x="3529738" y="5608217"/>
            <a:ext cx="1025597" cy="276999"/>
          </a:xfrm>
          <a:prstGeom prst="rect">
            <a:avLst/>
          </a:prstGeom>
          <a:noFill/>
        </p:spPr>
        <p:txBody>
          <a:bodyPr wrap="square" rtlCol="0">
            <a:spAutoFit/>
          </a:bodyPr>
          <a:lstStyle/>
          <a:p>
            <a:r>
              <a:rPr lang="en-US" sz="1200" b="1" dirty="0" smtClean="0">
                <a:solidFill>
                  <a:schemeClr val="bg1"/>
                </a:solidFill>
              </a:rPr>
              <a:t>Far short</a:t>
            </a:r>
            <a:endParaRPr lang="en-US" sz="1200" b="1" dirty="0">
              <a:solidFill>
                <a:schemeClr val="bg1"/>
              </a:solidFill>
            </a:endParaRPr>
          </a:p>
        </p:txBody>
      </p:sp>
      <p:grpSp>
        <p:nvGrpSpPr>
          <p:cNvPr id="8" name="Group 7"/>
          <p:cNvGrpSpPr/>
          <p:nvPr/>
        </p:nvGrpSpPr>
        <p:grpSpPr>
          <a:xfrm>
            <a:off x="5337494" y="2873827"/>
            <a:ext cx="3669346" cy="1927593"/>
            <a:chOff x="5383214" y="2530927"/>
            <a:chExt cx="3669346" cy="1927593"/>
          </a:xfrm>
        </p:grpSpPr>
        <p:sp>
          <p:nvSpPr>
            <p:cNvPr id="3" name="TextBox 2"/>
            <p:cNvSpPr txBox="1"/>
            <p:nvPr/>
          </p:nvSpPr>
          <p:spPr>
            <a:xfrm>
              <a:off x="5498210" y="2999563"/>
              <a:ext cx="2523448" cy="1400383"/>
            </a:xfrm>
            <a:prstGeom prst="rect">
              <a:avLst/>
            </a:prstGeom>
            <a:noFill/>
          </p:spPr>
          <p:txBody>
            <a:bodyPr wrap="none" rtlCol="0">
              <a:spAutoFit/>
            </a:bodyPr>
            <a:lstStyle/>
            <a:p>
              <a:pPr algn="l">
                <a:lnSpc>
                  <a:spcPts val="1400"/>
                </a:lnSpc>
                <a:spcBef>
                  <a:spcPts val="600"/>
                </a:spcBef>
              </a:pPr>
              <a:r>
                <a:rPr lang="en-US" dirty="0" smtClean="0">
                  <a:solidFill>
                    <a:schemeClr val="tx1">
                      <a:lumMod val="75000"/>
                      <a:lumOff val="25000"/>
                    </a:schemeClr>
                  </a:solidFill>
                </a:rPr>
                <a:t>Parents of child not in college</a:t>
              </a:r>
            </a:p>
            <a:p>
              <a:pPr algn="l">
                <a:lnSpc>
                  <a:spcPts val="1400"/>
                </a:lnSpc>
                <a:spcBef>
                  <a:spcPts val="600"/>
                </a:spcBef>
              </a:pPr>
              <a:r>
                <a:rPr lang="en-US" dirty="0" smtClean="0">
                  <a:solidFill>
                    <a:schemeClr val="tx1">
                      <a:lumMod val="75000"/>
                      <a:lumOff val="25000"/>
                    </a:schemeClr>
                  </a:solidFill>
                </a:rPr>
                <a:t>HS had low expectations</a:t>
              </a:r>
            </a:p>
            <a:p>
              <a:pPr algn="l">
                <a:lnSpc>
                  <a:spcPts val="1400"/>
                </a:lnSpc>
                <a:spcBef>
                  <a:spcPts val="600"/>
                </a:spcBef>
              </a:pPr>
              <a:r>
                <a:rPr lang="en-US" dirty="0">
                  <a:solidFill>
                    <a:schemeClr val="tx1">
                      <a:lumMod val="75000"/>
                      <a:lumOff val="25000"/>
                    </a:schemeClr>
                  </a:solidFill>
                </a:rPr>
                <a:t>HS </a:t>
              </a:r>
              <a:r>
                <a:rPr lang="en-US" dirty="0" err="1" smtClean="0">
                  <a:solidFill>
                    <a:schemeClr val="tx1">
                      <a:lumMod val="75000"/>
                      <a:lumOff val="25000"/>
                    </a:schemeClr>
                  </a:solidFill>
                </a:rPr>
                <a:t>avg</a:t>
              </a:r>
              <a:r>
                <a:rPr lang="en-US" dirty="0" smtClean="0">
                  <a:solidFill>
                    <a:schemeClr val="tx1">
                      <a:lumMod val="75000"/>
                      <a:lumOff val="25000"/>
                    </a:schemeClr>
                  </a:solidFill>
                </a:rPr>
                <a:t> </a:t>
              </a:r>
              <a:r>
                <a:rPr lang="en-US" dirty="0">
                  <a:solidFill>
                    <a:schemeClr val="tx1">
                      <a:lumMod val="75000"/>
                      <a:lumOff val="25000"/>
                    </a:schemeClr>
                  </a:solidFill>
                </a:rPr>
                <a:t>achievement</a:t>
              </a:r>
              <a:br>
                <a:rPr lang="en-US" dirty="0">
                  <a:solidFill>
                    <a:schemeClr val="tx1">
                      <a:lumMod val="75000"/>
                      <a:lumOff val="25000"/>
                    </a:schemeClr>
                  </a:solidFill>
                </a:rPr>
              </a:br>
              <a:r>
                <a:rPr lang="en-US" dirty="0" smtClean="0">
                  <a:solidFill>
                    <a:schemeClr val="tx1">
                      <a:lumMod val="75000"/>
                      <a:lumOff val="25000"/>
                    </a:schemeClr>
                  </a:solidFill>
                </a:rPr>
                <a:t>(many college/many not)</a:t>
              </a:r>
              <a:endParaRPr lang="en-US" dirty="0">
                <a:solidFill>
                  <a:schemeClr val="tx1">
                    <a:lumMod val="75000"/>
                    <a:lumOff val="25000"/>
                  </a:schemeClr>
                </a:solidFill>
              </a:endParaRPr>
            </a:p>
            <a:p>
              <a:pPr algn="l">
                <a:lnSpc>
                  <a:spcPts val="1400"/>
                </a:lnSpc>
                <a:spcBef>
                  <a:spcPts val="600"/>
                </a:spcBef>
              </a:pPr>
              <a:r>
                <a:rPr lang="en-US" dirty="0" smtClean="0">
                  <a:solidFill>
                    <a:schemeClr val="tx1">
                      <a:lumMod val="75000"/>
                      <a:lumOff val="25000"/>
                    </a:schemeClr>
                  </a:solidFill>
                </a:rPr>
                <a:t>HS below </a:t>
              </a:r>
              <a:r>
                <a:rPr lang="en-US" dirty="0" err="1" smtClean="0">
                  <a:solidFill>
                    <a:schemeClr val="tx1">
                      <a:lumMod val="75000"/>
                      <a:lumOff val="25000"/>
                    </a:schemeClr>
                  </a:solidFill>
                </a:rPr>
                <a:t>avg</a:t>
              </a:r>
              <a:r>
                <a:rPr lang="en-US" dirty="0" smtClean="0">
                  <a:solidFill>
                    <a:schemeClr val="tx1">
                      <a:lumMod val="75000"/>
                      <a:lumOff val="25000"/>
                    </a:schemeClr>
                  </a:solidFill>
                </a:rPr>
                <a:t> achievement</a:t>
              </a:r>
              <a:br>
                <a:rPr lang="en-US" dirty="0" smtClean="0">
                  <a:solidFill>
                    <a:schemeClr val="tx1">
                      <a:lumMod val="75000"/>
                      <a:lumOff val="25000"/>
                    </a:schemeClr>
                  </a:solidFill>
                </a:rPr>
              </a:br>
              <a:r>
                <a:rPr lang="en-US" dirty="0" smtClean="0">
                  <a:solidFill>
                    <a:schemeClr val="tx1">
                      <a:lumMod val="75000"/>
                      <a:lumOff val="25000"/>
                    </a:schemeClr>
                  </a:solidFill>
                </a:rPr>
                <a:t>(some/few attend college)</a:t>
              </a:r>
              <a:endParaRPr lang="en-US" dirty="0">
                <a:solidFill>
                  <a:schemeClr val="tx1">
                    <a:lumMod val="75000"/>
                    <a:lumOff val="25000"/>
                  </a:schemeClr>
                </a:solidFill>
              </a:endParaRPr>
            </a:p>
          </p:txBody>
        </p:sp>
        <p:sp>
          <p:nvSpPr>
            <p:cNvPr id="19" name="TextBox 18"/>
            <p:cNvSpPr txBox="1"/>
            <p:nvPr/>
          </p:nvSpPr>
          <p:spPr>
            <a:xfrm>
              <a:off x="7973908" y="2999563"/>
              <a:ext cx="543739" cy="1400383"/>
            </a:xfrm>
            <a:prstGeom prst="rect">
              <a:avLst/>
            </a:prstGeom>
            <a:noFill/>
          </p:spPr>
          <p:txBody>
            <a:bodyPr wrap="none" rtlCol="0">
              <a:spAutoFit/>
            </a:bodyPr>
            <a:lstStyle/>
            <a:p>
              <a:pPr>
                <a:lnSpc>
                  <a:spcPts val="1400"/>
                </a:lnSpc>
                <a:spcBef>
                  <a:spcPts val="600"/>
                </a:spcBef>
              </a:pPr>
              <a:r>
                <a:rPr lang="en-US" b="1" dirty="0" smtClean="0">
                  <a:solidFill>
                    <a:srgbClr val="C00000"/>
                  </a:solidFill>
                </a:rPr>
                <a:t>48%</a:t>
              </a:r>
            </a:p>
            <a:p>
              <a:pPr>
                <a:lnSpc>
                  <a:spcPts val="1400"/>
                </a:lnSpc>
                <a:spcBef>
                  <a:spcPts val="600"/>
                </a:spcBef>
              </a:pPr>
              <a:r>
                <a:rPr lang="en-US" b="1" dirty="0" smtClean="0">
                  <a:solidFill>
                    <a:srgbClr val="C00000"/>
                  </a:solidFill>
                </a:rPr>
                <a:t>76%</a:t>
              </a:r>
            </a:p>
            <a:p>
              <a:pPr>
                <a:lnSpc>
                  <a:spcPts val="1400"/>
                </a:lnSpc>
                <a:spcBef>
                  <a:spcPts val="600"/>
                </a:spcBef>
              </a:pPr>
              <a:r>
                <a:rPr lang="en-US" b="1" dirty="0" smtClean="0">
                  <a:solidFill>
                    <a:srgbClr val="C00000"/>
                  </a:solidFill>
                </a:rPr>
                <a:t>45%</a:t>
              </a:r>
              <a:r>
                <a:rPr lang="en-US" dirty="0">
                  <a:solidFill>
                    <a:schemeClr val="tx1">
                      <a:lumMod val="75000"/>
                      <a:lumOff val="25000"/>
                    </a:schemeClr>
                  </a:solidFill>
                </a:rPr>
                <a:t/>
              </a:r>
              <a:br>
                <a:rPr lang="en-US" dirty="0">
                  <a:solidFill>
                    <a:schemeClr val="tx1">
                      <a:lumMod val="75000"/>
                      <a:lumOff val="25000"/>
                    </a:schemeClr>
                  </a:solidFill>
                </a:rPr>
              </a:br>
              <a:endParaRPr lang="en-US" dirty="0" smtClean="0">
                <a:solidFill>
                  <a:schemeClr val="tx1">
                    <a:lumMod val="75000"/>
                    <a:lumOff val="25000"/>
                  </a:schemeClr>
                </a:solidFill>
              </a:endParaRPr>
            </a:p>
            <a:p>
              <a:pPr>
                <a:lnSpc>
                  <a:spcPts val="1400"/>
                </a:lnSpc>
                <a:spcBef>
                  <a:spcPts val="600"/>
                </a:spcBef>
              </a:pPr>
              <a:r>
                <a:rPr lang="en-US" b="1" dirty="0" smtClean="0">
                  <a:solidFill>
                    <a:srgbClr val="C00000"/>
                  </a:solidFill>
                </a:rPr>
                <a:t>66%</a:t>
              </a:r>
              <a:r>
                <a:rPr lang="en-US" dirty="0" smtClean="0">
                  <a:solidFill>
                    <a:schemeClr val="tx1">
                      <a:lumMod val="75000"/>
                      <a:lumOff val="25000"/>
                    </a:schemeClr>
                  </a:solidFill>
                </a:rPr>
                <a:t/>
              </a:r>
              <a:br>
                <a:rPr lang="en-US" dirty="0" smtClean="0">
                  <a:solidFill>
                    <a:schemeClr val="tx1">
                      <a:lumMod val="75000"/>
                      <a:lumOff val="25000"/>
                    </a:schemeClr>
                  </a:solidFill>
                </a:rPr>
              </a:br>
              <a:endParaRPr lang="en-US" dirty="0" smtClean="0">
                <a:solidFill>
                  <a:schemeClr val="tx1">
                    <a:lumMod val="75000"/>
                    <a:lumOff val="25000"/>
                  </a:schemeClr>
                </a:solidFill>
              </a:endParaRPr>
            </a:p>
          </p:txBody>
        </p:sp>
        <p:sp>
          <p:nvSpPr>
            <p:cNvPr id="7" name="Rectangle 6"/>
            <p:cNvSpPr/>
            <p:nvPr/>
          </p:nvSpPr>
          <p:spPr bwMode="auto">
            <a:xfrm>
              <a:off x="5383214" y="2530927"/>
              <a:ext cx="3669346" cy="1927593"/>
            </a:xfrm>
            <a:prstGeom prst="rect">
              <a:avLst/>
            </a:prstGeom>
            <a:noFill/>
            <a:ln w="9525" cap="flat" cmpd="sng" algn="ctr">
              <a:solidFill>
                <a:schemeClr val="accent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grpSp>
      <p:sp>
        <p:nvSpPr>
          <p:cNvPr id="9" name="Rectangle 8"/>
          <p:cNvSpPr/>
          <p:nvPr/>
        </p:nvSpPr>
        <p:spPr>
          <a:xfrm>
            <a:off x="5421080" y="2970911"/>
            <a:ext cx="3585760" cy="271869"/>
          </a:xfrm>
          <a:prstGeom prst="rect">
            <a:avLst/>
          </a:prstGeom>
        </p:spPr>
        <p:txBody>
          <a:bodyPr wrap="square">
            <a:spAutoFit/>
          </a:bodyPr>
          <a:lstStyle/>
          <a:p>
            <a:pPr>
              <a:lnSpc>
                <a:spcPts val="1400"/>
              </a:lnSpc>
              <a:spcBef>
                <a:spcPts val="600"/>
              </a:spcBef>
            </a:pPr>
            <a:r>
              <a:rPr lang="en-US" b="1" i="1" dirty="0">
                <a:solidFill>
                  <a:srgbClr val="C00000"/>
                </a:solidFill>
              </a:rPr>
              <a:t>High </a:t>
            </a:r>
            <a:r>
              <a:rPr lang="en-US" b="1" i="1" dirty="0" smtClean="0">
                <a:solidFill>
                  <a:srgbClr val="C00000"/>
                </a:solidFill>
              </a:rPr>
              <a:t>school fell </a:t>
            </a:r>
            <a:r>
              <a:rPr lang="en-US" b="1" i="1" dirty="0">
                <a:solidFill>
                  <a:srgbClr val="C00000"/>
                </a:solidFill>
              </a:rPr>
              <a:t>short</a:t>
            </a:r>
          </a:p>
        </p:txBody>
      </p:sp>
    </p:spTree>
    <p:extLst>
      <p:ext uri="{BB962C8B-B14F-4D97-AF65-F5344CB8AC3E}">
        <p14:creationId xmlns:p14="http://schemas.microsoft.com/office/powerpoint/2010/main" val="24115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4100596988"/>
              </p:ext>
            </p:extLst>
          </p:nvPr>
        </p:nvGraphicFramePr>
        <p:xfrm>
          <a:off x="38636" y="2095318"/>
          <a:ext cx="9105363" cy="44883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03031" y="355043"/>
            <a:ext cx="8126569" cy="1143000"/>
          </a:xfrm>
        </p:spPr>
        <p:txBody>
          <a:bodyPr/>
          <a:lstStyle/>
          <a:p>
            <a:pPr algn="just"/>
            <a:r>
              <a:rPr lang="en-US" dirty="0"/>
              <a:t>Parents see significant room for improvement in the job their child’s </a:t>
            </a:r>
            <a:r>
              <a:rPr lang="en-US" dirty="0" smtClean="0"/>
              <a:t>high school </a:t>
            </a:r>
            <a:r>
              <a:rPr lang="en-US" dirty="0"/>
              <a:t>did conveying important </a:t>
            </a:r>
            <a:r>
              <a:rPr lang="en-US" dirty="0" smtClean="0"/>
              <a:t>information critical </a:t>
            </a:r>
            <a:r>
              <a:rPr lang="en-US" dirty="0"/>
              <a:t>for success after high </a:t>
            </a:r>
            <a:r>
              <a:rPr lang="en-US" dirty="0" smtClean="0"/>
              <a:t>school</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31</a:t>
            </a:fld>
            <a:endParaRPr lang="en-US" dirty="0"/>
          </a:p>
        </p:txBody>
      </p:sp>
      <p:sp>
        <p:nvSpPr>
          <p:cNvPr id="6" name="TextBox 5"/>
          <p:cNvSpPr txBox="1"/>
          <p:nvPr/>
        </p:nvSpPr>
        <p:spPr>
          <a:xfrm>
            <a:off x="668655" y="1437557"/>
            <a:ext cx="7806690" cy="646331"/>
          </a:xfrm>
          <a:prstGeom prst="rect">
            <a:avLst/>
          </a:prstGeom>
          <a:noFill/>
        </p:spPr>
        <p:txBody>
          <a:bodyPr wrap="square" rtlCol="0">
            <a:spAutoFit/>
          </a:bodyPr>
          <a:lstStyle/>
          <a:p>
            <a:pPr algn="l"/>
            <a:r>
              <a:rPr lang="en-US" sz="1800" i="1" dirty="0" smtClean="0">
                <a:solidFill>
                  <a:schemeClr val="tx1">
                    <a:lumMod val="65000"/>
                    <a:lumOff val="35000"/>
                  </a:schemeClr>
                </a:solidFill>
              </a:rPr>
              <a:t>What kind of job did your child’s high school do in providing these types of information/interactions to parents </a:t>
            </a:r>
            <a:r>
              <a:rPr lang="en-US" sz="1800" i="1" dirty="0">
                <a:solidFill>
                  <a:schemeClr val="tx1">
                    <a:lumMod val="65000"/>
                    <a:lumOff val="35000"/>
                  </a:schemeClr>
                </a:solidFill>
              </a:rPr>
              <a:t>of students?</a:t>
            </a:r>
          </a:p>
        </p:txBody>
      </p:sp>
      <p:sp>
        <p:nvSpPr>
          <p:cNvPr id="7" name="TextBox 6"/>
          <p:cNvSpPr txBox="1"/>
          <p:nvPr/>
        </p:nvSpPr>
        <p:spPr>
          <a:xfrm>
            <a:off x="137159" y="2847455"/>
            <a:ext cx="8338185" cy="3298339"/>
          </a:xfrm>
          <a:prstGeom prst="rect">
            <a:avLst/>
          </a:prstGeom>
          <a:noFill/>
        </p:spPr>
        <p:txBody>
          <a:bodyPr wrap="square" rtlCol="0">
            <a:spAutoFit/>
          </a:bodyPr>
          <a:lstStyle/>
          <a:p>
            <a:pPr algn="l">
              <a:lnSpc>
                <a:spcPts val="1500"/>
              </a:lnSpc>
              <a:spcBef>
                <a:spcPts val="3200"/>
              </a:spcBef>
            </a:pPr>
            <a:r>
              <a:rPr lang="en-US" sz="1500" b="1" dirty="0" smtClean="0"/>
              <a:t>Clear information on requirements/courses needed to graduate from HS</a:t>
            </a:r>
          </a:p>
          <a:p>
            <a:pPr algn="l">
              <a:lnSpc>
                <a:spcPts val="1500"/>
              </a:lnSpc>
              <a:spcBef>
                <a:spcPts val="3200"/>
              </a:spcBef>
            </a:pPr>
            <a:r>
              <a:rPr lang="en-US" sz="1500" b="1" dirty="0" smtClean="0"/>
              <a:t>Clear information on requirements/ courses needed to get into college</a:t>
            </a:r>
          </a:p>
          <a:p>
            <a:pPr algn="l">
              <a:lnSpc>
                <a:spcPts val="1500"/>
              </a:lnSpc>
              <a:spcBef>
                <a:spcPts val="3200"/>
              </a:spcBef>
            </a:pPr>
            <a:r>
              <a:rPr lang="en-US" sz="1500" b="1" dirty="0" smtClean="0"/>
              <a:t>At least yearly updates on child’s progress on courses needed to get into college</a:t>
            </a:r>
          </a:p>
          <a:p>
            <a:pPr algn="l">
              <a:lnSpc>
                <a:spcPts val="1500"/>
              </a:lnSpc>
              <a:spcBef>
                <a:spcPts val="3200"/>
              </a:spcBef>
            </a:pPr>
            <a:r>
              <a:rPr lang="en-US" sz="1500" b="1" dirty="0" smtClean="0"/>
              <a:t>In 9</a:t>
            </a:r>
            <a:r>
              <a:rPr lang="en-US" sz="1500" b="1" baseline="30000" dirty="0" smtClean="0"/>
              <a:t>th</a:t>
            </a:r>
            <a:r>
              <a:rPr lang="en-US" sz="1500" b="1" dirty="0" smtClean="0"/>
              <a:t>/10</a:t>
            </a:r>
            <a:r>
              <a:rPr lang="en-US" sz="1500" b="1" baseline="30000" dirty="0" smtClean="0"/>
              <a:t>th</a:t>
            </a:r>
            <a:r>
              <a:rPr lang="en-US" sz="1500" b="1" dirty="0" smtClean="0"/>
              <a:t> grade, easy-to-understand/useful info on courses needed for college</a:t>
            </a:r>
          </a:p>
          <a:p>
            <a:pPr algn="l">
              <a:lnSpc>
                <a:spcPts val="1500"/>
              </a:lnSpc>
              <a:spcBef>
                <a:spcPts val="3200"/>
              </a:spcBef>
            </a:pPr>
            <a:r>
              <a:rPr lang="en-US" sz="1500" b="1" dirty="0" smtClean="0"/>
              <a:t>Parental involvemen</a:t>
            </a:r>
            <a:r>
              <a:rPr lang="en-US" sz="1500" b="1" dirty="0"/>
              <a:t>t</a:t>
            </a:r>
            <a:r>
              <a:rPr lang="en-US" sz="1500" b="1" dirty="0" smtClean="0"/>
              <a:t> in selecting child’s courses, including more/less advanced level</a:t>
            </a:r>
          </a:p>
          <a:p>
            <a:pPr algn="l">
              <a:lnSpc>
                <a:spcPts val="1500"/>
              </a:lnSpc>
              <a:spcBef>
                <a:spcPts val="3200"/>
              </a:spcBef>
            </a:pPr>
            <a:r>
              <a:rPr lang="en-US" sz="1500" b="1" dirty="0" smtClean="0"/>
              <a:t>Easy-to-understand/useful information about exploring career interests and tech classes</a:t>
            </a:r>
          </a:p>
        </p:txBody>
      </p:sp>
      <p:sp>
        <p:nvSpPr>
          <p:cNvPr id="12" name="TextBox 11"/>
          <p:cNvSpPr txBox="1"/>
          <p:nvPr/>
        </p:nvSpPr>
        <p:spPr>
          <a:xfrm>
            <a:off x="7898130" y="2272971"/>
            <a:ext cx="1245870" cy="4093428"/>
          </a:xfrm>
          <a:prstGeom prst="rect">
            <a:avLst/>
          </a:prstGeom>
          <a:noFill/>
        </p:spPr>
        <p:txBody>
          <a:bodyPr wrap="square" rtlCol="0">
            <a:spAutoFit/>
          </a:bodyPr>
          <a:lstStyle/>
          <a:p>
            <a:pPr>
              <a:lnSpc>
                <a:spcPts val="1400"/>
              </a:lnSpc>
              <a:spcBef>
                <a:spcPts val="1800"/>
              </a:spcBef>
            </a:pPr>
            <a:r>
              <a:rPr lang="en-US" dirty="0" smtClean="0"/>
              <a:t>High school did not do or could have </a:t>
            </a:r>
            <a:r>
              <a:rPr lang="en-US" u="sng" dirty="0" smtClean="0"/>
              <a:t>done better</a:t>
            </a:r>
          </a:p>
          <a:p>
            <a:pPr>
              <a:lnSpc>
                <a:spcPts val="1400"/>
              </a:lnSpc>
              <a:spcBef>
                <a:spcPts val="1200"/>
              </a:spcBef>
            </a:pPr>
            <a:r>
              <a:rPr lang="en-US" dirty="0" smtClean="0"/>
              <a:t>43%</a:t>
            </a:r>
          </a:p>
          <a:p>
            <a:pPr>
              <a:lnSpc>
                <a:spcPts val="1400"/>
              </a:lnSpc>
              <a:spcBef>
                <a:spcPts val="3200"/>
              </a:spcBef>
            </a:pPr>
            <a:r>
              <a:rPr lang="en-US" dirty="0" smtClean="0"/>
              <a:t>55%</a:t>
            </a:r>
          </a:p>
          <a:p>
            <a:pPr>
              <a:lnSpc>
                <a:spcPts val="1400"/>
              </a:lnSpc>
              <a:spcBef>
                <a:spcPts val="3200"/>
              </a:spcBef>
            </a:pPr>
            <a:r>
              <a:rPr lang="en-US" dirty="0" smtClean="0"/>
              <a:t>54%</a:t>
            </a:r>
          </a:p>
          <a:p>
            <a:pPr>
              <a:lnSpc>
                <a:spcPts val="1400"/>
              </a:lnSpc>
              <a:spcBef>
                <a:spcPts val="3200"/>
              </a:spcBef>
            </a:pPr>
            <a:r>
              <a:rPr lang="en-US" dirty="0" smtClean="0"/>
              <a:t>60%</a:t>
            </a:r>
          </a:p>
          <a:p>
            <a:pPr>
              <a:lnSpc>
                <a:spcPts val="1400"/>
              </a:lnSpc>
              <a:spcBef>
                <a:spcPts val="3200"/>
              </a:spcBef>
            </a:pPr>
            <a:r>
              <a:rPr lang="en-US" dirty="0" smtClean="0"/>
              <a:t>61%</a:t>
            </a:r>
          </a:p>
          <a:p>
            <a:pPr>
              <a:lnSpc>
                <a:spcPts val="1400"/>
              </a:lnSpc>
              <a:spcBef>
                <a:spcPts val="3200"/>
              </a:spcBef>
            </a:pPr>
            <a:r>
              <a:rPr lang="en-US" dirty="0" smtClean="0"/>
              <a:t>67%</a:t>
            </a:r>
            <a:endParaRPr lang="en-US" dirty="0"/>
          </a:p>
        </p:txBody>
      </p:sp>
    </p:spTree>
    <p:extLst>
      <p:ext uri="{BB962C8B-B14F-4D97-AF65-F5344CB8AC3E}">
        <p14:creationId xmlns:p14="http://schemas.microsoft.com/office/powerpoint/2010/main" val="56843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39" y="479882"/>
            <a:ext cx="8061101" cy="1143000"/>
          </a:xfrm>
        </p:spPr>
        <p:txBody>
          <a:bodyPr/>
          <a:lstStyle/>
          <a:p>
            <a:pPr algn="just"/>
            <a:r>
              <a:rPr lang="en-US" dirty="0" smtClean="0"/>
              <a:t>Parents </a:t>
            </a:r>
            <a:r>
              <a:rPr lang="en-US" dirty="0"/>
              <a:t>of children who attended high schools </a:t>
            </a:r>
            <a:r>
              <a:rPr lang="en-US" dirty="0" smtClean="0"/>
              <a:t>that had moderate or </a:t>
            </a:r>
            <a:r>
              <a:rPr lang="en-US" dirty="0"/>
              <a:t>low </a:t>
            </a:r>
            <a:r>
              <a:rPr lang="en-US" dirty="0" smtClean="0"/>
              <a:t>academic expectations of their child are much more likely to see room </a:t>
            </a:r>
            <a:r>
              <a:rPr lang="en-US" dirty="0"/>
              <a:t>for </a:t>
            </a:r>
            <a:r>
              <a:rPr lang="en-US" dirty="0" smtClean="0"/>
              <a:t>improvement</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32</a:t>
            </a:fld>
            <a:endParaRPr lang="en-US" dirty="0"/>
          </a:p>
        </p:txBody>
      </p:sp>
      <p:cxnSp>
        <p:nvCxnSpPr>
          <p:cNvPr id="27" name="Straight Connector 26"/>
          <p:cNvCxnSpPr/>
          <p:nvPr/>
        </p:nvCxnSpPr>
        <p:spPr bwMode="auto">
          <a:xfrm>
            <a:off x="4112451" y="3343968"/>
            <a:ext cx="4882959"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oup 2"/>
          <p:cNvGrpSpPr/>
          <p:nvPr/>
        </p:nvGrpSpPr>
        <p:grpSpPr>
          <a:xfrm>
            <a:off x="5660447" y="2646842"/>
            <a:ext cx="1757625" cy="3684763"/>
            <a:chOff x="5660447" y="2582566"/>
            <a:chExt cx="1757625" cy="3749040"/>
          </a:xfrm>
        </p:grpSpPr>
        <p:cxnSp>
          <p:nvCxnSpPr>
            <p:cNvPr id="30" name="Straight Connector 29"/>
            <p:cNvCxnSpPr/>
            <p:nvPr/>
          </p:nvCxnSpPr>
          <p:spPr bwMode="auto">
            <a:xfrm>
              <a:off x="5660447" y="2582566"/>
              <a:ext cx="0" cy="374904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7418072" y="2582566"/>
              <a:ext cx="0" cy="374904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8" name="TextBox 17"/>
          <p:cNvSpPr txBox="1"/>
          <p:nvPr/>
        </p:nvSpPr>
        <p:spPr>
          <a:xfrm>
            <a:off x="308610" y="1729517"/>
            <a:ext cx="8479704" cy="646331"/>
          </a:xfrm>
          <a:prstGeom prst="rect">
            <a:avLst/>
          </a:prstGeom>
          <a:noFill/>
        </p:spPr>
        <p:txBody>
          <a:bodyPr wrap="square" rtlCol="0">
            <a:spAutoFit/>
          </a:bodyPr>
          <a:lstStyle/>
          <a:p>
            <a:pPr algn="just"/>
            <a:r>
              <a:rPr lang="en-US" sz="1800" i="1" dirty="0" smtClean="0">
                <a:solidFill>
                  <a:schemeClr val="tx1">
                    <a:lumMod val="65000"/>
                    <a:lumOff val="35000"/>
                  </a:schemeClr>
                </a:solidFill>
              </a:rPr>
              <a:t>Proportions saying child’s high school </a:t>
            </a:r>
            <a:r>
              <a:rPr lang="en-US" sz="1800" b="1" i="1" dirty="0" smtClean="0">
                <a:solidFill>
                  <a:schemeClr val="accent4"/>
                </a:solidFill>
              </a:rPr>
              <a:t>could have done better or did not provide</a:t>
            </a:r>
            <a:r>
              <a:rPr lang="en-US" sz="1800" b="1" i="1" dirty="0" smtClean="0">
                <a:solidFill>
                  <a:schemeClr val="tx1">
                    <a:lumMod val="65000"/>
                    <a:lumOff val="35000"/>
                  </a:schemeClr>
                </a:solidFill>
              </a:rPr>
              <a:t> </a:t>
            </a:r>
            <a:r>
              <a:rPr lang="en-US" sz="1800" i="1" dirty="0" smtClean="0">
                <a:solidFill>
                  <a:schemeClr val="tx1">
                    <a:lumMod val="65000"/>
                    <a:lumOff val="35000"/>
                  </a:schemeClr>
                </a:solidFill>
              </a:rPr>
              <a:t>selected types of information/interactions to parents </a:t>
            </a:r>
            <a:r>
              <a:rPr lang="en-US" sz="1800" i="1" dirty="0">
                <a:solidFill>
                  <a:schemeClr val="tx1">
                    <a:lumMod val="65000"/>
                    <a:lumOff val="35000"/>
                  </a:schemeClr>
                </a:solidFill>
              </a:rPr>
              <a:t>of </a:t>
            </a:r>
            <a:r>
              <a:rPr lang="en-US" sz="1800" i="1" dirty="0" smtClean="0">
                <a:solidFill>
                  <a:schemeClr val="tx1">
                    <a:lumMod val="65000"/>
                    <a:lumOff val="35000"/>
                  </a:schemeClr>
                </a:solidFill>
              </a:rPr>
              <a:t>students</a:t>
            </a:r>
            <a:endParaRPr lang="en-US" sz="1800" i="1" dirty="0">
              <a:solidFill>
                <a:schemeClr val="tx1">
                  <a:lumMod val="65000"/>
                  <a:lumOff val="35000"/>
                </a:schemeClr>
              </a:solidFill>
            </a:endParaRPr>
          </a:p>
        </p:txBody>
      </p:sp>
      <p:sp>
        <p:nvSpPr>
          <p:cNvPr id="22" name="TextBox 21"/>
          <p:cNvSpPr txBox="1"/>
          <p:nvPr/>
        </p:nvSpPr>
        <p:spPr>
          <a:xfrm>
            <a:off x="397868" y="3389677"/>
            <a:ext cx="3611458" cy="3067506"/>
          </a:xfrm>
          <a:prstGeom prst="rect">
            <a:avLst/>
          </a:prstGeom>
          <a:noFill/>
        </p:spPr>
        <p:txBody>
          <a:bodyPr wrap="square" rtlCol="0">
            <a:spAutoFit/>
          </a:bodyPr>
          <a:lstStyle/>
          <a:p>
            <a:pPr algn="l" fontAlgn="b" hangingPunct="0">
              <a:lnSpc>
                <a:spcPts val="1600"/>
              </a:lnSpc>
              <a:spcBef>
                <a:spcPts val="800"/>
              </a:spcBef>
            </a:pPr>
            <a:r>
              <a:rPr lang="en-US" sz="1600" dirty="0"/>
              <a:t>Clear information on </a:t>
            </a:r>
            <a:r>
              <a:rPr lang="en-US" sz="1600" dirty="0" smtClean="0"/>
              <a:t>requirements/ courses needed to graduate from HS</a:t>
            </a:r>
            <a:endParaRPr lang="en-US" sz="1600" dirty="0"/>
          </a:p>
          <a:p>
            <a:pPr algn="l" fontAlgn="b" hangingPunct="0">
              <a:lnSpc>
                <a:spcPts val="1600"/>
              </a:lnSpc>
              <a:spcBef>
                <a:spcPts val="800"/>
              </a:spcBef>
            </a:pPr>
            <a:r>
              <a:rPr lang="en-US" sz="1600" dirty="0"/>
              <a:t>Clear information on </a:t>
            </a:r>
            <a:r>
              <a:rPr lang="en-US" sz="1600" dirty="0" smtClean="0"/>
              <a:t>requirements/ courses needed for college</a:t>
            </a:r>
            <a:endParaRPr lang="en-US" sz="1600" dirty="0"/>
          </a:p>
          <a:p>
            <a:pPr algn="l" fontAlgn="b" hangingPunct="0">
              <a:lnSpc>
                <a:spcPts val="1600"/>
              </a:lnSpc>
              <a:spcBef>
                <a:spcPts val="800"/>
              </a:spcBef>
            </a:pPr>
            <a:r>
              <a:rPr lang="en-US" sz="1600" dirty="0" smtClean="0"/>
              <a:t>Yearly </a:t>
            </a:r>
            <a:r>
              <a:rPr lang="en-US" sz="1600" dirty="0"/>
              <a:t>updates on child’s progress on courses </a:t>
            </a:r>
            <a:r>
              <a:rPr lang="en-US" sz="1600" dirty="0" smtClean="0"/>
              <a:t>needed for college</a:t>
            </a:r>
            <a:endParaRPr lang="en-US" sz="1600" dirty="0"/>
          </a:p>
          <a:p>
            <a:pPr algn="l" fontAlgn="b" hangingPunct="0">
              <a:lnSpc>
                <a:spcPts val="1600"/>
              </a:lnSpc>
              <a:spcBef>
                <a:spcPts val="800"/>
              </a:spcBef>
            </a:pPr>
            <a:r>
              <a:rPr lang="en-US" sz="1600" dirty="0" smtClean="0"/>
              <a:t>In 9</a:t>
            </a:r>
            <a:r>
              <a:rPr lang="en-US" sz="1600" baseline="30000" dirty="0" smtClean="0"/>
              <a:t>th</a:t>
            </a:r>
            <a:r>
              <a:rPr lang="en-US" sz="1600" dirty="0" smtClean="0"/>
              <a:t>/10</a:t>
            </a:r>
            <a:r>
              <a:rPr lang="en-US" sz="1600" baseline="30000" dirty="0" smtClean="0"/>
              <a:t>th</a:t>
            </a:r>
            <a:r>
              <a:rPr lang="en-US" sz="1600" dirty="0" smtClean="0"/>
              <a:t> grade, clear/useful info </a:t>
            </a:r>
            <a:r>
              <a:rPr lang="en-US" sz="1600" dirty="0"/>
              <a:t>on </a:t>
            </a:r>
            <a:r>
              <a:rPr lang="en-US" sz="1600" dirty="0" smtClean="0"/>
              <a:t>courses needed for </a:t>
            </a:r>
            <a:r>
              <a:rPr lang="en-US" sz="1600" dirty="0"/>
              <a:t>college</a:t>
            </a:r>
          </a:p>
          <a:p>
            <a:pPr algn="l" fontAlgn="b" hangingPunct="0">
              <a:lnSpc>
                <a:spcPts val="1600"/>
              </a:lnSpc>
              <a:spcBef>
                <a:spcPts val="800"/>
              </a:spcBef>
            </a:pPr>
            <a:r>
              <a:rPr lang="en-US" sz="1600" dirty="0"/>
              <a:t>Parental involvement in selecting child’s </a:t>
            </a:r>
            <a:r>
              <a:rPr lang="en-US" sz="1600" dirty="0" smtClean="0"/>
              <a:t>courses</a:t>
            </a:r>
            <a:endParaRPr lang="en-US" sz="1600" dirty="0"/>
          </a:p>
          <a:p>
            <a:pPr algn="l" fontAlgn="b" hangingPunct="0">
              <a:lnSpc>
                <a:spcPts val="1600"/>
              </a:lnSpc>
              <a:spcBef>
                <a:spcPts val="800"/>
              </a:spcBef>
            </a:pPr>
            <a:r>
              <a:rPr lang="en-US" sz="1600" dirty="0"/>
              <a:t>Easy-to-understand/useful </a:t>
            </a:r>
            <a:r>
              <a:rPr lang="en-US" sz="1600" dirty="0" smtClean="0"/>
              <a:t>info on exploring careers </a:t>
            </a:r>
            <a:r>
              <a:rPr lang="en-US" sz="1600" dirty="0"/>
              <a:t>and tech </a:t>
            </a:r>
            <a:r>
              <a:rPr lang="en-US" sz="1600" dirty="0" smtClean="0"/>
              <a:t>classes</a:t>
            </a:r>
            <a:endParaRPr lang="en-US" sz="1600" dirty="0"/>
          </a:p>
        </p:txBody>
      </p:sp>
      <p:sp>
        <p:nvSpPr>
          <p:cNvPr id="26" name="TextBox 25"/>
          <p:cNvSpPr txBox="1"/>
          <p:nvPr/>
        </p:nvSpPr>
        <p:spPr>
          <a:xfrm>
            <a:off x="4112451" y="2887602"/>
            <a:ext cx="1432385" cy="3580467"/>
          </a:xfrm>
          <a:prstGeom prst="rect">
            <a:avLst/>
          </a:prstGeom>
          <a:noFill/>
        </p:spPr>
        <p:txBody>
          <a:bodyPr wrap="square" rtlCol="0">
            <a:spAutoFit/>
          </a:bodyPr>
          <a:lstStyle/>
          <a:p>
            <a:pPr fontAlgn="b" hangingPunct="0">
              <a:lnSpc>
                <a:spcPts val="1600"/>
              </a:lnSpc>
              <a:spcBef>
                <a:spcPts val="800"/>
              </a:spcBef>
            </a:pPr>
            <a:r>
              <a:rPr lang="en-US" sz="1600" b="1" dirty="0" smtClean="0"/>
              <a:t>HS had high expectations</a:t>
            </a:r>
          </a:p>
          <a:p>
            <a:pPr fontAlgn="b" hangingPunct="0">
              <a:lnSpc>
                <a:spcPts val="1600"/>
              </a:lnSpc>
              <a:spcBef>
                <a:spcPts val="800"/>
              </a:spcBef>
            </a:pPr>
            <a:r>
              <a:rPr lang="en-US" sz="1600" dirty="0" smtClean="0"/>
              <a:t>23%</a:t>
            </a:r>
            <a:br>
              <a:rPr lang="en-US" sz="1600" dirty="0" smtClean="0"/>
            </a:br>
            <a:endParaRPr lang="en-US" sz="1600" dirty="0" smtClean="0"/>
          </a:p>
          <a:p>
            <a:pPr fontAlgn="b" hangingPunct="0">
              <a:lnSpc>
                <a:spcPts val="1600"/>
              </a:lnSpc>
              <a:spcBef>
                <a:spcPts val="800"/>
              </a:spcBef>
            </a:pPr>
            <a:r>
              <a:rPr lang="en-US" sz="1600" dirty="0" smtClean="0"/>
              <a:t>29%</a:t>
            </a:r>
            <a:br>
              <a:rPr lang="en-US" sz="1600" dirty="0" smtClean="0"/>
            </a:br>
            <a:endParaRPr lang="en-US" sz="1600" dirty="0" smtClean="0"/>
          </a:p>
          <a:p>
            <a:pPr fontAlgn="b" hangingPunct="0">
              <a:lnSpc>
                <a:spcPts val="1600"/>
              </a:lnSpc>
              <a:spcBef>
                <a:spcPts val="800"/>
              </a:spcBef>
            </a:pPr>
            <a:r>
              <a:rPr lang="en-US" sz="1600" dirty="0" smtClean="0"/>
              <a:t>30%</a:t>
            </a:r>
            <a:br>
              <a:rPr lang="en-US" sz="1600" dirty="0" smtClean="0"/>
            </a:br>
            <a:endParaRPr lang="en-US" sz="1600" dirty="0" smtClean="0"/>
          </a:p>
          <a:p>
            <a:pPr fontAlgn="b" hangingPunct="0">
              <a:lnSpc>
                <a:spcPts val="1600"/>
              </a:lnSpc>
              <a:spcBef>
                <a:spcPts val="800"/>
              </a:spcBef>
            </a:pPr>
            <a:r>
              <a:rPr lang="en-US" sz="1600" dirty="0" smtClean="0"/>
              <a:t>35%</a:t>
            </a:r>
            <a:br>
              <a:rPr lang="en-US" sz="1600" dirty="0" smtClean="0"/>
            </a:br>
            <a:endParaRPr lang="en-US" sz="1600" dirty="0" smtClean="0"/>
          </a:p>
          <a:p>
            <a:pPr fontAlgn="b" hangingPunct="0">
              <a:lnSpc>
                <a:spcPts val="1600"/>
              </a:lnSpc>
              <a:spcBef>
                <a:spcPts val="800"/>
              </a:spcBef>
            </a:pPr>
            <a:r>
              <a:rPr lang="en-US" sz="1600" dirty="0" smtClean="0"/>
              <a:t>37%</a:t>
            </a:r>
            <a:br>
              <a:rPr lang="en-US" sz="1600" dirty="0" smtClean="0"/>
            </a:br>
            <a:endParaRPr lang="en-US" sz="1600" dirty="0" smtClean="0"/>
          </a:p>
          <a:p>
            <a:pPr fontAlgn="b" hangingPunct="0">
              <a:lnSpc>
                <a:spcPts val="1600"/>
              </a:lnSpc>
              <a:spcBef>
                <a:spcPts val="800"/>
              </a:spcBef>
            </a:pPr>
            <a:r>
              <a:rPr lang="en-US" sz="1600" dirty="0" smtClean="0"/>
              <a:t>44%</a:t>
            </a:r>
            <a:br>
              <a:rPr lang="en-US" sz="1600" dirty="0" smtClean="0"/>
            </a:br>
            <a:endParaRPr lang="en-US" sz="1600" dirty="0"/>
          </a:p>
        </p:txBody>
      </p:sp>
      <p:sp>
        <p:nvSpPr>
          <p:cNvPr id="29" name="TextBox 28"/>
          <p:cNvSpPr txBox="1"/>
          <p:nvPr/>
        </p:nvSpPr>
        <p:spPr>
          <a:xfrm>
            <a:off x="5680415" y="2682417"/>
            <a:ext cx="1655889" cy="3785652"/>
          </a:xfrm>
          <a:prstGeom prst="rect">
            <a:avLst/>
          </a:prstGeom>
          <a:noFill/>
        </p:spPr>
        <p:txBody>
          <a:bodyPr wrap="square" rtlCol="0">
            <a:spAutoFit/>
          </a:bodyPr>
          <a:lstStyle/>
          <a:p>
            <a:pPr fontAlgn="b" hangingPunct="0">
              <a:lnSpc>
                <a:spcPts val="1600"/>
              </a:lnSpc>
              <a:spcBef>
                <a:spcPts val="800"/>
              </a:spcBef>
            </a:pPr>
            <a:r>
              <a:rPr lang="en-US" sz="1600" b="1" dirty="0" smtClean="0"/>
              <a:t>HS had moderate expectations</a:t>
            </a:r>
          </a:p>
          <a:p>
            <a:pPr fontAlgn="b" hangingPunct="0">
              <a:lnSpc>
                <a:spcPts val="1600"/>
              </a:lnSpc>
              <a:spcBef>
                <a:spcPts val="800"/>
              </a:spcBef>
            </a:pPr>
            <a:r>
              <a:rPr lang="en-US" sz="1600" b="1" dirty="0" smtClean="0">
                <a:solidFill>
                  <a:srgbClr val="C00000"/>
                </a:solidFill>
              </a:rPr>
              <a:t>46%</a:t>
            </a:r>
            <a:r>
              <a:rPr lang="en-US" sz="1600" dirty="0" smtClean="0"/>
              <a:t/>
            </a:r>
            <a:br>
              <a:rPr lang="en-US" sz="1600" dirty="0" smtClean="0"/>
            </a:br>
            <a:endParaRPr lang="en-US" sz="1600" dirty="0" smtClean="0"/>
          </a:p>
          <a:p>
            <a:pPr fontAlgn="b" hangingPunct="0">
              <a:lnSpc>
                <a:spcPts val="1600"/>
              </a:lnSpc>
              <a:spcBef>
                <a:spcPts val="800"/>
              </a:spcBef>
            </a:pPr>
            <a:r>
              <a:rPr lang="en-US" sz="1600" b="1" dirty="0" smtClean="0">
                <a:solidFill>
                  <a:schemeClr val="accent4"/>
                </a:solidFill>
              </a:rPr>
              <a:t>63%</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62%</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67%</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70%</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74%</a:t>
            </a:r>
            <a:br>
              <a:rPr lang="en-US" sz="1600" b="1" dirty="0" smtClean="0">
                <a:solidFill>
                  <a:schemeClr val="accent4"/>
                </a:solidFill>
              </a:rPr>
            </a:br>
            <a:endParaRPr lang="en-US" sz="1600" b="1" dirty="0" smtClean="0">
              <a:solidFill>
                <a:schemeClr val="accent4"/>
              </a:solidFill>
            </a:endParaRPr>
          </a:p>
        </p:txBody>
      </p:sp>
      <p:sp>
        <p:nvSpPr>
          <p:cNvPr id="33" name="TextBox 32"/>
          <p:cNvSpPr txBox="1"/>
          <p:nvPr/>
        </p:nvSpPr>
        <p:spPr>
          <a:xfrm>
            <a:off x="7425462" y="2887602"/>
            <a:ext cx="1566597" cy="3580467"/>
          </a:xfrm>
          <a:prstGeom prst="rect">
            <a:avLst/>
          </a:prstGeom>
          <a:noFill/>
        </p:spPr>
        <p:txBody>
          <a:bodyPr wrap="square" rtlCol="0">
            <a:spAutoFit/>
          </a:bodyPr>
          <a:lstStyle/>
          <a:p>
            <a:pPr fontAlgn="b" hangingPunct="0">
              <a:lnSpc>
                <a:spcPts val="1600"/>
              </a:lnSpc>
              <a:spcBef>
                <a:spcPts val="800"/>
              </a:spcBef>
            </a:pPr>
            <a:r>
              <a:rPr lang="en-US" sz="1600" b="1" dirty="0" smtClean="0"/>
              <a:t>HS had low expectations</a:t>
            </a:r>
          </a:p>
          <a:p>
            <a:pPr fontAlgn="b" hangingPunct="0">
              <a:lnSpc>
                <a:spcPts val="1600"/>
              </a:lnSpc>
              <a:spcBef>
                <a:spcPts val="800"/>
              </a:spcBef>
            </a:pPr>
            <a:r>
              <a:rPr lang="en-US" sz="1600" b="1" dirty="0" smtClean="0">
                <a:solidFill>
                  <a:schemeClr val="accent4"/>
                </a:solidFill>
              </a:rPr>
              <a:t>69%</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82%</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78%</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86%</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87%</a:t>
            </a:r>
            <a:br>
              <a:rPr lang="en-US" sz="1600" b="1" dirty="0" smtClean="0">
                <a:solidFill>
                  <a:schemeClr val="accent4"/>
                </a:solidFill>
              </a:rPr>
            </a:br>
            <a:endParaRPr lang="en-US" sz="1600" b="1" dirty="0" smtClean="0">
              <a:solidFill>
                <a:schemeClr val="accent4"/>
              </a:solidFill>
            </a:endParaRPr>
          </a:p>
          <a:p>
            <a:pPr fontAlgn="b" hangingPunct="0">
              <a:lnSpc>
                <a:spcPts val="1600"/>
              </a:lnSpc>
              <a:spcBef>
                <a:spcPts val="800"/>
              </a:spcBef>
            </a:pPr>
            <a:r>
              <a:rPr lang="en-US" sz="1600" b="1" dirty="0" smtClean="0">
                <a:solidFill>
                  <a:schemeClr val="accent4"/>
                </a:solidFill>
              </a:rPr>
              <a:t>88%</a:t>
            </a:r>
            <a:br>
              <a:rPr lang="en-US" sz="1600" b="1" dirty="0" smtClean="0">
                <a:solidFill>
                  <a:schemeClr val="accent4"/>
                </a:solidFill>
              </a:rPr>
            </a:br>
            <a:endParaRPr lang="en-US" sz="1600" b="1" dirty="0" smtClean="0">
              <a:solidFill>
                <a:schemeClr val="accent4"/>
              </a:solidFill>
            </a:endParaRPr>
          </a:p>
        </p:txBody>
      </p:sp>
    </p:spTree>
    <p:extLst>
      <p:ext uri="{BB962C8B-B14F-4D97-AF65-F5344CB8AC3E}">
        <p14:creationId xmlns:p14="http://schemas.microsoft.com/office/powerpoint/2010/main" val="116924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a:xfrm>
            <a:off x="537883" y="1376127"/>
            <a:ext cx="8102163" cy="4427144"/>
          </a:xfrm>
        </p:spPr>
        <p:txBody>
          <a:bodyPr/>
          <a:lstStyle/>
          <a:p>
            <a:r>
              <a:rPr lang="en-US" sz="2000" dirty="0"/>
              <a:t>Preparation and communication are key, and </a:t>
            </a:r>
            <a:r>
              <a:rPr lang="en-US" sz="2000" dirty="0" smtClean="0"/>
              <a:t>a </a:t>
            </a:r>
            <a:r>
              <a:rPr lang="en-US" sz="2000" dirty="0"/>
              <a:t>majority of parents </a:t>
            </a:r>
            <a:r>
              <a:rPr lang="en-US" sz="2000" dirty="0" smtClean="0"/>
              <a:t>do not </a:t>
            </a:r>
            <a:r>
              <a:rPr lang="en-US" sz="2000" dirty="0"/>
              <a:t>feel that high schools are doing enough to communicate with them. </a:t>
            </a:r>
            <a:endParaRPr lang="en-US" sz="2000" dirty="0" smtClean="0"/>
          </a:p>
          <a:p>
            <a:pPr lvl="1"/>
            <a:r>
              <a:rPr lang="en-US" sz="1600" dirty="0" smtClean="0"/>
              <a:t>55% of parents report that their child’s high school communicated too little and majorities see room for improvement in the job high schools are doing providing information that is critical to ensuring young people are prepared for work or college after high school.</a:t>
            </a:r>
            <a:endParaRPr lang="en-US" sz="1600" dirty="0"/>
          </a:p>
          <a:p>
            <a:pPr algn="just"/>
            <a:r>
              <a:rPr lang="en-US" sz="2000" dirty="0"/>
              <a:t>Both parents and students wish </a:t>
            </a:r>
            <a:r>
              <a:rPr lang="en-US" sz="2000" dirty="0" smtClean="0"/>
              <a:t>they had </a:t>
            </a:r>
            <a:r>
              <a:rPr lang="en-US" sz="2000" dirty="0"/>
              <a:t>done more during the student’s time in high school</a:t>
            </a:r>
            <a:r>
              <a:rPr lang="en-US" sz="2000" dirty="0" smtClean="0"/>
              <a:t>.</a:t>
            </a:r>
          </a:p>
          <a:p>
            <a:pPr lvl="1" algn="just"/>
            <a:r>
              <a:rPr lang="en-US" sz="1600" dirty="0"/>
              <a:t>6 in 10 recent high school </a:t>
            </a:r>
            <a:r>
              <a:rPr lang="en-US" sz="1600" dirty="0" smtClean="0"/>
              <a:t>graduates </a:t>
            </a:r>
            <a:r>
              <a:rPr lang="en-US" sz="1600" dirty="0"/>
              <a:t>say they would have worked harder if they knew then what they know now about the expectations of college and the </a:t>
            </a:r>
            <a:r>
              <a:rPr lang="en-US" sz="1600" dirty="0" smtClean="0"/>
              <a:t>work world</a:t>
            </a:r>
            <a:r>
              <a:rPr lang="en-US" sz="1600" dirty="0"/>
              <a:t>. </a:t>
            </a:r>
            <a:endParaRPr lang="en-US" sz="1600" dirty="0" smtClean="0"/>
          </a:p>
          <a:p>
            <a:pPr lvl="1" algn="just"/>
            <a:r>
              <a:rPr lang="en-US" sz="1600" dirty="0" smtClean="0"/>
              <a:t>Two-thirds of </a:t>
            </a:r>
            <a:r>
              <a:rPr lang="en-US" sz="1600" dirty="0"/>
              <a:t>parents say </a:t>
            </a:r>
            <a:r>
              <a:rPr lang="en-US" sz="1600" dirty="0" smtClean="0"/>
              <a:t>that if </a:t>
            </a:r>
            <a:r>
              <a:rPr lang="en-US" sz="1600" dirty="0"/>
              <a:t>they </a:t>
            </a:r>
            <a:r>
              <a:rPr lang="en-US" sz="1600" dirty="0" smtClean="0"/>
              <a:t>had it to do over again, they would </a:t>
            </a:r>
            <a:r>
              <a:rPr lang="en-US" sz="1600" dirty="0"/>
              <a:t>be more involved in their child’s high school education. </a:t>
            </a:r>
          </a:p>
          <a:p>
            <a:pPr lvl="1" algn="just"/>
            <a:endParaRPr lang="en-US" sz="1200" dirty="0" smtClean="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4</a:t>
            </a:fld>
            <a:endParaRPr lang="en-US" dirty="0"/>
          </a:p>
        </p:txBody>
      </p:sp>
    </p:spTree>
    <p:extLst>
      <p:ext uri="{BB962C8B-B14F-4D97-AF65-F5344CB8AC3E}">
        <p14:creationId xmlns:p14="http://schemas.microsoft.com/office/powerpoint/2010/main" val="22979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6"/>
          <p:cNvGraphicFramePr>
            <a:graphicFrameLocks noGrp="1"/>
          </p:cNvGraphicFramePr>
          <p:nvPr>
            <p:ph idx="1"/>
            <p:extLst>
              <p:ext uri="{D42A27DB-BD31-4B8C-83A1-F6EECF244321}">
                <p14:modId xmlns:p14="http://schemas.microsoft.com/office/powerpoint/2010/main" val="3922839261"/>
              </p:ext>
            </p:extLst>
          </p:nvPr>
        </p:nvGraphicFramePr>
        <p:xfrm>
          <a:off x="2071727" y="2920047"/>
          <a:ext cx="5000547" cy="3226144"/>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38797" y="415654"/>
            <a:ext cx="8319752" cy="1143000"/>
          </a:xfrm>
        </p:spPr>
        <p:txBody>
          <a:bodyPr/>
          <a:lstStyle/>
          <a:p>
            <a:r>
              <a:rPr lang="en-US" dirty="0"/>
              <a:t>Virtually all parents recognize that the things students need to learn in </a:t>
            </a:r>
            <a:r>
              <a:rPr lang="en-US" dirty="0" smtClean="0"/>
              <a:t>high school today </a:t>
            </a:r>
            <a:r>
              <a:rPr lang="en-US" dirty="0"/>
              <a:t>are different </a:t>
            </a:r>
            <a:r>
              <a:rPr lang="en-US" dirty="0" smtClean="0"/>
              <a:t>from </a:t>
            </a:r>
            <a:r>
              <a:rPr lang="en-US" dirty="0"/>
              <a:t>20 years </a:t>
            </a:r>
            <a:r>
              <a:rPr lang="en-US" dirty="0" smtClean="0"/>
              <a:t>ago</a:t>
            </a:r>
            <a:endParaRPr lang="en-US" dirty="0"/>
          </a:p>
        </p:txBody>
      </p:sp>
      <p:sp>
        <p:nvSpPr>
          <p:cNvPr id="3" name="Slide Number Placeholder 2"/>
          <p:cNvSpPr>
            <a:spLocks noGrp="1"/>
          </p:cNvSpPr>
          <p:nvPr>
            <p:ph type="sldNum" sz="quarter" idx="10"/>
          </p:nvPr>
        </p:nvSpPr>
        <p:spPr/>
        <p:txBody>
          <a:bodyPr/>
          <a:lstStyle/>
          <a:p>
            <a:pPr>
              <a:defRPr/>
            </a:pPr>
            <a:fld id="{773A8D9D-64E9-4306-8D36-E616A295A43F}" type="slidenum">
              <a:rPr lang="en-US" smtClean="0"/>
              <a:pPr>
                <a:defRPr/>
              </a:pPr>
              <a:t>5</a:t>
            </a:fld>
            <a:endParaRPr lang="en-US" dirty="0"/>
          </a:p>
        </p:txBody>
      </p:sp>
      <p:sp>
        <p:nvSpPr>
          <p:cNvPr id="9" name="TextBox 8"/>
          <p:cNvSpPr txBox="1"/>
          <p:nvPr/>
        </p:nvSpPr>
        <p:spPr>
          <a:xfrm>
            <a:off x="3363686" y="2662286"/>
            <a:ext cx="2438399" cy="584775"/>
          </a:xfrm>
          <a:prstGeom prst="rect">
            <a:avLst/>
          </a:prstGeom>
          <a:noFill/>
        </p:spPr>
        <p:txBody>
          <a:bodyPr wrap="square" rtlCol="0">
            <a:spAutoFit/>
          </a:bodyPr>
          <a:lstStyle/>
          <a:p>
            <a:pPr>
              <a:buClr>
                <a:schemeClr val="accent1"/>
              </a:buClr>
            </a:pPr>
            <a:r>
              <a:rPr lang="en-US" sz="1600" b="1" dirty="0" smtClean="0"/>
              <a:t>The same today as</a:t>
            </a:r>
            <a:br>
              <a:rPr lang="en-US" sz="1600" b="1" dirty="0" smtClean="0"/>
            </a:br>
            <a:r>
              <a:rPr lang="en-US" sz="1600" b="1" dirty="0" smtClean="0"/>
              <a:t>20 years ago</a:t>
            </a:r>
            <a:endParaRPr lang="en-US" sz="1600" b="1" dirty="0"/>
          </a:p>
        </p:txBody>
      </p:sp>
      <p:sp>
        <p:nvSpPr>
          <p:cNvPr id="13" name="TextBox 12"/>
          <p:cNvSpPr txBox="1"/>
          <p:nvPr/>
        </p:nvSpPr>
        <p:spPr>
          <a:xfrm>
            <a:off x="5266558" y="3323263"/>
            <a:ext cx="2870441" cy="584775"/>
          </a:xfrm>
          <a:prstGeom prst="rect">
            <a:avLst/>
          </a:prstGeom>
          <a:noFill/>
        </p:spPr>
        <p:txBody>
          <a:bodyPr wrap="square" rtlCol="0">
            <a:spAutoFit/>
          </a:bodyPr>
          <a:lstStyle/>
          <a:p>
            <a:pPr>
              <a:buClr>
                <a:schemeClr val="accent3"/>
              </a:buClr>
            </a:pPr>
            <a:r>
              <a:rPr lang="en-US" sz="1600" b="1" dirty="0" smtClean="0"/>
              <a:t>Somewhat different today</a:t>
            </a:r>
            <a:br>
              <a:rPr lang="en-US" sz="1600" b="1" dirty="0" smtClean="0"/>
            </a:br>
            <a:r>
              <a:rPr lang="en-US" sz="1600" b="1" dirty="0" smtClean="0"/>
              <a:t>than 20 years ago</a:t>
            </a:r>
            <a:endParaRPr lang="en-US" sz="1600" b="1" dirty="0"/>
          </a:p>
        </p:txBody>
      </p:sp>
      <p:sp>
        <p:nvSpPr>
          <p:cNvPr id="17" name="TextBox 16"/>
          <p:cNvSpPr txBox="1"/>
          <p:nvPr/>
        </p:nvSpPr>
        <p:spPr>
          <a:xfrm>
            <a:off x="688195" y="1626320"/>
            <a:ext cx="7767611" cy="369332"/>
          </a:xfrm>
          <a:prstGeom prst="rect">
            <a:avLst/>
          </a:prstGeom>
          <a:noFill/>
        </p:spPr>
        <p:txBody>
          <a:bodyPr wrap="square" rtlCol="0">
            <a:spAutoFit/>
          </a:bodyPr>
          <a:lstStyle/>
          <a:p>
            <a:r>
              <a:rPr lang="en-US" sz="1800" i="1" dirty="0" smtClean="0">
                <a:solidFill>
                  <a:schemeClr val="tx1">
                    <a:lumMod val="65000"/>
                    <a:lumOff val="35000"/>
                  </a:schemeClr>
                </a:solidFill>
              </a:rPr>
              <a:t>Perception of what a student needs to learn in high school today</a:t>
            </a:r>
            <a:endParaRPr lang="en-US" sz="1800" i="1" dirty="0">
              <a:solidFill>
                <a:schemeClr val="tx1">
                  <a:lumMod val="65000"/>
                  <a:lumOff val="35000"/>
                </a:schemeClr>
              </a:solidFill>
            </a:endParaRPr>
          </a:p>
        </p:txBody>
      </p:sp>
      <p:sp>
        <p:nvSpPr>
          <p:cNvPr id="12" name="TextBox 11"/>
          <p:cNvSpPr txBox="1"/>
          <p:nvPr/>
        </p:nvSpPr>
        <p:spPr>
          <a:xfrm>
            <a:off x="493245" y="3855138"/>
            <a:ext cx="2870441" cy="584775"/>
          </a:xfrm>
          <a:prstGeom prst="rect">
            <a:avLst/>
          </a:prstGeom>
          <a:noFill/>
        </p:spPr>
        <p:txBody>
          <a:bodyPr wrap="square" rtlCol="0">
            <a:spAutoFit/>
          </a:bodyPr>
          <a:lstStyle/>
          <a:p>
            <a:pPr>
              <a:buClr>
                <a:schemeClr val="accent3"/>
              </a:buClr>
            </a:pPr>
            <a:r>
              <a:rPr lang="en-US" sz="1600" b="1" dirty="0" smtClean="0"/>
              <a:t>Very different today</a:t>
            </a:r>
            <a:br>
              <a:rPr lang="en-US" sz="1600" b="1" dirty="0" smtClean="0"/>
            </a:br>
            <a:r>
              <a:rPr lang="en-US" sz="1600" b="1" dirty="0" smtClean="0"/>
              <a:t>than 20 years ago</a:t>
            </a:r>
            <a:endParaRPr lang="en-US" sz="1600" b="1" dirty="0"/>
          </a:p>
        </p:txBody>
      </p:sp>
    </p:spTree>
    <p:extLst>
      <p:ext uri="{BB962C8B-B14F-4D97-AF65-F5344CB8AC3E}">
        <p14:creationId xmlns:p14="http://schemas.microsoft.com/office/powerpoint/2010/main" val="1113406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75" y="418599"/>
            <a:ext cx="8340118" cy="1143000"/>
          </a:xfrm>
        </p:spPr>
        <p:txBody>
          <a:bodyPr/>
          <a:lstStyle/>
          <a:p>
            <a:r>
              <a:rPr lang="en-US" dirty="0" smtClean="0"/>
              <a:t>A </a:t>
            </a:r>
            <a:r>
              <a:rPr lang="en-US" dirty="0"/>
              <a:t>solid majority of </a:t>
            </a:r>
            <a:r>
              <a:rPr lang="en-US" dirty="0" smtClean="0"/>
              <a:t>college students’ </a:t>
            </a:r>
            <a:r>
              <a:rPr lang="en-US" dirty="0"/>
              <a:t>parents </a:t>
            </a:r>
            <a:r>
              <a:rPr lang="en-US" dirty="0" smtClean="0"/>
              <a:t>feel that high </a:t>
            </a:r>
            <a:r>
              <a:rPr lang="en-US" dirty="0"/>
              <a:t>school prepared </a:t>
            </a:r>
            <a:r>
              <a:rPr lang="en-US" dirty="0" smtClean="0"/>
              <a:t>their child very/extremely </a:t>
            </a:r>
            <a:r>
              <a:rPr lang="en-US" dirty="0"/>
              <a:t>well for college; </a:t>
            </a:r>
            <a:r>
              <a:rPr lang="en-US" dirty="0" smtClean="0"/>
              <a:t>fewer </a:t>
            </a:r>
            <a:r>
              <a:rPr lang="en-US" dirty="0"/>
              <a:t>than half of </a:t>
            </a:r>
            <a:r>
              <a:rPr lang="en-US" dirty="0" smtClean="0"/>
              <a:t>non-students’ parents concur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5062286"/>
              </p:ext>
            </p:extLst>
          </p:nvPr>
        </p:nvGraphicFramePr>
        <p:xfrm>
          <a:off x="167425" y="2683064"/>
          <a:ext cx="8809149" cy="356679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6</a:t>
            </a:fld>
            <a:endParaRPr lang="en-US" dirty="0"/>
          </a:p>
        </p:txBody>
      </p:sp>
      <p:sp>
        <p:nvSpPr>
          <p:cNvPr id="6" name="TextBox 5"/>
          <p:cNvSpPr txBox="1"/>
          <p:nvPr/>
        </p:nvSpPr>
        <p:spPr>
          <a:xfrm>
            <a:off x="167426" y="1587715"/>
            <a:ext cx="8809149" cy="335989"/>
          </a:xfrm>
          <a:prstGeom prst="rect">
            <a:avLst/>
          </a:prstGeom>
          <a:noFill/>
        </p:spPr>
        <p:txBody>
          <a:bodyPr wrap="square" rtlCol="0">
            <a:spAutoFit/>
          </a:bodyPr>
          <a:lstStyle/>
          <a:p>
            <a:pPr>
              <a:lnSpc>
                <a:spcPts val="1900"/>
              </a:lnSpc>
            </a:pPr>
            <a:r>
              <a:rPr lang="en-US" sz="1600" i="1" dirty="0" smtClean="0">
                <a:solidFill>
                  <a:schemeClr val="tx1">
                    <a:lumMod val="65000"/>
                    <a:lumOff val="35000"/>
                  </a:schemeClr>
                </a:solidFill>
              </a:rPr>
              <a:t>Which best describes how well your child’s HS education prepared him/her for the following?</a:t>
            </a:r>
            <a:endParaRPr lang="en-US" sz="1600" i="1" dirty="0">
              <a:solidFill>
                <a:schemeClr val="tx1">
                  <a:lumMod val="65000"/>
                  <a:lumOff val="35000"/>
                </a:schemeClr>
              </a:solidFill>
            </a:endParaRPr>
          </a:p>
        </p:txBody>
      </p:sp>
      <p:sp>
        <p:nvSpPr>
          <p:cNvPr id="13" name="TextBox 12"/>
          <p:cNvSpPr txBox="1"/>
          <p:nvPr/>
        </p:nvSpPr>
        <p:spPr>
          <a:xfrm>
            <a:off x="938676" y="2872671"/>
            <a:ext cx="2694969" cy="338554"/>
          </a:xfrm>
          <a:prstGeom prst="rect">
            <a:avLst/>
          </a:prstGeom>
          <a:noFill/>
        </p:spPr>
        <p:txBody>
          <a:bodyPr wrap="none" rtlCol="0">
            <a:spAutoFit/>
          </a:bodyPr>
          <a:lstStyle/>
          <a:p>
            <a:r>
              <a:rPr lang="en-US" sz="1600" b="1" dirty="0" smtClean="0"/>
              <a:t>Academic work in college</a:t>
            </a:r>
            <a:endParaRPr lang="en-US" sz="1600" b="1" dirty="0"/>
          </a:p>
        </p:txBody>
      </p:sp>
      <p:sp>
        <p:nvSpPr>
          <p:cNvPr id="15" name="TextBox 14"/>
          <p:cNvSpPr txBox="1"/>
          <p:nvPr/>
        </p:nvSpPr>
        <p:spPr>
          <a:xfrm>
            <a:off x="961536" y="3353420"/>
            <a:ext cx="595035" cy="338554"/>
          </a:xfrm>
          <a:prstGeom prst="rect">
            <a:avLst/>
          </a:prstGeom>
          <a:noFill/>
        </p:spPr>
        <p:txBody>
          <a:bodyPr wrap="none" rtlCol="0">
            <a:spAutoFit/>
          </a:bodyPr>
          <a:lstStyle/>
          <a:p>
            <a:r>
              <a:rPr lang="en-US" sz="1600" b="1" dirty="0" smtClean="0"/>
              <a:t>73%</a:t>
            </a:r>
            <a:endParaRPr lang="en-US" sz="1600" b="1" dirty="0"/>
          </a:p>
        </p:txBody>
      </p:sp>
      <p:grpSp>
        <p:nvGrpSpPr>
          <p:cNvPr id="8" name="Group 7"/>
          <p:cNvGrpSpPr/>
          <p:nvPr/>
        </p:nvGrpSpPr>
        <p:grpSpPr>
          <a:xfrm>
            <a:off x="302654" y="2054969"/>
            <a:ext cx="8538693" cy="628094"/>
            <a:chOff x="103031" y="1931126"/>
            <a:chExt cx="8538693" cy="628094"/>
          </a:xfrm>
        </p:grpSpPr>
        <p:sp>
          <p:nvSpPr>
            <p:cNvPr id="22" name="TextBox 21"/>
            <p:cNvSpPr txBox="1"/>
            <p:nvPr/>
          </p:nvSpPr>
          <p:spPr>
            <a:xfrm>
              <a:off x="1811915" y="1966750"/>
              <a:ext cx="2052457" cy="592470"/>
            </a:xfrm>
            <a:prstGeom prst="rect">
              <a:avLst/>
            </a:prstGeom>
            <a:noFill/>
            <a:ln>
              <a:noFill/>
            </a:ln>
          </p:spPr>
          <p:txBody>
            <a:bodyPr wrap="square" rtlCol="0">
              <a:spAutoFit/>
            </a:bodyPr>
            <a:lstStyle/>
            <a:p>
              <a:pPr marL="231775" indent="-231775" algn="l">
                <a:lnSpc>
                  <a:spcPts val="1300"/>
                </a:lnSpc>
                <a:spcBef>
                  <a:spcPts val="1200"/>
                </a:spcBef>
                <a:buClr>
                  <a:schemeClr val="accent2"/>
                </a:buClr>
                <a:buFont typeface="Wingdings" pitchFamily="2" charset="2"/>
                <a:buChar char="n"/>
              </a:pPr>
              <a:r>
                <a:rPr lang="en-US" sz="1200" b="1" dirty="0" smtClean="0">
                  <a:solidFill>
                    <a:schemeClr val="tx1">
                      <a:lumMod val="65000"/>
                      <a:lumOff val="35000"/>
                    </a:schemeClr>
                  </a:solidFill>
                </a:rPr>
                <a:t>Very well: </a:t>
              </a:r>
              <a:r>
                <a:rPr lang="en-US" sz="1200" dirty="0" smtClean="0">
                  <a:solidFill>
                    <a:schemeClr val="tx1">
                      <a:lumMod val="65000"/>
                      <a:lumOff val="35000"/>
                    </a:schemeClr>
                  </a:solidFill>
                </a:rPr>
                <a:t>he/she</a:t>
              </a:r>
              <a:br>
                <a:rPr lang="en-US" sz="1200" dirty="0" smtClean="0">
                  <a:solidFill>
                    <a:schemeClr val="tx1">
                      <a:lumMod val="65000"/>
                      <a:lumOff val="35000"/>
                    </a:schemeClr>
                  </a:solidFill>
                </a:rPr>
              </a:br>
              <a:r>
                <a:rPr lang="en-US" sz="1200" dirty="0" smtClean="0">
                  <a:solidFill>
                    <a:schemeClr val="tx1">
                      <a:lumMod val="65000"/>
                      <a:lumOff val="35000"/>
                    </a:schemeClr>
                  </a:solidFill>
                </a:rPr>
                <a:t>generally is able to do </a:t>
              </a:r>
              <a:r>
                <a:rPr lang="en-US" sz="1200" dirty="0">
                  <a:solidFill>
                    <a:schemeClr val="tx1">
                      <a:lumMod val="65000"/>
                      <a:lumOff val="35000"/>
                    </a:schemeClr>
                  </a:solidFill>
                </a:rPr>
                <a:t>what is </a:t>
              </a:r>
              <a:r>
                <a:rPr lang="en-US" sz="1200" dirty="0" smtClean="0">
                  <a:solidFill>
                    <a:schemeClr val="tx1">
                      <a:lumMod val="65000"/>
                      <a:lumOff val="35000"/>
                    </a:schemeClr>
                  </a:solidFill>
                </a:rPr>
                <a:t>expected</a:t>
              </a:r>
              <a:endParaRPr lang="en-US" sz="1200" dirty="0">
                <a:solidFill>
                  <a:schemeClr val="tx1">
                    <a:lumMod val="65000"/>
                    <a:lumOff val="35000"/>
                  </a:schemeClr>
                </a:solidFill>
              </a:endParaRPr>
            </a:p>
          </p:txBody>
        </p:sp>
        <p:sp>
          <p:nvSpPr>
            <p:cNvPr id="25" name="TextBox 24"/>
            <p:cNvSpPr txBox="1"/>
            <p:nvPr/>
          </p:nvSpPr>
          <p:spPr>
            <a:xfrm>
              <a:off x="6997999" y="1966750"/>
              <a:ext cx="1643725" cy="592470"/>
            </a:xfrm>
            <a:prstGeom prst="rect">
              <a:avLst/>
            </a:prstGeom>
            <a:noFill/>
            <a:ln>
              <a:noFill/>
            </a:ln>
          </p:spPr>
          <p:txBody>
            <a:bodyPr wrap="square" rtlCol="0">
              <a:spAutoFit/>
            </a:bodyPr>
            <a:lstStyle/>
            <a:p>
              <a:pPr marL="231775" indent="-231775" algn="l">
                <a:lnSpc>
                  <a:spcPts val="1300"/>
                </a:lnSpc>
                <a:spcBef>
                  <a:spcPts val="1200"/>
                </a:spcBef>
                <a:buClr>
                  <a:schemeClr val="accent4"/>
                </a:buClr>
                <a:buFont typeface="Wingdings" pitchFamily="2" charset="2"/>
                <a:buChar char="n"/>
              </a:pPr>
              <a:r>
                <a:rPr lang="en-US" sz="1200" b="1" dirty="0" smtClean="0">
                  <a:solidFill>
                    <a:schemeClr val="tx1">
                      <a:lumMod val="65000"/>
                      <a:lumOff val="35000"/>
                    </a:schemeClr>
                  </a:solidFill>
                </a:rPr>
                <a:t>Not at all well:</a:t>
              </a:r>
              <a:r>
                <a:rPr lang="en-US" sz="1200" dirty="0" smtClean="0">
                  <a:solidFill>
                    <a:schemeClr val="tx1">
                      <a:lumMod val="65000"/>
                      <a:lumOff val="35000"/>
                    </a:schemeClr>
                  </a:solidFill>
                </a:rPr>
                <a:t> Struggling to </a:t>
              </a:r>
              <a:br>
                <a:rPr lang="en-US" sz="1200" dirty="0" smtClean="0">
                  <a:solidFill>
                    <a:schemeClr val="tx1">
                      <a:lumMod val="65000"/>
                      <a:lumOff val="35000"/>
                    </a:schemeClr>
                  </a:solidFill>
                </a:rPr>
              </a:br>
              <a:r>
                <a:rPr lang="en-US" sz="1200" dirty="0" smtClean="0">
                  <a:solidFill>
                    <a:schemeClr val="tx1">
                      <a:lumMod val="65000"/>
                      <a:lumOff val="35000"/>
                    </a:schemeClr>
                  </a:solidFill>
                </a:rPr>
                <a:t>keep up</a:t>
              </a:r>
            </a:p>
          </p:txBody>
        </p:sp>
        <p:sp>
          <p:nvSpPr>
            <p:cNvPr id="26" name="TextBox 25"/>
            <p:cNvSpPr txBox="1"/>
            <p:nvPr/>
          </p:nvSpPr>
          <p:spPr>
            <a:xfrm>
              <a:off x="3607652" y="1966750"/>
              <a:ext cx="1950049" cy="592470"/>
            </a:xfrm>
            <a:prstGeom prst="rect">
              <a:avLst/>
            </a:prstGeom>
            <a:noFill/>
            <a:ln>
              <a:noFill/>
            </a:ln>
          </p:spPr>
          <p:txBody>
            <a:bodyPr wrap="square" rtlCol="0">
              <a:spAutoFit/>
            </a:bodyPr>
            <a:lstStyle/>
            <a:p>
              <a:pPr marL="231775" indent="-231775" algn="l">
                <a:lnSpc>
                  <a:spcPts val="1300"/>
                </a:lnSpc>
                <a:spcBef>
                  <a:spcPts val="2400"/>
                </a:spcBef>
                <a:buClr>
                  <a:schemeClr val="accent3"/>
                </a:buClr>
                <a:buFont typeface="Wingdings" pitchFamily="2" charset="2"/>
                <a:buChar char="n"/>
              </a:pPr>
              <a:r>
                <a:rPr lang="en-US" sz="1200" b="1" dirty="0" smtClean="0">
                  <a:solidFill>
                    <a:schemeClr val="tx1">
                      <a:lumMod val="65000"/>
                      <a:lumOff val="35000"/>
                    </a:schemeClr>
                  </a:solidFill>
                </a:rPr>
                <a:t>Somewhat well: </a:t>
              </a:r>
              <a:br>
                <a:rPr lang="en-US" sz="1200" b="1" dirty="0" smtClean="0">
                  <a:solidFill>
                    <a:schemeClr val="tx1">
                      <a:lumMod val="65000"/>
                      <a:lumOff val="35000"/>
                    </a:schemeClr>
                  </a:solidFill>
                </a:rPr>
              </a:br>
              <a:r>
                <a:rPr lang="en-US" sz="1200" dirty="0" smtClean="0">
                  <a:solidFill>
                    <a:schemeClr val="tx1">
                      <a:lumMod val="65000"/>
                      <a:lumOff val="35000"/>
                    </a:schemeClr>
                  </a:solidFill>
                </a:rPr>
                <a:t>but some gaps </a:t>
              </a:r>
              <a:r>
                <a:rPr lang="en-US" sz="1200" dirty="0">
                  <a:solidFill>
                    <a:schemeClr val="tx1">
                      <a:lumMod val="65000"/>
                      <a:lumOff val="35000"/>
                    </a:schemeClr>
                  </a:solidFill>
                </a:rPr>
                <a:t>in </a:t>
              </a:r>
              <a:r>
                <a:rPr lang="en-US" sz="1200" dirty="0" smtClean="0">
                  <a:solidFill>
                    <a:schemeClr val="tx1">
                      <a:lumMod val="65000"/>
                      <a:lumOff val="35000"/>
                    </a:schemeClr>
                  </a:solidFill>
                </a:rPr>
                <a:t>preparation</a:t>
              </a:r>
              <a:endParaRPr lang="en-US" sz="1200" dirty="0">
                <a:solidFill>
                  <a:schemeClr val="tx1">
                    <a:lumMod val="65000"/>
                    <a:lumOff val="35000"/>
                  </a:schemeClr>
                </a:solidFill>
              </a:endParaRPr>
            </a:p>
          </p:txBody>
        </p:sp>
        <p:sp>
          <p:nvSpPr>
            <p:cNvPr id="28" name="TextBox 27"/>
            <p:cNvSpPr txBox="1"/>
            <p:nvPr/>
          </p:nvSpPr>
          <p:spPr>
            <a:xfrm>
              <a:off x="104779" y="1966750"/>
              <a:ext cx="2265359" cy="592470"/>
            </a:xfrm>
            <a:prstGeom prst="rect">
              <a:avLst/>
            </a:prstGeom>
            <a:noFill/>
            <a:ln>
              <a:noFill/>
            </a:ln>
          </p:spPr>
          <p:txBody>
            <a:bodyPr wrap="square" rtlCol="0">
              <a:spAutoFit/>
            </a:bodyPr>
            <a:lstStyle/>
            <a:p>
              <a:pPr marL="231775" indent="-231775" algn="l">
                <a:lnSpc>
                  <a:spcPts val="1300"/>
                </a:lnSpc>
                <a:spcBef>
                  <a:spcPts val="1200"/>
                </a:spcBef>
                <a:buClr>
                  <a:schemeClr val="accent1"/>
                </a:buClr>
                <a:buFont typeface="Wingdings" pitchFamily="2" charset="2"/>
                <a:buChar char="n"/>
              </a:pPr>
              <a:r>
                <a:rPr lang="en-US" sz="1200" b="1" dirty="0" smtClean="0">
                  <a:solidFill>
                    <a:schemeClr val="tx1">
                      <a:lumMod val="65000"/>
                      <a:lumOff val="35000"/>
                    </a:schemeClr>
                  </a:solidFill>
                </a:rPr>
                <a:t>Extremely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Prepared for every-</a:t>
              </a:r>
              <a:br>
                <a:rPr lang="en-US" sz="1200" dirty="0" smtClean="0">
                  <a:solidFill>
                    <a:schemeClr val="tx1">
                      <a:lumMod val="65000"/>
                      <a:lumOff val="35000"/>
                    </a:schemeClr>
                  </a:solidFill>
                </a:rPr>
              </a:br>
              <a:r>
                <a:rPr lang="en-US" sz="1200" dirty="0" smtClean="0">
                  <a:solidFill>
                    <a:schemeClr val="tx1">
                      <a:lumMod val="65000"/>
                      <a:lumOff val="35000"/>
                    </a:schemeClr>
                  </a:solidFill>
                </a:rPr>
                <a:t>thing he/she faces</a:t>
              </a:r>
            </a:p>
          </p:txBody>
        </p:sp>
        <p:sp>
          <p:nvSpPr>
            <p:cNvPr id="3" name="Rectangle 2"/>
            <p:cNvSpPr/>
            <p:nvPr/>
          </p:nvSpPr>
          <p:spPr bwMode="auto">
            <a:xfrm>
              <a:off x="103031" y="1931126"/>
              <a:ext cx="8538693" cy="616219"/>
            </a:xfrm>
            <a:prstGeom prst="rect">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lumMod val="65000"/>
                    <a:lumOff val="35000"/>
                  </a:schemeClr>
                </a:solidFill>
                <a:effectLst/>
                <a:latin typeface="Arial" charset="0"/>
              </a:endParaRPr>
            </a:p>
          </p:txBody>
        </p:sp>
        <p:sp>
          <p:nvSpPr>
            <p:cNvPr id="24" name="TextBox 23"/>
            <p:cNvSpPr txBox="1"/>
            <p:nvPr/>
          </p:nvSpPr>
          <p:spPr>
            <a:xfrm>
              <a:off x="5450653" y="1966750"/>
              <a:ext cx="1971106" cy="592470"/>
            </a:xfrm>
            <a:prstGeom prst="rect">
              <a:avLst/>
            </a:prstGeom>
            <a:noFill/>
            <a:ln>
              <a:noFill/>
            </a:ln>
          </p:spPr>
          <p:txBody>
            <a:bodyPr wrap="square" rtlCol="0">
              <a:spAutoFit/>
            </a:bodyPr>
            <a:lstStyle/>
            <a:p>
              <a:pPr marL="231775" indent="-231775" algn="l">
                <a:lnSpc>
                  <a:spcPts val="1300"/>
                </a:lnSpc>
                <a:spcBef>
                  <a:spcPts val="1200"/>
                </a:spcBef>
                <a:buClr>
                  <a:schemeClr val="accent5"/>
                </a:buClr>
                <a:buFont typeface="Wingdings" pitchFamily="2" charset="2"/>
                <a:buChar char="n"/>
              </a:pPr>
              <a:r>
                <a:rPr lang="en-US" sz="1200" b="1" dirty="0" smtClean="0">
                  <a:solidFill>
                    <a:schemeClr val="tx1">
                      <a:lumMod val="65000"/>
                      <a:lumOff val="35000"/>
                    </a:schemeClr>
                  </a:solidFill>
                </a:rPr>
                <a:t>Not too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Large gaps in preparation</a:t>
              </a:r>
            </a:p>
          </p:txBody>
        </p:sp>
      </p:grpSp>
      <p:sp>
        <p:nvSpPr>
          <p:cNvPr id="36" name="TextBox 35"/>
          <p:cNvSpPr txBox="1"/>
          <p:nvPr/>
        </p:nvSpPr>
        <p:spPr>
          <a:xfrm>
            <a:off x="3269146" y="5609851"/>
            <a:ext cx="481222" cy="338554"/>
          </a:xfrm>
          <a:prstGeom prst="rect">
            <a:avLst/>
          </a:prstGeom>
          <a:noFill/>
        </p:spPr>
        <p:txBody>
          <a:bodyPr wrap="none" rtlCol="0">
            <a:spAutoFit/>
          </a:bodyPr>
          <a:lstStyle/>
          <a:p>
            <a:r>
              <a:rPr lang="en-US" sz="1600" b="1" dirty="0"/>
              <a:t>4</a:t>
            </a:r>
            <a:r>
              <a:rPr lang="en-US" sz="1600" b="1" dirty="0" smtClean="0"/>
              <a:t>%</a:t>
            </a:r>
            <a:endParaRPr lang="en-US" sz="1600" b="1" dirty="0"/>
          </a:p>
        </p:txBody>
      </p:sp>
      <p:cxnSp>
        <p:nvCxnSpPr>
          <p:cNvPr id="10" name="Straight Connector 9"/>
          <p:cNvCxnSpPr/>
          <p:nvPr/>
        </p:nvCxnSpPr>
        <p:spPr bwMode="auto">
          <a:xfrm flipV="1">
            <a:off x="4572000" y="2872671"/>
            <a:ext cx="0" cy="3464609"/>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4995875" y="2872671"/>
            <a:ext cx="3358172" cy="584775"/>
          </a:xfrm>
          <a:prstGeom prst="rect">
            <a:avLst/>
          </a:prstGeom>
          <a:noFill/>
        </p:spPr>
        <p:txBody>
          <a:bodyPr wrap="square" rtlCol="0">
            <a:spAutoFit/>
          </a:bodyPr>
          <a:lstStyle/>
          <a:p>
            <a:r>
              <a:rPr lang="en-US" sz="1600" b="1" dirty="0" smtClean="0"/>
              <a:t>Skills, abilities, work habits expected in the working world</a:t>
            </a:r>
            <a:endParaRPr lang="en-US" sz="1600" b="1" dirty="0"/>
          </a:p>
        </p:txBody>
      </p:sp>
      <p:sp>
        <p:nvSpPr>
          <p:cNvPr id="9" name="TextBox 8"/>
          <p:cNvSpPr txBox="1"/>
          <p:nvPr/>
        </p:nvSpPr>
        <p:spPr>
          <a:xfrm>
            <a:off x="1026840" y="6123649"/>
            <a:ext cx="2518638" cy="307777"/>
          </a:xfrm>
          <a:prstGeom prst="rect">
            <a:avLst/>
          </a:prstGeom>
          <a:noFill/>
        </p:spPr>
        <p:txBody>
          <a:bodyPr wrap="none" rtlCol="0">
            <a:spAutoFit/>
          </a:bodyPr>
          <a:lstStyle/>
          <a:p>
            <a:r>
              <a:rPr lang="en-US" b="1" dirty="0" smtClean="0"/>
              <a:t>Parents of college students</a:t>
            </a:r>
            <a:endParaRPr lang="en-US" b="1" dirty="0"/>
          </a:p>
        </p:txBody>
      </p:sp>
      <p:sp>
        <p:nvSpPr>
          <p:cNvPr id="30" name="TextBox 29"/>
          <p:cNvSpPr txBox="1"/>
          <p:nvPr/>
        </p:nvSpPr>
        <p:spPr>
          <a:xfrm>
            <a:off x="5459807" y="4257248"/>
            <a:ext cx="595035" cy="338554"/>
          </a:xfrm>
          <a:prstGeom prst="rect">
            <a:avLst/>
          </a:prstGeom>
          <a:noFill/>
        </p:spPr>
        <p:txBody>
          <a:bodyPr wrap="none" rtlCol="0">
            <a:spAutoFit/>
          </a:bodyPr>
          <a:lstStyle/>
          <a:p>
            <a:r>
              <a:rPr lang="en-US" sz="1600" b="1" dirty="0" smtClean="0"/>
              <a:t>45%</a:t>
            </a:r>
            <a:endParaRPr lang="en-US" sz="1600" b="1" dirty="0"/>
          </a:p>
        </p:txBody>
      </p:sp>
      <p:sp>
        <p:nvSpPr>
          <p:cNvPr id="31" name="TextBox 30"/>
          <p:cNvSpPr txBox="1"/>
          <p:nvPr/>
        </p:nvSpPr>
        <p:spPr>
          <a:xfrm>
            <a:off x="5370427" y="6123649"/>
            <a:ext cx="3005951" cy="307777"/>
          </a:xfrm>
          <a:prstGeom prst="rect">
            <a:avLst/>
          </a:prstGeom>
          <a:noFill/>
        </p:spPr>
        <p:txBody>
          <a:bodyPr wrap="none" rtlCol="0">
            <a:spAutoFit/>
          </a:bodyPr>
          <a:lstStyle/>
          <a:p>
            <a:r>
              <a:rPr lang="en-US" b="1" dirty="0" smtClean="0"/>
              <a:t>Parents of children not in college</a:t>
            </a:r>
            <a:endParaRPr lang="en-US" b="1" dirty="0"/>
          </a:p>
        </p:txBody>
      </p:sp>
      <p:sp>
        <p:nvSpPr>
          <p:cNvPr id="32" name="TextBox 31"/>
          <p:cNvSpPr txBox="1"/>
          <p:nvPr/>
        </p:nvSpPr>
        <p:spPr>
          <a:xfrm>
            <a:off x="7629754" y="5164028"/>
            <a:ext cx="595035" cy="338554"/>
          </a:xfrm>
          <a:prstGeom prst="rect">
            <a:avLst/>
          </a:prstGeom>
          <a:noFill/>
        </p:spPr>
        <p:txBody>
          <a:bodyPr wrap="none" rtlCol="0">
            <a:spAutoFit/>
          </a:bodyPr>
          <a:lstStyle/>
          <a:p>
            <a:r>
              <a:rPr lang="en-US" sz="1600" b="1" dirty="0" smtClean="0"/>
              <a:t>16%</a:t>
            </a:r>
            <a:endParaRPr lang="en-US" sz="1600" b="1" dirty="0"/>
          </a:p>
        </p:txBody>
      </p:sp>
    </p:spTree>
    <p:extLst>
      <p:ext uri="{BB962C8B-B14F-4D97-AF65-F5344CB8AC3E}">
        <p14:creationId xmlns:p14="http://schemas.microsoft.com/office/powerpoint/2010/main" val="1996143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9" y="304299"/>
            <a:ext cx="8340118" cy="1143000"/>
          </a:xfrm>
        </p:spPr>
        <p:txBody>
          <a:bodyPr/>
          <a:lstStyle/>
          <a:p>
            <a:r>
              <a:rPr lang="en-US" dirty="0" smtClean="0"/>
              <a:t>Parents </a:t>
            </a:r>
            <a:r>
              <a:rPr lang="en-US" dirty="0"/>
              <a:t>of college students are more optimistic than </a:t>
            </a:r>
            <a:r>
              <a:rPr lang="en-US" dirty="0" smtClean="0"/>
              <a:t>are college students about </a:t>
            </a:r>
            <a:r>
              <a:rPr lang="en-US" dirty="0"/>
              <a:t>their </a:t>
            </a:r>
            <a:r>
              <a:rPr lang="en-US" dirty="0" smtClean="0"/>
              <a:t>preparedness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9798767"/>
              </p:ext>
            </p:extLst>
          </p:nvPr>
        </p:nvGraphicFramePr>
        <p:xfrm>
          <a:off x="167425" y="2683064"/>
          <a:ext cx="8809149" cy="356679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7</a:t>
            </a:fld>
            <a:endParaRPr lang="en-US" dirty="0"/>
          </a:p>
        </p:txBody>
      </p:sp>
      <p:sp>
        <p:nvSpPr>
          <p:cNvPr id="6" name="TextBox 5"/>
          <p:cNvSpPr txBox="1"/>
          <p:nvPr/>
        </p:nvSpPr>
        <p:spPr>
          <a:xfrm>
            <a:off x="307112" y="1314046"/>
            <a:ext cx="8534235"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Which best describes how well [your, your child’s] high school education prepared [you, him/her] for the academic work in college?</a:t>
            </a:r>
            <a:endParaRPr lang="en-US" sz="1600" i="1" dirty="0">
              <a:solidFill>
                <a:schemeClr val="tx1">
                  <a:lumMod val="65000"/>
                  <a:lumOff val="35000"/>
                </a:schemeClr>
              </a:solidFill>
            </a:endParaRPr>
          </a:p>
        </p:txBody>
      </p:sp>
      <p:sp>
        <p:nvSpPr>
          <p:cNvPr id="15" name="TextBox 14"/>
          <p:cNvSpPr txBox="1"/>
          <p:nvPr/>
        </p:nvSpPr>
        <p:spPr>
          <a:xfrm>
            <a:off x="961536" y="3353420"/>
            <a:ext cx="595035" cy="338554"/>
          </a:xfrm>
          <a:prstGeom prst="rect">
            <a:avLst/>
          </a:prstGeom>
          <a:noFill/>
        </p:spPr>
        <p:txBody>
          <a:bodyPr wrap="none" rtlCol="0">
            <a:spAutoFit/>
          </a:bodyPr>
          <a:lstStyle/>
          <a:p>
            <a:r>
              <a:rPr lang="en-US" sz="1600" b="1" dirty="0" smtClean="0"/>
              <a:t>73%</a:t>
            </a:r>
            <a:endParaRPr lang="en-US" sz="1600" b="1" dirty="0"/>
          </a:p>
        </p:txBody>
      </p:sp>
      <p:grpSp>
        <p:nvGrpSpPr>
          <p:cNvPr id="8" name="Group 7"/>
          <p:cNvGrpSpPr/>
          <p:nvPr/>
        </p:nvGrpSpPr>
        <p:grpSpPr>
          <a:xfrm>
            <a:off x="302654" y="2054969"/>
            <a:ext cx="8538693" cy="628094"/>
            <a:chOff x="103031" y="1931126"/>
            <a:chExt cx="8538693" cy="628094"/>
          </a:xfrm>
        </p:grpSpPr>
        <p:sp>
          <p:nvSpPr>
            <p:cNvPr id="22" name="TextBox 21"/>
            <p:cNvSpPr txBox="1"/>
            <p:nvPr/>
          </p:nvSpPr>
          <p:spPr>
            <a:xfrm>
              <a:off x="1811915" y="1966750"/>
              <a:ext cx="2052457" cy="592470"/>
            </a:xfrm>
            <a:prstGeom prst="rect">
              <a:avLst/>
            </a:prstGeom>
            <a:noFill/>
            <a:ln>
              <a:noFill/>
            </a:ln>
          </p:spPr>
          <p:txBody>
            <a:bodyPr wrap="square" rtlCol="0">
              <a:spAutoFit/>
            </a:bodyPr>
            <a:lstStyle/>
            <a:p>
              <a:pPr marL="231775" indent="-231775" algn="l">
                <a:lnSpc>
                  <a:spcPts val="1300"/>
                </a:lnSpc>
                <a:spcBef>
                  <a:spcPts val="1200"/>
                </a:spcBef>
                <a:buClr>
                  <a:schemeClr val="accent2"/>
                </a:buClr>
                <a:buFont typeface="Wingdings" pitchFamily="2" charset="2"/>
                <a:buChar char="n"/>
              </a:pPr>
              <a:r>
                <a:rPr lang="en-US" sz="1200" b="1" dirty="0" smtClean="0">
                  <a:solidFill>
                    <a:schemeClr val="tx1">
                      <a:lumMod val="65000"/>
                      <a:lumOff val="35000"/>
                    </a:schemeClr>
                  </a:solidFill>
                </a:rPr>
                <a:t>Very well: </a:t>
              </a:r>
              <a:r>
                <a:rPr lang="en-US" sz="1200" dirty="0" smtClean="0">
                  <a:solidFill>
                    <a:schemeClr val="tx1">
                      <a:lumMod val="65000"/>
                      <a:lumOff val="35000"/>
                    </a:schemeClr>
                  </a:solidFill>
                </a:rPr>
                <a:t>he/she</a:t>
              </a:r>
              <a:br>
                <a:rPr lang="en-US" sz="1200" dirty="0" smtClean="0">
                  <a:solidFill>
                    <a:schemeClr val="tx1">
                      <a:lumMod val="65000"/>
                      <a:lumOff val="35000"/>
                    </a:schemeClr>
                  </a:solidFill>
                </a:rPr>
              </a:br>
              <a:r>
                <a:rPr lang="en-US" sz="1200" dirty="0" smtClean="0">
                  <a:solidFill>
                    <a:schemeClr val="tx1">
                      <a:lumMod val="65000"/>
                      <a:lumOff val="35000"/>
                    </a:schemeClr>
                  </a:solidFill>
                </a:rPr>
                <a:t>generally is able to do </a:t>
              </a:r>
              <a:r>
                <a:rPr lang="en-US" sz="1200" dirty="0">
                  <a:solidFill>
                    <a:schemeClr val="tx1">
                      <a:lumMod val="65000"/>
                      <a:lumOff val="35000"/>
                    </a:schemeClr>
                  </a:solidFill>
                </a:rPr>
                <a:t>what is </a:t>
              </a:r>
              <a:r>
                <a:rPr lang="en-US" sz="1200" dirty="0" smtClean="0">
                  <a:solidFill>
                    <a:schemeClr val="tx1">
                      <a:lumMod val="65000"/>
                      <a:lumOff val="35000"/>
                    </a:schemeClr>
                  </a:solidFill>
                </a:rPr>
                <a:t>expected</a:t>
              </a:r>
              <a:endParaRPr lang="en-US" sz="1200" dirty="0">
                <a:solidFill>
                  <a:schemeClr val="tx1">
                    <a:lumMod val="65000"/>
                    <a:lumOff val="35000"/>
                  </a:schemeClr>
                </a:solidFill>
              </a:endParaRPr>
            </a:p>
          </p:txBody>
        </p:sp>
        <p:sp>
          <p:nvSpPr>
            <p:cNvPr id="25" name="TextBox 24"/>
            <p:cNvSpPr txBox="1"/>
            <p:nvPr/>
          </p:nvSpPr>
          <p:spPr>
            <a:xfrm>
              <a:off x="6997999" y="1966750"/>
              <a:ext cx="1643725" cy="592470"/>
            </a:xfrm>
            <a:prstGeom prst="rect">
              <a:avLst/>
            </a:prstGeom>
            <a:noFill/>
            <a:ln>
              <a:noFill/>
            </a:ln>
          </p:spPr>
          <p:txBody>
            <a:bodyPr wrap="square" rtlCol="0">
              <a:spAutoFit/>
            </a:bodyPr>
            <a:lstStyle/>
            <a:p>
              <a:pPr marL="231775" indent="-231775" algn="l">
                <a:lnSpc>
                  <a:spcPts val="1300"/>
                </a:lnSpc>
                <a:spcBef>
                  <a:spcPts val="1200"/>
                </a:spcBef>
                <a:buClr>
                  <a:schemeClr val="accent4"/>
                </a:buClr>
                <a:buFont typeface="Wingdings" pitchFamily="2" charset="2"/>
                <a:buChar char="n"/>
              </a:pPr>
              <a:r>
                <a:rPr lang="en-US" sz="1200" b="1" dirty="0" smtClean="0">
                  <a:solidFill>
                    <a:schemeClr val="tx1">
                      <a:lumMod val="65000"/>
                      <a:lumOff val="35000"/>
                    </a:schemeClr>
                  </a:solidFill>
                </a:rPr>
                <a:t>Not at all well:</a:t>
              </a:r>
              <a:r>
                <a:rPr lang="en-US" sz="1200" dirty="0" smtClean="0">
                  <a:solidFill>
                    <a:schemeClr val="tx1">
                      <a:lumMod val="65000"/>
                      <a:lumOff val="35000"/>
                    </a:schemeClr>
                  </a:solidFill>
                </a:rPr>
                <a:t> Struggling to </a:t>
              </a:r>
              <a:br>
                <a:rPr lang="en-US" sz="1200" dirty="0" smtClean="0">
                  <a:solidFill>
                    <a:schemeClr val="tx1">
                      <a:lumMod val="65000"/>
                      <a:lumOff val="35000"/>
                    </a:schemeClr>
                  </a:solidFill>
                </a:rPr>
              </a:br>
              <a:r>
                <a:rPr lang="en-US" sz="1200" dirty="0" smtClean="0">
                  <a:solidFill>
                    <a:schemeClr val="tx1">
                      <a:lumMod val="65000"/>
                      <a:lumOff val="35000"/>
                    </a:schemeClr>
                  </a:solidFill>
                </a:rPr>
                <a:t>keep up</a:t>
              </a:r>
            </a:p>
          </p:txBody>
        </p:sp>
        <p:sp>
          <p:nvSpPr>
            <p:cNvPr id="26" name="TextBox 25"/>
            <p:cNvSpPr txBox="1"/>
            <p:nvPr/>
          </p:nvSpPr>
          <p:spPr>
            <a:xfrm>
              <a:off x="3607652" y="1966750"/>
              <a:ext cx="1950049" cy="592470"/>
            </a:xfrm>
            <a:prstGeom prst="rect">
              <a:avLst/>
            </a:prstGeom>
            <a:noFill/>
            <a:ln>
              <a:noFill/>
            </a:ln>
          </p:spPr>
          <p:txBody>
            <a:bodyPr wrap="square" rtlCol="0">
              <a:spAutoFit/>
            </a:bodyPr>
            <a:lstStyle/>
            <a:p>
              <a:pPr marL="231775" indent="-231775" algn="l">
                <a:lnSpc>
                  <a:spcPts val="1300"/>
                </a:lnSpc>
                <a:spcBef>
                  <a:spcPts val="2400"/>
                </a:spcBef>
                <a:buClr>
                  <a:schemeClr val="accent3"/>
                </a:buClr>
                <a:buFont typeface="Wingdings" pitchFamily="2" charset="2"/>
                <a:buChar char="n"/>
              </a:pPr>
              <a:r>
                <a:rPr lang="en-US" sz="1200" b="1" dirty="0" smtClean="0">
                  <a:solidFill>
                    <a:schemeClr val="tx1">
                      <a:lumMod val="65000"/>
                      <a:lumOff val="35000"/>
                    </a:schemeClr>
                  </a:solidFill>
                </a:rPr>
                <a:t>Somewhat well: </a:t>
              </a:r>
              <a:br>
                <a:rPr lang="en-US" sz="1200" b="1" dirty="0" smtClean="0">
                  <a:solidFill>
                    <a:schemeClr val="tx1">
                      <a:lumMod val="65000"/>
                      <a:lumOff val="35000"/>
                    </a:schemeClr>
                  </a:solidFill>
                </a:rPr>
              </a:br>
              <a:r>
                <a:rPr lang="en-US" sz="1200" dirty="0" smtClean="0">
                  <a:solidFill>
                    <a:schemeClr val="tx1">
                      <a:lumMod val="65000"/>
                      <a:lumOff val="35000"/>
                    </a:schemeClr>
                  </a:solidFill>
                </a:rPr>
                <a:t>but some gaps </a:t>
              </a:r>
              <a:r>
                <a:rPr lang="en-US" sz="1200" dirty="0">
                  <a:solidFill>
                    <a:schemeClr val="tx1">
                      <a:lumMod val="65000"/>
                      <a:lumOff val="35000"/>
                    </a:schemeClr>
                  </a:solidFill>
                </a:rPr>
                <a:t>in </a:t>
              </a:r>
              <a:r>
                <a:rPr lang="en-US" sz="1200" dirty="0" smtClean="0">
                  <a:solidFill>
                    <a:schemeClr val="tx1">
                      <a:lumMod val="65000"/>
                      <a:lumOff val="35000"/>
                    </a:schemeClr>
                  </a:solidFill>
                </a:rPr>
                <a:t>preparation</a:t>
              </a:r>
              <a:endParaRPr lang="en-US" sz="1200" dirty="0">
                <a:solidFill>
                  <a:schemeClr val="tx1">
                    <a:lumMod val="65000"/>
                    <a:lumOff val="35000"/>
                  </a:schemeClr>
                </a:solidFill>
              </a:endParaRPr>
            </a:p>
          </p:txBody>
        </p:sp>
        <p:sp>
          <p:nvSpPr>
            <p:cNvPr id="28" name="TextBox 27"/>
            <p:cNvSpPr txBox="1"/>
            <p:nvPr/>
          </p:nvSpPr>
          <p:spPr>
            <a:xfrm>
              <a:off x="104779" y="1966750"/>
              <a:ext cx="2265359" cy="592470"/>
            </a:xfrm>
            <a:prstGeom prst="rect">
              <a:avLst/>
            </a:prstGeom>
            <a:noFill/>
            <a:ln>
              <a:noFill/>
            </a:ln>
          </p:spPr>
          <p:txBody>
            <a:bodyPr wrap="square" rtlCol="0">
              <a:spAutoFit/>
            </a:bodyPr>
            <a:lstStyle/>
            <a:p>
              <a:pPr marL="231775" indent="-231775" algn="l">
                <a:lnSpc>
                  <a:spcPts val="1300"/>
                </a:lnSpc>
                <a:spcBef>
                  <a:spcPts val="1200"/>
                </a:spcBef>
                <a:buClr>
                  <a:schemeClr val="accent1"/>
                </a:buClr>
                <a:buFont typeface="Wingdings" pitchFamily="2" charset="2"/>
                <a:buChar char="n"/>
              </a:pPr>
              <a:r>
                <a:rPr lang="en-US" sz="1200" b="1" dirty="0" smtClean="0">
                  <a:solidFill>
                    <a:schemeClr val="tx1">
                      <a:lumMod val="65000"/>
                      <a:lumOff val="35000"/>
                    </a:schemeClr>
                  </a:solidFill>
                </a:rPr>
                <a:t>Extremely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Prepared for every-</a:t>
              </a:r>
              <a:br>
                <a:rPr lang="en-US" sz="1200" dirty="0" smtClean="0">
                  <a:solidFill>
                    <a:schemeClr val="tx1">
                      <a:lumMod val="65000"/>
                      <a:lumOff val="35000"/>
                    </a:schemeClr>
                  </a:solidFill>
                </a:rPr>
              </a:br>
              <a:r>
                <a:rPr lang="en-US" sz="1200" dirty="0" smtClean="0">
                  <a:solidFill>
                    <a:schemeClr val="tx1">
                      <a:lumMod val="65000"/>
                      <a:lumOff val="35000"/>
                    </a:schemeClr>
                  </a:solidFill>
                </a:rPr>
                <a:t>thing he/she faces</a:t>
              </a:r>
            </a:p>
          </p:txBody>
        </p:sp>
        <p:sp>
          <p:nvSpPr>
            <p:cNvPr id="3" name="Rectangle 2"/>
            <p:cNvSpPr/>
            <p:nvPr/>
          </p:nvSpPr>
          <p:spPr bwMode="auto">
            <a:xfrm>
              <a:off x="103031" y="1931126"/>
              <a:ext cx="8538693" cy="616219"/>
            </a:xfrm>
            <a:prstGeom prst="rect">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lumMod val="65000"/>
                    <a:lumOff val="35000"/>
                  </a:schemeClr>
                </a:solidFill>
                <a:effectLst/>
                <a:latin typeface="Arial" charset="0"/>
              </a:endParaRPr>
            </a:p>
          </p:txBody>
        </p:sp>
        <p:sp>
          <p:nvSpPr>
            <p:cNvPr id="24" name="TextBox 23"/>
            <p:cNvSpPr txBox="1"/>
            <p:nvPr/>
          </p:nvSpPr>
          <p:spPr>
            <a:xfrm>
              <a:off x="5450653" y="1966750"/>
              <a:ext cx="1971106" cy="592470"/>
            </a:xfrm>
            <a:prstGeom prst="rect">
              <a:avLst/>
            </a:prstGeom>
            <a:noFill/>
            <a:ln>
              <a:noFill/>
            </a:ln>
          </p:spPr>
          <p:txBody>
            <a:bodyPr wrap="square" rtlCol="0">
              <a:spAutoFit/>
            </a:bodyPr>
            <a:lstStyle/>
            <a:p>
              <a:pPr marL="231775" indent="-231775" algn="l">
                <a:lnSpc>
                  <a:spcPts val="1300"/>
                </a:lnSpc>
                <a:spcBef>
                  <a:spcPts val="1200"/>
                </a:spcBef>
                <a:buClr>
                  <a:schemeClr val="accent5"/>
                </a:buClr>
                <a:buFont typeface="Wingdings" pitchFamily="2" charset="2"/>
                <a:buChar char="n"/>
              </a:pPr>
              <a:r>
                <a:rPr lang="en-US" sz="1200" b="1" dirty="0" smtClean="0">
                  <a:solidFill>
                    <a:schemeClr val="tx1">
                      <a:lumMod val="65000"/>
                      <a:lumOff val="35000"/>
                    </a:schemeClr>
                  </a:solidFill>
                </a:rPr>
                <a:t>Not too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Large gaps in preparation</a:t>
              </a:r>
            </a:p>
          </p:txBody>
        </p:sp>
      </p:grpSp>
      <p:sp>
        <p:nvSpPr>
          <p:cNvPr id="36" name="TextBox 35"/>
          <p:cNvSpPr txBox="1"/>
          <p:nvPr/>
        </p:nvSpPr>
        <p:spPr>
          <a:xfrm>
            <a:off x="3269146" y="5609851"/>
            <a:ext cx="481222" cy="338554"/>
          </a:xfrm>
          <a:prstGeom prst="rect">
            <a:avLst/>
          </a:prstGeom>
          <a:noFill/>
        </p:spPr>
        <p:txBody>
          <a:bodyPr wrap="none" rtlCol="0">
            <a:spAutoFit/>
          </a:bodyPr>
          <a:lstStyle/>
          <a:p>
            <a:r>
              <a:rPr lang="en-US" sz="1600" b="1" dirty="0"/>
              <a:t>4</a:t>
            </a:r>
            <a:r>
              <a:rPr lang="en-US" sz="1600" b="1" dirty="0" smtClean="0"/>
              <a:t>%</a:t>
            </a:r>
            <a:endParaRPr lang="en-US" sz="1600" b="1" dirty="0"/>
          </a:p>
        </p:txBody>
      </p:sp>
      <p:cxnSp>
        <p:nvCxnSpPr>
          <p:cNvPr id="10" name="Straight Connector 9"/>
          <p:cNvCxnSpPr/>
          <p:nvPr/>
        </p:nvCxnSpPr>
        <p:spPr bwMode="auto">
          <a:xfrm flipV="1">
            <a:off x="4572000" y="2872671"/>
            <a:ext cx="0" cy="3464609"/>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53717" y="6123649"/>
            <a:ext cx="2864887" cy="338554"/>
          </a:xfrm>
          <a:prstGeom prst="rect">
            <a:avLst/>
          </a:prstGeom>
          <a:noFill/>
        </p:spPr>
        <p:txBody>
          <a:bodyPr wrap="none" rtlCol="0">
            <a:spAutoFit/>
          </a:bodyPr>
          <a:lstStyle/>
          <a:p>
            <a:r>
              <a:rPr lang="en-US" sz="1600" b="1" dirty="0" smtClean="0"/>
              <a:t>Parents of college students</a:t>
            </a:r>
            <a:endParaRPr lang="en-US" sz="1600" b="1" dirty="0"/>
          </a:p>
        </p:txBody>
      </p:sp>
      <p:sp>
        <p:nvSpPr>
          <p:cNvPr id="30" name="TextBox 29"/>
          <p:cNvSpPr txBox="1"/>
          <p:nvPr/>
        </p:nvSpPr>
        <p:spPr>
          <a:xfrm>
            <a:off x="5436149" y="3946842"/>
            <a:ext cx="595035" cy="338554"/>
          </a:xfrm>
          <a:prstGeom prst="rect">
            <a:avLst/>
          </a:prstGeom>
          <a:noFill/>
        </p:spPr>
        <p:txBody>
          <a:bodyPr wrap="none" rtlCol="0">
            <a:spAutoFit/>
          </a:bodyPr>
          <a:lstStyle/>
          <a:p>
            <a:r>
              <a:rPr lang="en-US" sz="1600" b="1" dirty="0"/>
              <a:t>5</a:t>
            </a:r>
            <a:r>
              <a:rPr lang="en-US" sz="1600" b="1" dirty="0" smtClean="0"/>
              <a:t>3%</a:t>
            </a:r>
            <a:endParaRPr lang="en-US" sz="1600" b="1" dirty="0"/>
          </a:p>
        </p:txBody>
      </p:sp>
      <p:sp>
        <p:nvSpPr>
          <p:cNvPr id="31" name="TextBox 30"/>
          <p:cNvSpPr txBox="1"/>
          <p:nvPr/>
        </p:nvSpPr>
        <p:spPr>
          <a:xfrm>
            <a:off x="5954720" y="6123649"/>
            <a:ext cx="1837361" cy="338554"/>
          </a:xfrm>
          <a:prstGeom prst="rect">
            <a:avLst/>
          </a:prstGeom>
          <a:noFill/>
        </p:spPr>
        <p:txBody>
          <a:bodyPr wrap="none" rtlCol="0">
            <a:spAutoFit/>
          </a:bodyPr>
          <a:lstStyle/>
          <a:p>
            <a:r>
              <a:rPr lang="en-US" sz="1600" b="1" dirty="0" smtClean="0"/>
              <a:t>College students</a:t>
            </a:r>
            <a:endParaRPr lang="en-US" sz="1600" b="1" dirty="0"/>
          </a:p>
        </p:txBody>
      </p:sp>
      <p:sp>
        <p:nvSpPr>
          <p:cNvPr id="32" name="TextBox 31"/>
          <p:cNvSpPr txBox="1"/>
          <p:nvPr/>
        </p:nvSpPr>
        <p:spPr>
          <a:xfrm>
            <a:off x="7664044" y="5289758"/>
            <a:ext cx="595035" cy="338554"/>
          </a:xfrm>
          <a:prstGeom prst="rect">
            <a:avLst/>
          </a:prstGeom>
          <a:noFill/>
        </p:spPr>
        <p:txBody>
          <a:bodyPr wrap="none" rtlCol="0">
            <a:spAutoFit/>
          </a:bodyPr>
          <a:lstStyle/>
          <a:p>
            <a:r>
              <a:rPr lang="en-US" sz="1600" b="1" dirty="0" smtClean="0"/>
              <a:t>13%</a:t>
            </a:r>
            <a:endParaRPr lang="en-US" sz="1600" b="1" dirty="0"/>
          </a:p>
        </p:txBody>
      </p:sp>
    </p:spTree>
    <p:extLst>
      <p:ext uri="{BB962C8B-B14F-4D97-AF65-F5344CB8AC3E}">
        <p14:creationId xmlns:p14="http://schemas.microsoft.com/office/powerpoint/2010/main" val="1028383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9" y="418599"/>
            <a:ext cx="8248835" cy="1143000"/>
          </a:xfrm>
        </p:spPr>
        <p:txBody>
          <a:bodyPr/>
          <a:lstStyle/>
          <a:p>
            <a:r>
              <a:rPr lang="en-US" dirty="0" smtClean="0"/>
              <a:t>Parents of children that are not in college are less optimistic than young people who are not attending college about their preparedness for </a:t>
            </a:r>
            <a:r>
              <a:rPr lang="en-US" dirty="0"/>
              <a:t>the work </a:t>
            </a:r>
            <a:r>
              <a:rPr lang="en-US" dirty="0" smtClean="0"/>
              <a:t>world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1700286"/>
              </p:ext>
            </p:extLst>
          </p:nvPr>
        </p:nvGraphicFramePr>
        <p:xfrm>
          <a:off x="167425" y="2683064"/>
          <a:ext cx="8809149" cy="356679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8</a:t>
            </a:fld>
            <a:endParaRPr lang="en-US" dirty="0"/>
          </a:p>
        </p:txBody>
      </p:sp>
      <p:sp>
        <p:nvSpPr>
          <p:cNvPr id="6" name="TextBox 5"/>
          <p:cNvSpPr txBox="1"/>
          <p:nvPr/>
        </p:nvSpPr>
        <p:spPr>
          <a:xfrm>
            <a:off x="307112" y="1571496"/>
            <a:ext cx="8534235" cy="579646"/>
          </a:xfrm>
          <a:prstGeom prst="rect">
            <a:avLst/>
          </a:prstGeom>
          <a:noFill/>
        </p:spPr>
        <p:txBody>
          <a:bodyPr wrap="square" rtlCol="0">
            <a:spAutoFit/>
          </a:bodyPr>
          <a:lstStyle/>
          <a:p>
            <a:pPr algn="l">
              <a:lnSpc>
                <a:spcPts val="1900"/>
              </a:lnSpc>
            </a:pPr>
            <a:r>
              <a:rPr lang="en-US" sz="1600" i="1" dirty="0" smtClean="0">
                <a:solidFill>
                  <a:schemeClr val="tx1">
                    <a:lumMod val="65000"/>
                    <a:lumOff val="35000"/>
                  </a:schemeClr>
                </a:solidFill>
              </a:rPr>
              <a:t>Which best describes how well [your, your child’s] high school education prepared [you, him/her]  with the skills, abilities, and work habits expected in the work world?</a:t>
            </a:r>
            <a:endParaRPr lang="en-US" sz="1600" i="1" dirty="0">
              <a:solidFill>
                <a:schemeClr val="tx1">
                  <a:lumMod val="65000"/>
                  <a:lumOff val="35000"/>
                </a:schemeClr>
              </a:solidFill>
            </a:endParaRPr>
          </a:p>
        </p:txBody>
      </p:sp>
      <p:sp>
        <p:nvSpPr>
          <p:cNvPr id="15" name="TextBox 14"/>
          <p:cNvSpPr txBox="1"/>
          <p:nvPr/>
        </p:nvSpPr>
        <p:spPr>
          <a:xfrm>
            <a:off x="938676" y="4243561"/>
            <a:ext cx="595035" cy="338554"/>
          </a:xfrm>
          <a:prstGeom prst="rect">
            <a:avLst/>
          </a:prstGeom>
          <a:noFill/>
        </p:spPr>
        <p:txBody>
          <a:bodyPr wrap="none" rtlCol="0">
            <a:spAutoFit/>
          </a:bodyPr>
          <a:lstStyle/>
          <a:p>
            <a:r>
              <a:rPr lang="en-US" sz="1600" b="1" dirty="0" smtClean="0"/>
              <a:t>45%</a:t>
            </a:r>
            <a:endParaRPr lang="en-US" sz="1600" b="1" dirty="0"/>
          </a:p>
        </p:txBody>
      </p:sp>
      <p:grpSp>
        <p:nvGrpSpPr>
          <p:cNvPr id="8" name="Group 7"/>
          <p:cNvGrpSpPr/>
          <p:nvPr/>
        </p:nvGrpSpPr>
        <p:grpSpPr>
          <a:xfrm>
            <a:off x="302654" y="2163829"/>
            <a:ext cx="8538693" cy="628094"/>
            <a:chOff x="103031" y="1931126"/>
            <a:chExt cx="8538693" cy="628094"/>
          </a:xfrm>
        </p:grpSpPr>
        <p:sp>
          <p:nvSpPr>
            <p:cNvPr id="22" name="TextBox 21"/>
            <p:cNvSpPr txBox="1"/>
            <p:nvPr/>
          </p:nvSpPr>
          <p:spPr>
            <a:xfrm>
              <a:off x="1811915" y="1966750"/>
              <a:ext cx="2052457" cy="592470"/>
            </a:xfrm>
            <a:prstGeom prst="rect">
              <a:avLst/>
            </a:prstGeom>
            <a:noFill/>
            <a:ln>
              <a:noFill/>
            </a:ln>
          </p:spPr>
          <p:txBody>
            <a:bodyPr wrap="square" rtlCol="0">
              <a:spAutoFit/>
            </a:bodyPr>
            <a:lstStyle/>
            <a:p>
              <a:pPr marL="231775" indent="-231775" algn="l">
                <a:lnSpc>
                  <a:spcPts val="1300"/>
                </a:lnSpc>
                <a:spcBef>
                  <a:spcPts val="1200"/>
                </a:spcBef>
                <a:buClr>
                  <a:schemeClr val="accent2"/>
                </a:buClr>
                <a:buFont typeface="Wingdings" pitchFamily="2" charset="2"/>
                <a:buChar char="n"/>
              </a:pPr>
              <a:r>
                <a:rPr lang="en-US" sz="1200" b="1" dirty="0" smtClean="0">
                  <a:solidFill>
                    <a:schemeClr val="tx1">
                      <a:lumMod val="65000"/>
                      <a:lumOff val="35000"/>
                    </a:schemeClr>
                  </a:solidFill>
                </a:rPr>
                <a:t>Very well: </a:t>
              </a:r>
              <a:r>
                <a:rPr lang="en-US" sz="1200" dirty="0" smtClean="0">
                  <a:solidFill>
                    <a:schemeClr val="tx1">
                      <a:lumMod val="65000"/>
                      <a:lumOff val="35000"/>
                    </a:schemeClr>
                  </a:solidFill>
                </a:rPr>
                <a:t>he/she</a:t>
              </a:r>
              <a:br>
                <a:rPr lang="en-US" sz="1200" dirty="0" smtClean="0">
                  <a:solidFill>
                    <a:schemeClr val="tx1">
                      <a:lumMod val="65000"/>
                      <a:lumOff val="35000"/>
                    </a:schemeClr>
                  </a:solidFill>
                </a:rPr>
              </a:br>
              <a:r>
                <a:rPr lang="en-US" sz="1200" dirty="0" smtClean="0">
                  <a:solidFill>
                    <a:schemeClr val="tx1">
                      <a:lumMod val="65000"/>
                      <a:lumOff val="35000"/>
                    </a:schemeClr>
                  </a:solidFill>
                </a:rPr>
                <a:t>generally is able to do </a:t>
              </a:r>
              <a:r>
                <a:rPr lang="en-US" sz="1200" dirty="0">
                  <a:solidFill>
                    <a:schemeClr val="tx1">
                      <a:lumMod val="65000"/>
                      <a:lumOff val="35000"/>
                    </a:schemeClr>
                  </a:solidFill>
                </a:rPr>
                <a:t>what is </a:t>
              </a:r>
              <a:r>
                <a:rPr lang="en-US" sz="1200" dirty="0" smtClean="0">
                  <a:solidFill>
                    <a:schemeClr val="tx1">
                      <a:lumMod val="65000"/>
                      <a:lumOff val="35000"/>
                    </a:schemeClr>
                  </a:solidFill>
                </a:rPr>
                <a:t>expected</a:t>
              </a:r>
              <a:endParaRPr lang="en-US" sz="1200" dirty="0">
                <a:solidFill>
                  <a:schemeClr val="tx1">
                    <a:lumMod val="65000"/>
                    <a:lumOff val="35000"/>
                  </a:schemeClr>
                </a:solidFill>
              </a:endParaRPr>
            </a:p>
          </p:txBody>
        </p:sp>
        <p:sp>
          <p:nvSpPr>
            <p:cNvPr id="25" name="TextBox 24"/>
            <p:cNvSpPr txBox="1"/>
            <p:nvPr/>
          </p:nvSpPr>
          <p:spPr>
            <a:xfrm>
              <a:off x="6997999" y="1966750"/>
              <a:ext cx="1643725" cy="592470"/>
            </a:xfrm>
            <a:prstGeom prst="rect">
              <a:avLst/>
            </a:prstGeom>
            <a:noFill/>
            <a:ln>
              <a:noFill/>
            </a:ln>
          </p:spPr>
          <p:txBody>
            <a:bodyPr wrap="square" rtlCol="0">
              <a:spAutoFit/>
            </a:bodyPr>
            <a:lstStyle/>
            <a:p>
              <a:pPr marL="231775" indent="-231775" algn="l">
                <a:lnSpc>
                  <a:spcPts val="1300"/>
                </a:lnSpc>
                <a:spcBef>
                  <a:spcPts val="1200"/>
                </a:spcBef>
                <a:buClr>
                  <a:schemeClr val="accent4"/>
                </a:buClr>
                <a:buFont typeface="Wingdings" pitchFamily="2" charset="2"/>
                <a:buChar char="n"/>
              </a:pPr>
              <a:r>
                <a:rPr lang="en-US" sz="1200" b="1" dirty="0" smtClean="0">
                  <a:solidFill>
                    <a:schemeClr val="tx1">
                      <a:lumMod val="65000"/>
                      <a:lumOff val="35000"/>
                    </a:schemeClr>
                  </a:solidFill>
                </a:rPr>
                <a:t>Not at all well:</a:t>
              </a:r>
              <a:r>
                <a:rPr lang="en-US" sz="1200" dirty="0" smtClean="0">
                  <a:solidFill>
                    <a:schemeClr val="tx1">
                      <a:lumMod val="65000"/>
                      <a:lumOff val="35000"/>
                    </a:schemeClr>
                  </a:solidFill>
                </a:rPr>
                <a:t> Struggling to </a:t>
              </a:r>
              <a:br>
                <a:rPr lang="en-US" sz="1200" dirty="0" smtClean="0">
                  <a:solidFill>
                    <a:schemeClr val="tx1">
                      <a:lumMod val="65000"/>
                      <a:lumOff val="35000"/>
                    </a:schemeClr>
                  </a:solidFill>
                </a:rPr>
              </a:br>
              <a:r>
                <a:rPr lang="en-US" sz="1200" dirty="0" smtClean="0">
                  <a:solidFill>
                    <a:schemeClr val="tx1">
                      <a:lumMod val="65000"/>
                      <a:lumOff val="35000"/>
                    </a:schemeClr>
                  </a:solidFill>
                </a:rPr>
                <a:t>keep up</a:t>
              </a:r>
            </a:p>
          </p:txBody>
        </p:sp>
        <p:sp>
          <p:nvSpPr>
            <p:cNvPr id="26" name="TextBox 25"/>
            <p:cNvSpPr txBox="1"/>
            <p:nvPr/>
          </p:nvSpPr>
          <p:spPr>
            <a:xfrm>
              <a:off x="3607652" y="1966750"/>
              <a:ext cx="1950049" cy="592470"/>
            </a:xfrm>
            <a:prstGeom prst="rect">
              <a:avLst/>
            </a:prstGeom>
            <a:noFill/>
            <a:ln>
              <a:noFill/>
            </a:ln>
          </p:spPr>
          <p:txBody>
            <a:bodyPr wrap="square" rtlCol="0">
              <a:spAutoFit/>
            </a:bodyPr>
            <a:lstStyle/>
            <a:p>
              <a:pPr marL="231775" indent="-231775" algn="l">
                <a:lnSpc>
                  <a:spcPts val="1300"/>
                </a:lnSpc>
                <a:spcBef>
                  <a:spcPts val="2400"/>
                </a:spcBef>
                <a:buClr>
                  <a:schemeClr val="accent3"/>
                </a:buClr>
                <a:buFont typeface="Wingdings" pitchFamily="2" charset="2"/>
                <a:buChar char="n"/>
              </a:pPr>
              <a:r>
                <a:rPr lang="en-US" sz="1200" b="1" dirty="0" smtClean="0">
                  <a:solidFill>
                    <a:schemeClr val="tx1">
                      <a:lumMod val="65000"/>
                      <a:lumOff val="35000"/>
                    </a:schemeClr>
                  </a:solidFill>
                </a:rPr>
                <a:t>Somewhat well: </a:t>
              </a:r>
              <a:br>
                <a:rPr lang="en-US" sz="1200" b="1" dirty="0" smtClean="0">
                  <a:solidFill>
                    <a:schemeClr val="tx1">
                      <a:lumMod val="65000"/>
                      <a:lumOff val="35000"/>
                    </a:schemeClr>
                  </a:solidFill>
                </a:rPr>
              </a:br>
              <a:r>
                <a:rPr lang="en-US" sz="1200" dirty="0" smtClean="0">
                  <a:solidFill>
                    <a:schemeClr val="tx1">
                      <a:lumMod val="65000"/>
                      <a:lumOff val="35000"/>
                    </a:schemeClr>
                  </a:solidFill>
                </a:rPr>
                <a:t>but some gaps </a:t>
              </a:r>
              <a:r>
                <a:rPr lang="en-US" sz="1200" dirty="0">
                  <a:solidFill>
                    <a:schemeClr val="tx1">
                      <a:lumMod val="65000"/>
                      <a:lumOff val="35000"/>
                    </a:schemeClr>
                  </a:solidFill>
                </a:rPr>
                <a:t>in </a:t>
              </a:r>
              <a:r>
                <a:rPr lang="en-US" sz="1200" dirty="0" smtClean="0">
                  <a:solidFill>
                    <a:schemeClr val="tx1">
                      <a:lumMod val="65000"/>
                      <a:lumOff val="35000"/>
                    </a:schemeClr>
                  </a:solidFill>
                </a:rPr>
                <a:t>preparation</a:t>
              </a:r>
              <a:endParaRPr lang="en-US" sz="1200" dirty="0">
                <a:solidFill>
                  <a:schemeClr val="tx1">
                    <a:lumMod val="65000"/>
                    <a:lumOff val="35000"/>
                  </a:schemeClr>
                </a:solidFill>
              </a:endParaRPr>
            </a:p>
          </p:txBody>
        </p:sp>
        <p:sp>
          <p:nvSpPr>
            <p:cNvPr id="28" name="TextBox 27"/>
            <p:cNvSpPr txBox="1"/>
            <p:nvPr/>
          </p:nvSpPr>
          <p:spPr>
            <a:xfrm>
              <a:off x="104779" y="1966750"/>
              <a:ext cx="2265359" cy="592470"/>
            </a:xfrm>
            <a:prstGeom prst="rect">
              <a:avLst/>
            </a:prstGeom>
            <a:noFill/>
            <a:ln>
              <a:noFill/>
            </a:ln>
          </p:spPr>
          <p:txBody>
            <a:bodyPr wrap="square" rtlCol="0">
              <a:spAutoFit/>
            </a:bodyPr>
            <a:lstStyle/>
            <a:p>
              <a:pPr marL="231775" indent="-231775" algn="l">
                <a:lnSpc>
                  <a:spcPts val="1300"/>
                </a:lnSpc>
                <a:spcBef>
                  <a:spcPts val="1200"/>
                </a:spcBef>
                <a:buClr>
                  <a:schemeClr val="accent1"/>
                </a:buClr>
                <a:buFont typeface="Wingdings" pitchFamily="2" charset="2"/>
                <a:buChar char="n"/>
              </a:pPr>
              <a:r>
                <a:rPr lang="en-US" sz="1200" b="1" dirty="0" smtClean="0">
                  <a:solidFill>
                    <a:schemeClr val="tx1">
                      <a:lumMod val="65000"/>
                      <a:lumOff val="35000"/>
                    </a:schemeClr>
                  </a:solidFill>
                </a:rPr>
                <a:t>Extremely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Prepared for every-</a:t>
              </a:r>
              <a:br>
                <a:rPr lang="en-US" sz="1200" dirty="0" smtClean="0">
                  <a:solidFill>
                    <a:schemeClr val="tx1">
                      <a:lumMod val="65000"/>
                      <a:lumOff val="35000"/>
                    </a:schemeClr>
                  </a:solidFill>
                </a:rPr>
              </a:br>
              <a:r>
                <a:rPr lang="en-US" sz="1200" dirty="0" smtClean="0">
                  <a:solidFill>
                    <a:schemeClr val="tx1">
                      <a:lumMod val="65000"/>
                      <a:lumOff val="35000"/>
                    </a:schemeClr>
                  </a:solidFill>
                </a:rPr>
                <a:t>thing he/she faces</a:t>
              </a:r>
            </a:p>
          </p:txBody>
        </p:sp>
        <p:sp>
          <p:nvSpPr>
            <p:cNvPr id="3" name="Rectangle 2"/>
            <p:cNvSpPr/>
            <p:nvPr/>
          </p:nvSpPr>
          <p:spPr bwMode="auto">
            <a:xfrm>
              <a:off x="103031" y="1931126"/>
              <a:ext cx="8538693" cy="616219"/>
            </a:xfrm>
            <a:prstGeom prst="rect">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lumMod val="65000"/>
                    <a:lumOff val="35000"/>
                  </a:schemeClr>
                </a:solidFill>
                <a:effectLst/>
                <a:latin typeface="Arial" charset="0"/>
              </a:endParaRPr>
            </a:p>
          </p:txBody>
        </p:sp>
        <p:sp>
          <p:nvSpPr>
            <p:cNvPr id="24" name="TextBox 23"/>
            <p:cNvSpPr txBox="1"/>
            <p:nvPr/>
          </p:nvSpPr>
          <p:spPr>
            <a:xfrm>
              <a:off x="5450653" y="1966750"/>
              <a:ext cx="1971106" cy="592470"/>
            </a:xfrm>
            <a:prstGeom prst="rect">
              <a:avLst/>
            </a:prstGeom>
            <a:noFill/>
            <a:ln>
              <a:noFill/>
            </a:ln>
          </p:spPr>
          <p:txBody>
            <a:bodyPr wrap="square" rtlCol="0">
              <a:spAutoFit/>
            </a:bodyPr>
            <a:lstStyle/>
            <a:p>
              <a:pPr marL="231775" indent="-231775" algn="l">
                <a:lnSpc>
                  <a:spcPts val="1300"/>
                </a:lnSpc>
                <a:spcBef>
                  <a:spcPts val="1200"/>
                </a:spcBef>
                <a:buClr>
                  <a:schemeClr val="accent5"/>
                </a:buClr>
                <a:buFont typeface="Wingdings" pitchFamily="2" charset="2"/>
                <a:buChar char="n"/>
              </a:pPr>
              <a:r>
                <a:rPr lang="en-US" sz="1200" b="1" dirty="0" smtClean="0">
                  <a:solidFill>
                    <a:schemeClr val="tx1">
                      <a:lumMod val="65000"/>
                      <a:lumOff val="35000"/>
                    </a:schemeClr>
                  </a:solidFill>
                </a:rPr>
                <a:t>Not too well:</a:t>
              </a:r>
              <a:r>
                <a:rPr lang="en-US" sz="1200" dirty="0" smtClean="0">
                  <a:solidFill>
                    <a:schemeClr val="tx1">
                      <a:lumMod val="65000"/>
                      <a:lumOff val="35000"/>
                    </a:schemeClr>
                  </a:solidFill>
                </a:rPr>
                <a:t> </a:t>
              </a:r>
              <a:br>
                <a:rPr lang="en-US" sz="1200" dirty="0" smtClean="0">
                  <a:solidFill>
                    <a:schemeClr val="tx1">
                      <a:lumMod val="65000"/>
                      <a:lumOff val="35000"/>
                    </a:schemeClr>
                  </a:solidFill>
                </a:rPr>
              </a:br>
              <a:r>
                <a:rPr lang="en-US" sz="1200" dirty="0" smtClean="0">
                  <a:solidFill>
                    <a:schemeClr val="tx1">
                      <a:lumMod val="65000"/>
                      <a:lumOff val="35000"/>
                    </a:schemeClr>
                  </a:solidFill>
                </a:rPr>
                <a:t>Large gaps in preparation</a:t>
              </a:r>
            </a:p>
          </p:txBody>
        </p:sp>
      </p:grpSp>
      <p:sp>
        <p:nvSpPr>
          <p:cNvPr id="36" name="TextBox 35"/>
          <p:cNvSpPr txBox="1"/>
          <p:nvPr/>
        </p:nvSpPr>
        <p:spPr>
          <a:xfrm>
            <a:off x="3269147" y="5138624"/>
            <a:ext cx="595035" cy="338554"/>
          </a:xfrm>
          <a:prstGeom prst="rect">
            <a:avLst/>
          </a:prstGeom>
          <a:noFill/>
        </p:spPr>
        <p:txBody>
          <a:bodyPr wrap="none" rtlCol="0">
            <a:spAutoFit/>
          </a:bodyPr>
          <a:lstStyle/>
          <a:p>
            <a:r>
              <a:rPr lang="en-US" sz="1600" b="1" dirty="0" smtClean="0"/>
              <a:t>16%</a:t>
            </a:r>
            <a:endParaRPr lang="en-US" sz="1600" b="1" dirty="0"/>
          </a:p>
        </p:txBody>
      </p:sp>
      <p:cxnSp>
        <p:nvCxnSpPr>
          <p:cNvPr id="10" name="Straight Connector 9"/>
          <p:cNvCxnSpPr/>
          <p:nvPr/>
        </p:nvCxnSpPr>
        <p:spPr bwMode="auto">
          <a:xfrm flipV="1">
            <a:off x="4572000" y="2872671"/>
            <a:ext cx="0" cy="3464609"/>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573192" y="6123649"/>
            <a:ext cx="3425939" cy="338554"/>
          </a:xfrm>
          <a:prstGeom prst="rect">
            <a:avLst/>
          </a:prstGeom>
          <a:noFill/>
        </p:spPr>
        <p:txBody>
          <a:bodyPr wrap="none" rtlCol="0">
            <a:spAutoFit/>
          </a:bodyPr>
          <a:lstStyle/>
          <a:p>
            <a:r>
              <a:rPr lang="en-US" sz="1600" b="1" dirty="0" smtClean="0"/>
              <a:t>Parents of children not in college</a:t>
            </a:r>
            <a:endParaRPr lang="en-US" sz="1600" b="1" dirty="0"/>
          </a:p>
        </p:txBody>
      </p:sp>
      <p:sp>
        <p:nvSpPr>
          <p:cNvPr id="30" name="TextBox 29"/>
          <p:cNvSpPr txBox="1"/>
          <p:nvPr/>
        </p:nvSpPr>
        <p:spPr>
          <a:xfrm>
            <a:off x="5459806" y="3874209"/>
            <a:ext cx="595035" cy="338554"/>
          </a:xfrm>
          <a:prstGeom prst="rect">
            <a:avLst/>
          </a:prstGeom>
          <a:noFill/>
        </p:spPr>
        <p:txBody>
          <a:bodyPr wrap="none" rtlCol="0">
            <a:spAutoFit/>
          </a:bodyPr>
          <a:lstStyle/>
          <a:p>
            <a:r>
              <a:rPr lang="en-US" sz="1600" b="1" dirty="0" smtClean="0"/>
              <a:t>56%</a:t>
            </a:r>
            <a:endParaRPr lang="en-US" sz="1600" b="1" dirty="0"/>
          </a:p>
        </p:txBody>
      </p:sp>
      <p:sp>
        <p:nvSpPr>
          <p:cNvPr id="31" name="TextBox 30"/>
          <p:cNvSpPr txBox="1"/>
          <p:nvPr/>
        </p:nvSpPr>
        <p:spPr>
          <a:xfrm>
            <a:off x="5419737" y="6123649"/>
            <a:ext cx="2907334" cy="338554"/>
          </a:xfrm>
          <a:prstGeom prst="rect">
            <a:avLst/>
          </a:prstGeom>
          <a:noFill/>
        </p:spPr>
        <p:txBody>
          <a:bodyPr wrap="none" rtlCol="0">
            <a:spAutoFit/>
          </a:bodyPr>
          <a:lstStyle/>
          <a:p>
            <a:r>
              <a:rPr lang="en-US" sz="1600" b="1" dirty="0" smtClean="0"/>
              <a:t>Young adults, not in college</a:t>
            </a:r>
            <a:endParaRPr lang="en-US" sz="1600" b="1" dirty="0"/>
          </a:p>
        </p:txBody>
      </p:sp>
      <p:sp>
        <p:nvSpPr>
          <p:cNvPr id="32" name="TextBox 31"/>
          <p:cNvSpPr txBox="1"/>
          <p:nvPr/>
        </p:nvSpPr>
        <p:spPr>
          <a:xfrm>
            <a:off x="7664044" y="5289758"/>
            <a:ext cx="595035" cy="338554"/>
          </a:xfrm>
          <a:prstGeom prst="rect">
            <a:avLst/>
          </a:prstGeom>
          <a:noFill/>
        </p:spPr>
        <p:txBody>
          <a:bodyPr wrap="none" rtlCol="0">
            <a:spAutoFit/>
          </a:bodyPr>
          <a:lstStyle/>
          <a:p>
            <a:r>
              <a:rPr lang="en-US" sz="1600" b="1" dirty="0" smtClean="0"/>
              <a:t>12%</a:t>
            </a:r>
            <a:endParaRPr lang="en-US" sz="1600" b="1" dirty="0"/>
          </a:p>
        </p:txBody>
      </p:sp>
    </p:spTree>
    <p:extLst>
      <p:ext uri="{BB962C8B-B14F-4D97-AF65-F5344CB8AC3E}">
        <p14:creationId xmlns:p14="http://schemas.microsoft.com/office/powerpoint/2010/main" val="4286535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6"/>
          <p:cNvGraphicFramePr>
            <a:graphicFrameLocks noGrp="1"/>
          </p:cNvGraphicFramePr>
          <p:nvPr>
            <p:ph idx="1"/>
            <p:extLst>
              <p:ext uri="{D42A27DB-BD31-4B8C-83A1-F6EECF244321}">
                <p14:modId xmlns:p14="http://schemas.microsoft.com/office/powerpoint/2010/main" val="3239485578"/>
              </p:ext>
            </p:extLst>
          </p:nvPr>
        </p:nvGraphicFramePr>
        <p:xfrm>
          <a:off x="2128051" y="2240429"/>
          <a:ext cx="5000547" cy="3226144"/>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141667" y="292100"/>
            <a:ext cx="8319752" cy="1143000"/>
          </a:xfrm>
        </p:spPr>
        <p:txBody>
          <a:bodyPr/>
          <a:lstStyle/>
          <a:p>
            <a:r>
              <a:rPr lang="en-US" dirty="0"/>
              <a:t>Only </a:t>
            </a:r>
            <a:r>
              <a:rPr lang="en-US" dirty="0" smtClean="0"/>
              <a:t>one in </a:t>
            </a:r>
            <a:r>
              <a:rPr lang="en-US" dirty="0"/>
              <a:t>three parents </a:t>
            </a:r>
            <a:r>
              <a:rPr lang="en-US" dirty="0" smtClean="0"/>
              <a:t>says </a:t>
            </a:r>
            <a:r>
              <a:rPr lang="en-US" dirty="0"/>
              <a:t>their child’s high school set high academic </a:t>
            </a:r>
            <a:r>
              <a:rPr lang="en-US" dirty="0" smtClean="0"/>
              <a:t>expectations for their child</a:t>
            </a:r>
            <a:endParaRPr lang="en-US" dirty="0"/>
          </a:p>
        </p:txBody>
      </p:sp>
      <p:sp>
        <p:nvSpPr>
          <p:cNvPr id="3" name="Slide Number Placeholder 2"/>
          <p:cNvSpPr>
            <a:spLocks noGrp="1"/>
          </p:cNvSpPr>
          <p:nvPr>
            <p:ph type="sldNum" sz="quarter" idx="10"/>
          </p:nvPr>
        </p:nvSpPr>
        <p:spPr/>
        <p:txBody>
          <a:bodyPr/>
          <a:lstStyle/>
          <a:p>
            <a:pPr>
              <a:defRPr/>
            </a:pPr>
            <a:fld id="{773A8D9D-64E9-4306-8D36-E616A295A43F}" type="slidenum">
              <a:rPr lang="en-US" smtClean="0"/>
              <a:pPr>
                <a:defRPr/>
              </a:pPr>
              <a:t>9</a:t>
            </a:fld>
            <a:endParaRPr lang="en-US" dirty="0"/>
          </a:p>
        </p:txBody>
      </p:sp>
      <p:sp>
        <p:nvSpPr>
          <p:cNvPr id="9" name="TextBox 8"/>
          <p:cNvSpPr txBox="1"/>
          <p:nvPr/>
        </p:nvSpPr>
        <p:spPr>
          <a:xfrm>
            <a:off x="5237216" y="2098562"/>
            <a:ext cx="3210098" cy="584775"/>
          </a:xfrm>
          <a:prstGeom prst="rect">
            <a:avLst/>
          </a:prstGeom>
          <a:noFill/>
        </p:spPr>
        <p:txBody>
          <a:bodyPr wrap="square" rtlCol="0">
            <a:spAutoFit/>
          </a:bodyPr>
          <a:lstStyle/>
          <a:p>
            <a:pPr>
              <a:buClr>
                <a:schemeClr val="accent1"/>
              </a:buClr>
            </a:pPr>
            <a:r>
              <a:rPr lang="en-US" sz="1600" b="1" dirty="0"/>
              <a:t>High academic </a:t>
            </a:r>
            <a:r>
              <a:rPr lang="en-US" sz="1600" b="1" dirty="0" smtClean="0"/>
              <a:t>expectations</a:t>
            </a:r>
            <a:r>
              <a:rPr lang="en-US" sz="1600" b="1" dirty="0"/>
              <a:t>, </a:t>
            </a:r>
            <a:br>
              <a:rPr lang="en-US" sz="1600" b="1" dirty="0"/>
            </a:br>
            <a:r>
              <a:rPr lang="en-US" sz="1600" b="1" dirty="0"/>
              <a:t>significantly </a:t>
            </a:r>
            <a:r>
              <a:rPr lang="en-US" sz="1600" b="1" dirty="0" smtClean="0"/>
              <a:t>challenged</a:t>
            </a:r>
            <a:endParaRPr lang="en-US" sz="1600" b="1" dirty="0"/>
          </a:p>
        </p:txBody>
      </p:sp>
      <p:sp>
        <p:nvSpPr>
          <p:cNvPr id="13" name="TextBox 12"/>
          <p:cNvSpPr txBox="1"/>
          <p:nvPr/>
        </p:nvSpPr>
        <p:spPr>
          <a:xfrm>
            <a:off x="2155615" y="5368547"/>
            <a:ext cx="2554756" cy="584775"/>
          </a:xfrm>
          <a:prstGeom prst="rect">
            <a:avLst/>
          </a:prstGeom>
          <a:noFill/>
        </p:spPr>
        <p:txBody>
          <a:bodyPr wrap="square" rtlCol="0">
            <a:spAutoFit/>
          </a:bodyPr>
          <a:lstStyle/>
          <a:p>
            <a:pPr>
              <a:buClr>
                <a:schemeClr val="accent3"/>
              </a:buClr>
            </a:pPr>
            <a:r>
              <a:rPr lang="en-US" sz="1600" b="1" dirty="0" smtClean="0"/>
              <a:t>Moderate expectations,</a:t>
            </a:r>
            <a:br>
              <a:rPr lang="en-US" sz="1600" b="1" dirty="0" smtClean="0"/>
            </a:br>
            <a:r>
              <a:rPr lang="en-US" sz="1600" b="1" dirty="0" smtClean="0"/>
              <a:t>somewhat challenged </a:t>
            </a:r>
            <a:endParaRPr lang="en-US" sz="1600" b="1" dirty="0"/>
          </a:p>
        </p:txBody>
      </p:sp>
      <p:sp>
        <p:nvSpPr>
          <p:cNvPr id="14" name="TextBox 13"/>
          <p:cNvSpPr txBox="1"/>
          <p:nvPr/>
        </p:nvSpPr>
        <p:spPr>
          <a:xfrm>
            <a:off x="1851877" y="1935276"/>
            <a:ext cx="2722729" cy="584775"/>
          </a:xfrm>
          <a:prstGeom prst="rect">
            <a:avLst/>
          </a:prstGeom>
          <a:noFill/>
        </p:spPr>
        <p:txBody>
          <a:bodyPr wrap="square" rtlCol="0">
            <a:spAutoFit/>
          </a:bodyPr>
          <a:lstStyle/>
          <a:p>
            <a:pPr>
              <a:buClr>
                <a:schemeClr val="accent4"/>
              </a:buClr>
            </a:pPr>
            <a:r>
              <a:rPr lang="en-US" sz="1600" b="1" dirty="0" smtClean="0"/>
              <a:t>Low expectations, it was pretty easy to slide by</a:t>
            </a:r>
            <a:endParaRPr lang="en-US" sz="1600" b="1" dirty="0"/>
          </a:p>
        </p:txBody>
      </p:sp>
      <p:sp>
        <p:nvSpPr>
          <p:cNvPr id="17" name="TextBox 16"/>
          <p:cNvSpPr txBox="1"/>
          <p:nvPr/>
        </p:nvSpPr>
        <p:spPr>
          <a:xfrm>
            <a:off x="834390" y="1281634"/>
            <a:ext cx="7063697" cy="369332"/>
          </a:xfrm>
          <a:prstGeom prst="rect">
            <a:avLst/>
          </a:prstGeom>
          <a:noFill/>
        </p:spPr>
        <p:txBody>
          <a:bodyPr wrap="square" rtlCol="0">
            <a:spAutoFit/>
          </a:bodyPr>
          <a:lstStyle/>
          <a:p>
            <a:r>
              <a:rPr lang="en-US" sz="1800" i="1" dirty="0">
                <a:solidFill>
                  <a:schemeClr val="tx1">
                    <a:lumMod val="65000"/>
                    <a:lumOff val="35000"/>
                  </a:schemeClr>
                </a:solidFill>
              </a:rPr>
              <a:t>Which best describes </a:t>
            </a:r>
            <a:r>
              <a:rPr lang="en-US" sz="1800" i="1" dirty="0" smtClean="0">
                <a:solidFill>
                  <a:schemeClr val="tx1">
                    <a:lumMod val="65000"/>
                    <a:lumOff val="35000"/>
                  </a:schemeClr>
                </a:solidFill>
              </a:rPr>
              <a:t>your child’s </a:t>
            </a:r>
            <a:r>
              <a:rPr lang="en-US" sz="1800" i="1" dirty="0">
                <a:solidFill>
                  <a:schemeClr val="tx1">
                    <a:lumMod val="65000"/>
                    <a:lumOff val="35000"/>
                  </a:schemeClr>
                </a:solidFill>
              </a:rPr>
              <a:t>experience in high school?</a:t>
            </a:r>
          </a:p>
        </p:txBody>
      </p:sp>
      <p:sp>
        <p:nvSpPr>
          <p:cNvPr id="7" name="TextBox 6"/>
          <p:cNvSpPr txBox="1"/>
          <p:nvPr/>
        </p:nvSpPr>
        <p:spPr>
          <a:xfrm>
            <a:off x="5582104" y="5425361"/>
            <a:ext cx="3518356" cy="954107"/>
          </a:xfrm>
          <a:prstGeom prst="rect">
            <a:avLst/>
          </a:prstGeom>
          <a:noFill/>
          <a:ln>
            <a:solidFill>
              <a:srgbClr val="000066"/>
            </a:solidFill>
          </a:ln>
        </p:spPr>
        <p:txBody>
          <a:bodyPr wrap="square" rtlCol="0">
            <a:spAutoFit/>
          </a:bodyPr>
          <a:lstStyle/>
          <a:p>
            <a:pPr algn="l">
              <a:tabLst>
                <a:tab pos="171450" algn="l"/>
                <a:tab pos="2571750" algn="l"/>
              </a:tabLst>
            </a:pPr>
            <a:r>
              <a:rPr lang="en-US" dirty="0" smtClean="0">
                <a:solidFill>
                  <a:schemeClr val="tx1">
                    <a:lumMod val="75000"/>
                    <a:lumOff val="25000"/>
                  </a:schemeClr>
                </a:solidFill>
              </a:rPr>
              <a:t>The focus of my child’s high school for most students was:</a:t>
            </a:r>
            <a:br>
              <a:rPr lang="en-US" dirty="0" smtClean="0">
                <a:solidFill>
                  <a:schemeClr val="tx1">
                    <a:lumMod val="75000"/>
                    <a:lumOff val="25000"/>
                  </a:schemeClr>
                </a:solidFill>
              </a:rPr>
            </a:br>
            <a:r>
              <a:rPr lang="en-US" dirty="0" smtClean="0">
                <a:solidFill>
                  <a:schemeClr val="tx1">
                    <a:lumMod val="75000"/>
                    <a:lumOff val="25000"/>
                  </a:schemeClr>
                </a:solidFill>
              </a:rPr>
              <a:t>	Earning a high school diploma		50%</a:t>
            </a:r>
          </a:p>
          <a:p>
            <a:pPr algn="l">
              <a:tabLst>
                <a:tab pos="171450" algn="l"/>
                <a:tab pos="2571750" algn="l"/>
              </a:tabLst>
            </a:pPr>
            <a:r>
              <a:rPr lang="en-US" dirty="0" smtClean="0">
                <a:solidFill>
                  <a:schemeClr val="tx1">
                    <a:lumMod val="75000"/>
                    <a:lumOff val="25000"/>
                  </a:schemeClr>
                </a:solidFill>
              </a:rPr>
              <a:t>	Attending college		49%</a:t>
            </a:r>
            <a:endParaRPr lang="en-US" dirty="0">
              <a:solidFill>
                <a:schemeClr val="tx1">
                  <a:lumMod val="75000"/>
                  <a:lumOff val="25000"/>
                </a:schemeClr>
              </a:solidFill>
            </a:endParaRPr>
          </a:p>
        </p:txBody>
      </p:sp>
    </p:spTree>
    <p:extLst>
      <p:ext uri="{BB962C8B-B14F-4D97-AF65-F5344CB8AC3E}">
        <p14:creationId xmlns:p14="http://schemas.microsoft.com/office/powerpoint/2010/main" val="2994485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Hart blue red 4">
      <a:dk1>
        <a:srgbClr val="000000"/>
      </a:dk1>
      <a:lt1>
        <a:srgbClr val="FFFFFF"/>
      </a:lt1>
      <a:dk2>
        <a:srgbClr val="000000"/>
      </a:dk2>
      <a:lt2>
        <a:srgbClr val="808080"/>
      </a:lt2>
      <a:accent1>
        <a:srgbClr val="004C99"/>
      </a:accent1>
      <a:accent2>
        <a:srgbClr val="79A4FF"/>
      </a:accent2>
      <a:accent3>
        <a:srgbClr val="FFC000"/>
      </a:accent3>
      <a:accent4>
        <a:srgbClr val="C00000"/>
      </a:accent4>
      <a:accent5>
        <a:srgbClr val="FF6600"/>
      </a:accent5>
      <a:accent6>
        <a:srgbClr val="5C8AE7"/>
      </a:accent6>
      <a:hlink>
        <a:srgbClr val="00B050"/>
      </a:hlink>
      <a:folHlink>
        <a:srgbClr val="92D05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0099"/>
        </a:accent1>
        <a:accent2>
          <a:srgbClr val="6699FF"/>
        </a:accent2>
        <a:accent3>
          <a:srgbClr val="FFFFFF"/>
        </a:accent3>
        <a:accent4>
          <a:srgbClr val="000000"/>
        </a:accent4>
        <a:accent5>
          <a:srgbClr val="AAAACA"/>
        </a:accent5>
        <a:accent6>
          <a:srgbClr val="5C8AE7"/>
        </a:accent6>
        <a:hlink>
          <a:srgbClr val="CC0000"/>
        </a:hlink>
        <a:folHlink>
          <a:srgbClr val="FF50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2888</Words>
  <Application>Microsoft Office PowerPoint</Application>
  <PresentationFormat>On-screen Show (4:3)</PresentationFormat>
  <Paragraphs>664</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Corbel</vt:lpstr>
      <vt:lpstr>Times New Roman</vt:lpstr>
      <vt:lpstr>Wingdings</vt:lpstr>
      <vt:lpstr>Default Design</vt:lpstr>
      <vt:lpstr>PowerPoint Presentation</vt:lpstr>
      <vt:lpstr>Methodology</vt:lpstr>
      <vt:lpstr>Key Takeaways</vt:lpstr>
      <vt:lpstr>Key Takeaways</vt:lpstr>
      <vt:lpstr>Virtually all parents recognize that the things students need to learn in high school today are different from 20 years ago</vt:lpstr>
      <vt:lpstr>A solid majority of college students’ parents feel that high school prepared their child very/extremely well for college; fewer than half of non-students’ parents concur</vt:lpstr>
      <vt:lpstr>Parents of college students are more optimistic than are college students about their preparedness </vt:lpstr>
      <vt:lpstr>Parents of children that are not in college are less optimistic than young people who are not attending college about their preparedness for the work world</vt:lpstr>
      <vt:lpstr>Only one in three parents says their child’s high school set high academic expectations for their child</vt:lpstr>
      <vt:lpstr>A majority of parents are at least somewhat satisfied with the job their child’s high school did preparing them for success after high school</vt:lpstr>
      <vt:lpstr>Degree of satisfaction varies significantly by high school achievement level and academic expectations</vt:lpstr>
      <vt:lpstr>Parents are much more satisfied with the job their child’s high school did than are employers and college instructors regarding public high schools generally</vt:lpstr>
      <vt:lpstr>A majority of parents are at least somewhat satisfied with the job their child’s high school did preparing him/her in specific subject areas</vt:lpstr>
      <vt:lpstr>A majority of parents are at least somewhat satisfied with the job their child’s high school did preparing him/her in specific subject areas (continued)</vt:lpstr>
      <vt:lpstr>Most parents think their child’s high school did a good job with big-picture objectives, such as preparing students for success after high school and building confidence, maturity, and personal skills</vt:lpstr>
      <vt:lpstr>However, parents whose children attended high schools that had low academic expectations of them are much more likely to think the school fell short on these important objectives</vt:lpstr>
      <vt:lpstr>Most think their child’s high school did at least a fairly good job on specific actions that help ensure students leave high school well-prepared</vt:lpstr>
      <vt:lpstr>Most think their child’s high school did at least a fairly good job on specific actions that help ensure students leave high school well-prepared (continued)</vt:lpstr>
      <vt:lpstr>However, parents whose children attended high schools that had low academic expectations of them are much more likely to think the school fell short on important objectives</vt:lpstr>
      <vt:lpstr>Parents whose children attended high schools with low academic expectations are more likely to think higher academic standards would help a great deal to increase preparedness</vt:lpstr>
      <vt:lpstr>Majorities think requiring more math and science would help increase preparedness for success after high school</vt:lpstr>
      <vt:lpstr>Three in five or more think requiring passage of math and writing exams to graduate would help to increase preparedness</vt:lpstr>
      <vt:lpstr>Parents view a high school diploma and completion of advanced courses as the most useful indicators of preparedness for success after high school</vt:lpstr>
      <vt:lpstr>Higher-income parents are less likely to see performance on state exams as valuable indicators of preparedness</vt:lpstr>
      <vt:lpstr>Providing more real world learning and having a curriculum that keeps students engaged are the most important things parents think schools can do to increase preparedness</vt:lpstr>
      <vt:lpstr>While most parents say it was easy to be as involved as they wanted to be in their child’s high school education, one in three say it was hard</vt:lpstr>
      <vt:lpstr>If they had it to do over again, most parents would be more involved in their child’s high school education</vt:lpstr>
      <vt:lpstr>A majority of parents say their child’s high school communicated too little; virtually none say it communicated too much</vt:lpstr>
      <vt:lpstr>The most useful methods of communication include e-mail and in-person individual meetings with school personnel</vt:lpstr>
      <vt:lpstr>A majority say their child’s high school did a good job helping parents understand what students need to be successful, but a significant minority say it fell short</vt:lpstr>
      <vt:lpstr>Parents see significant room for improvement in the job their child’s high school did conveying important information critical for success after high school</vt:lpstr>
      <vt:lpstr>Parents of children who attended high schools that had moderate or low academic expectations of their child are much more likely to see room for improvement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2014-02-06T22:17:30Z</dcterms:created>
  <dcterms:modified xsi:type="dcterms:W3CDTF">2015-10-07T21:21:11Z</dcterms:modified>
</cp:coreProperties>
</file>